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52" r:id="rId3"/>
    <p:sldId id="467" r:id="rId4"/>
    <p:sldId id="464" r:id="rId5"/>
    <p:sldId id="463" r:id="rId6"/>
    <p:sldId id="466" r:id="rId7"/>
    <p:sldId id="289" r:id="rId8"/>
    <p:sldId id="451" r:id="rId9"/>
    <p:sldId id="285" r:id="rId10"/>
    <p:sldId id="286" r:id="rId11"/>
    <p:sldId id="461" r:id="rId12"/>
    <p:sldId id="290" r:id="rId13"/>
    <p:sldId id="355" r:id="rId14"/>
    <p:sldId id="459" r:id="rId15"/>
    <p:sldId id="455" r:id="rId16"/>
    <p:sldId id="454" r:id="rId17"/>
    <p:sldId id="460" r:id="rId18"/>
    <p:sldId id="469" r:id="rId19"/>
    <p:sldId id="470" r:id="rId20"/>
    <p:sldId id="471" r:id="rId21"/>
    <p:sldId id="472" r:id="rId22"/>
    <p:sldId id="465" r:id="rId23"/>
    <p:sldId id="473" r:id="rId24"/>
    <p:sldId id="474" r:id="rId25"/>
    <p:sldId id="475" r:id="rId26"/>
    <p:sldId id="476" r:id="rId27"/>
    <p:sldId id="468" r:id="rId28"/>
    <p:sldId id="458" r:id="rId29"/>
    <p:sldId id="449" r:id="rId30"/>
    <p:sldId id="453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ne Alexandra Cruz Arenas" initials="DACA" lastIdx="1" clrIdx="0">
    <p:extLst>
      <p:ext uri="{19B8F6BF-5375-455C-9EA6-DF929625EA0E}">
        <p15:presenceInfo xmlns:p15="http://schemas.microsoft.com/office/powerpoint/2012/main" xmlns="" userId="Dionne Alexandra Cruz Aren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4B52"/>
    <a:srgbClr val="E63312"/>
    <a:srgbClr val="FBBA00"/>
    <a:srgbClr val="FF921E"/>
    <a:srgbClr val="2D3F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 autoAdjust="0"/>
    <p:restoredTop sz="85380" autoAdjust="0"/>
  </p:normalViewPr>
  <p:slideViewPr>
    <p:cSldViewPr snapToGrid="0">
      <p:cViewPr varScale="1">
        <p:scale>
          <a:sx n="42" d="100"/>
          <a:sy n="42" d="100"/>
        </p:scale>
        <p:origin x="-78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3T14:34:10.173" idx="1">
    <p:pos x="10" y="10"/>
    <p:text>PARÁGRAFO . Los estudiantes de secundaria de último grado, universitarios, carreras técnicas o tecnológicas, para optar por el respectivo título, podrán, opcionalmente desarrollar sus prácticas, pasantías o trabajo social, con las organizaciones de la sociedad civil que realicen control social. De igual forma, podrán adelantar sus prácticas con las organizaciones de control social quienes aspiren a ser auxiliares de la justicia.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7BD32-1CFF-42A3-987B-004F68EBC0C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BB9F0A5-59FA-4053-BBEE-991F139C9922}">
      <dgm:prSet phldrT="[Texto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es-ES" sz="2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Expresión de control social que comprende acciones de petición de información</a:t>
          </a:r>
          <a:r>
            <a:rPr lang="es-ES" sz="1800" dirty="0">
              <a:latin typeface="Arial Narrow" pitchFamily="34" charset="0"/>
              <a:cs typeface="Times New Roman" pitchFamily="18" charset="0"/>
            </a:rPr>
            <a:t>.</a:t>
          </a:r>
          <a:endParaRPr lang="es-CO" sz="1800" dirty="0"/>
        </a:p>
      </dgm:t>
    </dgm:pt>
    <dgm:pt modelId="{286A67EE-349C-4F9C-9FA8-F1E715B0FCBF}" type="parTrans" cxnId="{B8D09F9C-F9A9-478D-A894-D84586E3D028}">
      <dgm:prSet/>
      <dgm:spPr/>
      <dgm:t>
        <a:bodyPr/>
        <a:lstStyle/>
        <a:p>
          <a:endParaRPr lang="es-CO"/>
        </a:p>
      </dgm:t>
    </dgm:pt>
    <dgm:pt modelId="{AB24B334-6CCA-4660-90B5-217D0B5C06DD}" type="sibTrans" cxnId="{B8D09F9C-F9A9-478D-A894-D84586E3D028}">
      <dgm:prSet/>
      <dgm:spPr/>
      <dgm:t>
        <a:bodyPr/>
        <a:lstStyle/>
        <a:p>
          <a:endParaRPr lang="es-CO"/>
        </a:p>
      </dgm:t>
    </dgm:pt>
    <dgm:pt modelId="{4B3E72F5-7912-46E5-9FEC-EE1A74AE49BF}">
      <dgm:prSet phldrT="[Texto]" custT="1"/>
      <dgm:spPr>
        <a:solidFill>
          <a:schemeClr val="bg1">
            <a:lumMod val="65000"/>
            <a:alpha val="75000"/>
          </a:schemeClr>
        </a:solidFill>
      </dgm:spPr>
      <dgm:t>
        <a:bodyPr/>
        <a:lstStyle/>
        <a:p>
          <a:r>
            <a:rPr lang="es-CO" sz="2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Proceso permanente de interacción de las entidades públicas con la ciudadanía</a:t>
          </a:r>
          <a:endParaRPr lang="es-CO" sz="2200" dirty="0">
            <a:solidFill>
              <a:schemeClr val="tx1"/>
            </a:solidFill>
          </a:endParaRPr>
        </a:p>
      </dgm:t>
    </dgm:pt>
    <dgm:pt modelId="{87CA75CB-B052-4D47-AA1A-D210B8C0017A}" type="parTrans" cxnId="{87D51B88-1808-499E-A875-2871B6CD37CE}">
      <dgm:prSet/>
      <dgm:spPr/>
      <dgm:t>
        <a:bodyPr/>
        <a:lstStyle/>
        <a:p>
          <a:endParaRPr lang="es-CO"/>
        </a:p>
      </dgm:t>
    </dgm:pt>
    <dgm:pt modelId="{3C664ED7-6705-450D-8644-4F8E6FBCF563}" type="sibTrans" cxnId="{87D51B88-1808-499E-A875-2871B6CD37CE}">
      <dgm:prSet/>
      <dgm:spPr/>
      <dgm:t>
        <a:bodyPr/>
        <a:lstStyle/>
        <a:p>
          <a:endParaRPr lang="es-CO"/>
        </a:p>
      </dgm:t>
    </dgm:pt>
    <dgm:pt modelId="{5CD56880-B682-47B6-8E2A-0D162BA6E7A3}">
      <dgm:prSet phldrT="[Texto]" custT="1"/>
      <dgm:spPr>
        <a:solidFill>
          <a:schemeClr val="accent2">
            <a:lumMod val="60000"/>
            <a:lumOff val="40000"/>
            <a:alpha val="59000"/>
          </a:schemeClr>
        </a:solidFill>
      </dgm:spPr>
      <dgm:t>
        <a:bodyPr/>
        <a:lstStyle/>
        <a:p>
          <a:r>
            <a:rPr lang="es-CO" sz="21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Articulación de un conjunto de normas, procedimientos, metodologías, estructuras, prácticas y resultados</a:t>
          </a:r>
          <a:r>
            <a:rPr lang="es-CO" sz="2100" dirty="0">
              <a:latin typeface="Arial Narrow" pitchFamily="34" charset="0"/>
              <a:cs typeface="Times New Roman" pitchFamily="18" charset="0"/>
            </a:rPr>
            <a:t>.</a:t>
          </a:r>
          <a:endParaRPr lang="es-CO" sz="2100" dirty="0"/>
        </a:p>
      </dgm:t>
    </dgm:pt>
    <dgm:pt modelId="{7F860F40-449A-417F-8984-EB711EAFA506}" type="parTrans" cxnId="{73504184-E0A3-49E1-905D-ADC84A368136}">
      <dgm:prSet/>
      <dgm:spPr/>
      <dgm:t>
        <a:bodyPr/>
        <a:lstStyle/>
        <a:p>
          <a:endParaRPr lang="es-CO"/>
        </a:p>
      </dgm:t>
    </dgm:pt>
    <dgm:pt modelId="{3E0F5A44-F923-48B3-8919-320C4B09E5D5}" type="sibTrans" cxnId="{73504184-E0A3-49E1-905D-ADC84A368136}">
      <dgm:prSet/>
      <dgm:spPr/>
      <dgm:t>
        <a:bodyPr/>
        <a:lstStyle/>
        <a:p>
          <a:endParaRPr lang="es-CO"/>
        </a:p>
      </dgm:t>
    </dgm:pt>
    <dgm:pt modelId="{0C376FB1-88A6-4EA8-80B8-AC4EB6113978}">
      <dgm:prSet phldrT="[Texto]" custT="1"/>
      <dgm:spPr>
        <a:solidFill>
          <a:schemeClr val="bg1">
            <a:lumMod val="65000"/>
            <a:alpha val="82000"/>
          </a:schemeClr>
        </a:solidFill>
      </dgm:spPr>
      <dgm:t>
        <a:bodyPr/>
        <a:lstStyle/>
        <a:p>
          <a:r>
            <a:rPr lang="es-CO" sz="21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Explicar y dar a conocer la información y los resultados de la gestión a la ciudadanía a través del diálogo</a:t>
          </a:r>
          <a:endParaRPr lang="es-CO" sz="2100" dirty="0">
            <a:solidFill>
              <a:schemeClr val="tx1"/>
            </a:solidFill>
          </a:endParaRPr>
        </a:p>
      </dgm:t>
    </dgm:pt>
    <dgm:pt modelId="{577BA0E6-AA73-4636-8D06-5384BAEB8DB3}" type="parTrans" cxnId="{D61BC6AE-4D7E-4BF1-B970-ED72736E63EB}">
      <dgm:prSet/>
      <dgm:spPr/>
      <dgm:t>
        <a:bodyPr/>
        <a:lstStyle/>
        <a:p>
          <a:endParaRPr lang="es-CO"/>
        </a:p>
      </dgm:t>
    </dgm:pt>
    <dgm:pt modelId="{BD9D2003-A74F-4529-8833-2991A7333213}" type="sibTrans" cxnId="{D61BC6AE-4D7E-4BF1-B970-ED72736E63EB}">
      <dgm:prSet/>
      <dgm:spPr/>
      <dgm:t>
        <a:bodyPr/>
        <a:lstStyle/>
        <a:p>
          <a:endParaRPr lang="es-CO"/>
        </a:p>
      </dgm:t>
    </dgm:pt>
    <dgm:pt modelId="{BC11F1D3-C34A-4843-A8C7-A9EC0471C204}">
      <dgm:prSet phldrT="[Texto]" custT="1"/>
      <dgm:spPr>
        <a:solidFill>
          <a:schemeClr val="accent2">
            <a:lumMod val="60000"/>
            <a:lumOff val="40000"/>
            <a:alpha val="79000"/>
          </a:schemeClr>
        </a:solidFill>
      </dgm:spPr>
      <dgm:t>
        <a:bodyPr/>
        <a:lstStyle/>
        <a:p>
          <a:r>
            <a:rPr lang="es-CO" sz="2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Promover una gestión pública transparente, eficaz y eficiente</a:t>
          </a:r>
          <a:endParaRPr lang="es-CO" sz="2200" dirty="0">
            <a:solidFill>
              <a:schemeClr val="tx1"/>
            </a:solidFill>
          </a:endParaRPr>
        </a:p>
      </dgm:t>
    </dgm:pt>
    <dgm:pt modelId="{5465AE49-1C48-4331-92EE-AC1A72AD6E01}" type="parTrans" cxnId="{720000E4-BD9D-4A9D-9AEF-F10CAA941A03}">
      <dgm:prSet/>
      <dgm:spPr/>
      <dgm:t>
        <a:bodyPr/>
        <a:lstStyle/>
        <a:p>
          <a:endParaRPr lang="es-CO"/>
        </a:p>
      </dgm:t>
    </dgm:pt>
    <dgm:pt modelId="{3798D1A3-FDCE-49FC-893E-BC0136B89C33}" type="sibTrans" cxnId="{720000E4-BD9D-4A9D-9AEF-F10CAA941A03}">
      <dgm:prSet/>
      <dgm:spPr/>
      <dgm:t>
        <a:bodyPr/>
        <a:lstStyle/>
        <a:p>
          <a:endParaRPr lang="es-CO"/>
        </a:p>
      </dgm:t>
    </dgm:pt>
    <dgm:pt modelId="{E3A89F68-C8F2-40BD-8ECB-492CF1B1F94E}" type="pres">
      <dgm:prSet presAssocID="{D777BD32-1CFF-42A3-987B-004F68EBC0CC}" presName="linearFlow" presStyleCnt="0">
        <dgm:presLayoutVars>
          <dgm:dir/>
          <dgm:resizeHandles val="exact"/>
        </dgm:presLayoutVars>
      </dgm:prSet>
      <dgm:spPr/>
    </dgm:pt>
    <dgm:pt modelId="{A57CABF2-1732-4ADC-A8F0-81BBDDF1D834}" type="pres">
      <dgm:prSet presAssocID="{DBB9F0A5-59FA-4053-BBEE-991F139C9922}" presName="composite" presStyleCnt="0"/>
      <dgm:spPr/>
    </dgm:pt>
    <dgm:pt modelId="{7B641569-7519-48C2-90C2-0E835822487E}" type="pres">
      <dgm:prSet presAssocID="{DBB9F0A5-59FA-4053-BBEE-991F139C9922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49FDA5-CEBB-47FA-8DE2-ABD6DE7C9F30}" type="pres">
      <dgm:prSet presAssocID="{DBB9F0A5-59FA-4053-BBEE-991F139C9922}" presName="txShp" presStyleLbl="node1" presStyleIdx="0" presStyleCnt="5" custLinFactNeighborX="-249" custLinFactNeighborY="-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CFFDDA-A8E8-4C03-9AD7-2A8D54C5E3B4}" type="pres">
      <dgm:prSet presAssocID="{AB24B334-6CCA-4660-90B5-217D0B5C06DD}" presName="spacing" presStyleCnt="0"/>
      <dgm:spPr/>
    </dgm:pt>
    <dgm:pt modelId="{C861F1D5-0FAF-46AA-8D0E-FA5C2A2E1181}" type="pres">
      <dgm:prSet presAssocID="{4B3E72F5-7912-46E5-9FEC-EE1A74AE49BF}" presName="composite" presStyleCnt="0"/>
      <dgm:spPr/>
    </dgm:pt>
    <dgm:pt modelId="{2F889E5E-26BB-4BE2-80E8-D1127B88916D}" type="pres">
      <dgm:prSet presAssocID="{4B3E72F5-7912-46E5-9FEC-EE1A74AE49BF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B91FAA-AF76-43B0-975B-FD562D530BCB}" type="pres">
      <dgm:prSet presAssocID="{4B3E72F5-7912-46E5-9FEC-EE1A74AE49B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073221-4F44-499B-9843-91C46215E69A}" type="pres">
      <dgm:prSet presAssocID="{3C664ED7-6705-450D-8644-4F8E6FBCF563}" presName="spacing" presStyleCnt="0"/>
      <dgm:spPr/>
    </dgm:pt>
    <dgm:pt modelId="{B4EA08B4-2F08-4616-B3F9-A8A0904B280D}" type="pres">
      <dgm:prSet presAssocID="{5CD56880-B682-47B6-8E2A-0D162BA6E7A3}" presName="composite" presStyleCnt="0"/>
      <dgm:spPr/>
    </dgm:pt>
    <dgm:pt modelId="{8B97926F-7C3E-497D-92E6-118C94D2DC3A}" type="pres">
      <dgm:prSet presAssocID="{5CD56880-B682-47B6-8E2A-0D162BA6E7A3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62F4A2-0F23-473B-9207-74A340462A4B}" type="pres">
      <dgm:prSet presAssocID="{5CD56880-B682-47B6-8E2A-0D162BA6E7A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749E1F-3E77-481F-8164-DFF9A3A9E101}" type="pres">
      <dgm:prSet presAssocID="{3E0F5A44-F923-48B3-8919-320C4B09E5D5}" presName="spacing" presStyleCnt="0"/>
      <dgm:spPr/>
    </dgm:pt>
    <dgm:pt modelId="{3B6D4EE4-A959-4D00-9130-636367D9538D}" type="pres">
      <dgm:prSet presAssocID="{0C376FB1-88A6-4EA8-80B8-AC4EB6113978}" presName="composite" presStyleCnt="0"/>
      <dgm:spPr/>
    </dgm:pt>
    <dgm:pt modelId="{7D50A655-C4C3-4C25-A169-5B94730CBE62}" type="pres">
      <dgm:prSet presAssocID="{0C376FB1-88A6-4EA8-80B8-AC4EB6113978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934DEC5-CFC3-4588-9E15-D2268A71AC66}" type="pres">
      <dgm:prSet presAssocID="{0C376FB1-88A6-4EA8-80B8-AC4EB611397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7FF4F3-4AD4-4EA0-8B8F-4CC7213A9E96}" type="pres">
      <dgm:prSet presAssocID="{BD9D2003-A74F-4529-8833-2991A7333213}" presName="spacing" presStyleCnt="0"/>
      <dgm:spPr/>
    </dgm:pt>
    <dgm:pt modelId="{FFF3435C-540B-440C-B71F-7E72D0B731B5}" type="pres">
      <dgm:prSet presAssocID="{BC11F1D3-C34A-4843-A8C7-A9EC0471C204}" presName="composite" presStyleCnt="0"/>
      <dgm:spPr/>
    </dgm:pt>
    <dgm:pt modelId="{E0472655-16CC-4B1D-B90C-07686E3249C6}" type="pres">
      <dgm:prSet presAssocID="{BC11F1D3-C34A-4843-A8C7-A9EC0471C204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1762531-593B-46C8-A7A8-40EB50BFA686}" type="pres">
      <dgm:prSet presAssocID="{BC11F1D3-C34A-4843-A8C7-A9EC0471C20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BA7F98E-25EE-C040-8FC6-E32CF2B9C9A1}" type="presOf" srcId="{DBB9F0A5-59FA-4053-BBEE-991F139C9922}" destId="{2F49FDA5-CEBB-47FA-8DE2-ABD6DE7C9F30}" srcOrd="0" destOrd="0" presId="urn:microsoft.com/office/officeart/2005/8/layout/vList3#1"/>
    <dgm:cxn modelId="{720000E4-BD9D-4A9D-9AEF-F10CAA941A03}" srcId="{D777BD32-1CFF-42A3-987B-004F68EBC0CC}" destId="{BC11F1D3-C34A-4843-A8C7-A9EC0471C204}" srcOrd="4" destOrd="0" parTransId="{5465AE49-1C48-4331-92EE-AC1A72AD6E01}" sibTransId="{3798D1A3-FDCE-49FC-893E-BC0136B89C33}"/>
    <dgm:cxn modelId="{A2DBEE44-C3A1-A14E-8C74-11B67946ED00}" type="presOf" srcId="{4B3E72F5-7912-46E5-9FEC-EE1A74AE49BF}" destId="{98B91FAA-AF76-43B0-975B-FD562D530BCB}" srcOrd="0" destOrd="0" presId="urn:microsoft.com/office/officeart/2005/8/layout/vList3#1"/>
    <dgm:cxn modelId="{73504184-E0A3-49E1-905D-ADC84A368136}" srcId="{D777BD32-1CFF-42A3-987B-004F68EBC0CC}" destId="{5CD56880-B682-47B6-8E2A-0D162BA6E7A3}" srcOrd="2" destOrd="0" parTransId="{7F860F40-449A-417F-8984-EB711EAFA506}" sibTransId="{3E0F5A44-F923-48B3-8919-320C4B09E5D5}"/>
    <dgm:cxn modelId="{87D51B88-1808-499E-A875-2871B6CD37CE}" srcId="{D777BD32-1CFF-42A3-987B-004F68EBC0CC}" destId="{4B3E72F5-7912-46E5-9FEC-EE1A74AE49BF}" srcOrd="1" destOrd="0" parTransId="{87CA75CB-B052-4D47-AA1A-D210B8C0017A}" sibTransId="{3C664ED7-6705-450D-8644-4F8E6FBCF563}"/>
    <dgm:cxn modelId="{5665942E-90FB-8D4D-8D12-12D8137B2E00}" type="presOf" srcId="{0C376FB1-88A6-4EA8-80B8-AC4EB6113978}" destId="{A934DEC5-CFC3-4588-9E15-D2268A71AC66}" srcOrd="0" destOrd="0" presId="urn:microsoft.com/office/officeart/2005/8/layout/vList3#1"/>
    <dgm:cxn modelId="{291C4813-5E50-EE45-BD48-890F1781A330}" type="presOf" srcId="{BC11F1D3-C34A-4843-A8C7-A9EC0471C204}" destId="{71762531-593B-46C8-A7A8-40EB50BFA686}" srcOrd="0" destOrd="0" presId="urn:microsoft.com/office/officeart/2005/8/layout/vList3#1"/>
    <dgm:cxn modelId="{6547BAE8-B6E6-BA46-A97D-E4296B7B66FD}" type="presOf" srcId="{5CD56880-B682-47B6-8E2A-0D162BA6E7A3}" destId="{F062F4A2-0F23-473B-9207-74A340462A4B}" srcOrd="0" destOrd="0" presId="urn:microsoft.com/office/officeart/2005/8/layout/vList3#1"/>
    <dgm:cxn modelId="{2709E996-8B10-844C-BD38-03F33C348B70}" type="presOf" srcId="{D777BD32-1CFF-42A3-987B-004F68EBC0CC}" destId="{E3A89F68-C8F2-40BD-8ECB-492CF1B1F94E}" srcOrd="0" destOrd="0" presId="urn:microsoft.com/office/officeart/2005/8/layout/vList3#1"/>
    <dgm:cxn modelId="{B8D09F9C-F9A9-478D-A894-D84586E3D028}" srcId="{D777BD32-1CFF-42A3-987B-004F68EBC0CC}" destId="{DBB9F0A5-59FA-4053-BBEE-991F139C9922}" srcOrd="0" destOrd="0" parTransId="{286A67EE-349C-4F9C-9FA8-F1E715B0FCBF}" sibTransId="{AB24B334-6CCA-4660-90B5-217D0B5C06DD}"/>
    <dgm:cxn modelId="{D61BC6AE-4D7E-4BF1-B970-ED72736E63EB}" srcId="{D777BD32-1CFF-42A3-987B-004F68EBC0CC}" destId="{0C376FB1-88A6-4EA8-80B8-AC4EB6113978}" srcOrd="3" destOrd="0" parTransId="{577BA0E6-AA73-4636-8D06-5384BAEB8DB3}" sibTransId="{BD9D2003-A74F-4529-8833-2991A7333213}"/>
    <dgm:cxn modelId="{24B1691A-E2C1-AC4F-8CC4-EDC2280E37DE}" type="presParOf" srcId="{E3A89F68-C8F2-40BD-8ECB-492CF1B1F94E}" destId="{A57CABF2-1732-4ADC-A8F0-81BBDDF1D834}" srcOrd="0" destOrd="0" presId="urn:microsoft.com/office/officeart/2005/8/layout/vList3#1"/>
    <dgm:cxn modelId="{64F4FEDF-89F6-D34F-8E39-ADFD87CE8D75}" type="presParOf" srcId="{A57CABF2-1732-4ADC-A8F0-81BBDDF1D834}" destId="{7B641569-7519-48C2-90C2-0E835822487E}" srcOrd="0" destOrd="0" presId="urn:microsoft.com/office/officeart/2005/8/layout/vList3#1"/>
    <dgm:cxn modelId="{CE7FC07C-142C-C94D-AA00-B68A9A819F83}" type="presParOf" srcId="{A57CABF2-1732-4ADC-A8F0-81BBDDF1D834}" destId="{2F49FDA5-CEBB-47FA-8DE2-ABD6DE7C9F30}" srcOrd="1" destOrd="0" presId="urn:microsoft.com/office/officeart/2005/8/layout/vList3#1"/>
    <dgm:cxn modelId="{4CEBA42A-A304-734C-B1EF-38D053CB1ED0}" type="presParOf" srcId="{E3A89F68-C8F2-40BD-8ECB-492CF1B1F94E}" destId="{41CFFDDA-A8E8-4C03-9AD7-2A8D54C5E3B4}" srcOrd="1" destOrd="0" presId="urn:microsoft.com/office/officeart/2005/8/layout/vList3#1"/>
    <dgm:cxn modelId="{CD508502-A36C-9A4E-9B9B-E954400BD71A}" type="presParOf" srcId="{E3A89F68-C8F2-40BD-8ECB-492CF1B1F94E}" destId="{C861F1D5-0FAF-46AA-8D0E-FA5C2A2E1181}" srcOrd="2" destOrd="0" presId="urn:microsoft.com/office/officeart/2005/8/layout/vList3#1"/>
    <dgm:cxn modelId="{696A5ABA-23DF-B54A-9AE7-479302794879}" type="presParOf" srcId="{C861F1D5-0FAF-46AA-8D0E-FA5C2A2E1181}" destId="{2F889E5E-26BB-4BE2-80E8-D1127B88916D}" srcOrd="0" destOrd="0" presId="urn:microsoft.com/office/officeart/2005/8/layout/vList3#1"/>
    <dgm:cxn modelId="{9427BCEF-F848-7445-8873-745AACF807D7}" type="presParOf" srcId="{C861F1D5-0FAF-46AA-8D0E-FA5C2A2E1181}" destId="{98B91FAA-AF76-43B0-975B-FD562D530BCB}" srcOrd="1" destOrd="0" presId="urn:microsoft.com/office/officeart/2005/8/layout/vList3#1"/>
    <dgm:cxn modelId="{0339EEFB-AC37-924F-AE74-2644C820D03E}" type="presParOf" srcId="{E3A89F68-C8F2-40BD-8ECB-492CF1B1F94E}" destId="{9B073221-4F44-499B-9843-91C46215E69A}" srcOrd="3" destOrd="0" presId="urn:microsoft.com/office/officeart/2005/8/layout/vList3#1"/>
    <dgm:cxn modelId="{6B769B2C-6674-1246-A3E3-DE1367FE0B68}" type="presParOf" srcId="{E3A89F68-C8F2-40BD-8ECB-492CF1B1F94E}" destId="{B4EA08B4-2F08-4616-B3F9-A8A0904B280D}" srcOrd="4" destOrd="0" presId="urn:microsoft.com/office/officeart/2005/8/layout/vList3#1"/>
    <dgm:cxn modelId="{5EA7EEED-A01D-754B-9953-61C0C630928B}" type="presParOf" srcId="{B4EA08B4-2F08-4616-B3F9-A8A0904B280D}" destId="{8B97926F-7C3E-497D-92E6-118C94D2DC3A}" srcOrd="0" destOrd="0" presId="urn:microsoft.com/office/officeart/2005/8/layout/vList3#1"/>
    <dgm:cxn modelId="{925EDB90-3ABB-4A47-A63F-7C41D5AF8140}" type="presParOf" srcId="{B4EA08B4-2F08-4616-B3F9-A8A0904B280D}" destId="{F062F4A2-0F23-473B-9207-74A340462A4B}" srcOrd="1" destOrd="0" presId="urn:microsoft.com/office/officeart/2005/8/layout/vList3#1"/>
    <dgm:cxn modelId="{0CA609CB-2FD3-8940-99C7-8EA9D08527E0}" type="presParOf" srcId="{E3A89F68-C8F2-40BD-8ECB-492CF1B1F94E}" destId="{F5749E1F-3E77-481F-8164-DFF9A3A9E101}" srcOrd="5" destOrd="0" presId="urn:microsoft.com/office/officeart/2005/8/layout/vList3#1"/>
    <dgm:cxn modelId="{4E7641A3-A9D6-8146-8CE0-D07023467321}" type="presParOf" srcId="{E3A89F68-C8F2-40BD-8ECB-492CF1B1F94E}" destId="{3B6D4EE4-A959-4D00-9130-636367D9538D}" srcOrd="6" destOrd="0" presId="urn:microsoft.com/office/officeart/2005/8/layout/vList3#1"/>
    <dgm:cxn modelId="{73B76DB9-D752-9C47-AA58-5197271B357D}" type="presParOf" srcId="{3B6D4EE4-A959-4D00-9130-636367D9538D}" destId="{7D50A655-C4C3-4C25-A169-5B94730CBE62}" srcOrd="0" destOrd="0" presId="urn:microsoft.com/office/officeart/2005/8/layout/vList3#1"/>
    <dgm:cxn modelId="{D7577197-A75C-C24D-901A-F9BD73A12BA2}" type="presParOf" srcId="{3B6D4EE4-A959-4D00-9130-636367D9538D}" destId="{A934DEC5-CFC3-4588-9E15-D2268A71AC66}" srcOrd="1" destOrd="0" presId="urn:microsoft.com/office/officeart/2005/8/layout/vList3#1"/>
    <dgm:cxn modelId="{2F8ADD5C-6605-3341-995F-0A83D79BB571}" type="presParOf" srcId="{E3A89F68-C8F2-40BD-8ECB-492CF1B1F94E}" destId="{6E7FF4F3-4AD4-4EA0-8B8F-4CC7213A9E96}" srcOrd="7" destOrd="0" presId="urn:microsoft.com/office/officeart/2005/8/layout/vList3#1"/>
    <dgm:cxn modelId="{3432ED91-823D-1B48-B9A1-A3027C52B140}" type="presParOf" srcId="{E3A89F68-C8F2-40BD-8ECB-492CF1B1F94E}" destId="{FFF3435C-540B-440C-B71F-7E72D0B731B5}" srcOrd="8" destOrd="0" presId="urn:microsoft.com/office/officeart/2005/8/layout/vList3#1"/>
    <dgm:cxn modelId="{E51DC1C4-5547-2044-B1EE-728C4D914310}" type="presParOf" srcId="{FFF3435C-540B-440C-B71F-7E72D0B731B5}" destId="{E0472655-16CC-4B1D-B90C-07686E3249C6}" srcOrd="0" destOrd="0" presId="urn:microsoft.com/office/officeart/2005/8/layout/vList3#1"/>
    <dgm:cxn modelId="{56504B99-2FA5-C04D-BE24-84AC569EC886}" type="presParOf" srcId="{FFF3435C-540B-440C-B71F-7E72D0B731B5}" destId="{71762531-593B-46C8-A7A8-40EB50BFA68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A1202-FE00-4E91-8986-D16A5F725E40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8F7CA27-9D21-4250-855D-1632EB3897E9}">
      <dgm:prSet phldrT="[Texto]" custT="1"/>
      <dgm:spPr/>
      <dgm:t>
        <a:bodyPr/>
        <a:lstStyle/>
        <a:p>
          <a:r>
            <a:rPr lang="es-CO" sz="2000" dirty="0">
              <a:latin typeface="Arial Narrow" pitchFamily="34" charset="0"/>
            </a:rPr>
            <a:t>Los grupos interés piden cuentas y plantean propuestas</a:t>
          </a:r>
        </a:p>
      </dgm:t>
    </dgm:pt>
    <dgm:pt modelId="{EDE8EB9B-6362-48D5-B629-3E0FC21DD124}" type="parTrans" cxnId="{72858683-AEC8-4D54-8703-559D43646CF9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BB8A5B8A-B7A3-43D7-9049-750A08ECAABA}" type="sibTrans" cxnId="{72858683-AEC8-4D54-8703-559D43646CF9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1BE12248-84CD-4635-A9C6-D00E56728D58}">
      <dgm:prSet phldrT="[Texto]" custT="1"/>
      <dgm:spPr/>
      <dgm:t>
        <a:bodyPr/>
        <a:lstStyle/>
        <a:p>
          <a:r>
            <a:rPr lang="es-CO" sz="2000" dirty="0">
              <a:latin typeface="Arial Narrow" pitchFamily="34" charset="0"/>
            </a:rPr>
            <a:t>La entidad lo responde</a:t>
          </a:r>
        </a:p>
      </dgm:t>
    </dgm:pt>
    <dgm:pt modelId="{6CDEA169-536B-4674-A84D-06B721833991}" type="parTrans" cxnId="{887D896B-5ABA-4332-827D-1DE038DEF062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E00A7E05-5FE4-4655-9068-92D7D866560C}" type="sibTrans" cxnId="{887D896B-5ABA-4332-827D-1DE038DEF062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ECD3F7F4-E58C-4A18-8484-AFCD7AA278EF}">
      <dgm:prSet phldrT="[Texto]" custT="1"/>
      <dgm:spPr/>
      <dgm:t>
        <a:bodyPr/>
        <a:lstStyle/>
        <a:p>
          <a:r>
            <a:rPr lang="es-CO" sz="2000" dirty="0">
              <a:latin typeface="Arial Narrow" pitchFamily="34" charset="0"/>
            </a:rPr>
            <a:t>Los grupos de interés evalúan las respuestas</a:t>
          </a:r>
        </a:p>
      </dgm:t>
    </dgm:pt>
    <dgm:pt modelId="{2089D34B-127C-40DA-8964-24E6C116EB72}" type="parTrans" cxnId="{6EFE69D8-3296-4DBF-987B-C4E4AD1804F9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F353427C-C8AD-483A-AA85-1B6916A4BD3A}" type="sibTrans" cxnId="{6EFE69D8-3296-4DBF-987B-C4E4AD1804F9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0FCD9B19-128E-4F1B-B3A9-8486D022D74E}">
      <dgm:prSet phldrT="[Texto]" custT="1"/>
      <dgm:spPr/>
      <dgm:t>
        <a:bodyPr/>
        <a:lstStyle/>
        <a:p>
          <a:r>
            <a:rPr lang="es-ES" sz="2000" dirty="0">
              <a:latin typeface="Arial Narrow" pitchFamily="34" charset="0"/>
            </a:rPr>
            <a:t>La entidad mejora su gestión</a:t>
          </a:r>
          <a:endParaRPr lang="es-CO" sz="2000" dirty="0">
            <a:latin typeface="Arial Narrow" pitchFamily="34" charset="0"/>
          </a:endParaRPr>
        </a:p>
      </dgm:t>
    </dgm:pt>
    <dgm:pt modelId="{53710093-FD2E-4E58-852D-A3F852DA199F}" type="parTrans" cxnId="{7D878C0C-6D53-487F-8B61-0F86E5270C39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AC8A9DB6-E860-42F4-9310-699A42089B42}" type="sibTrans" cxnId="{7D878C0C-6D53-487F-8B61-0F86E5270C39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936A2334-9479-48CC-8B30-7FF57CC49FFD}">
      <dgm:prSet phldrT="[Texto]" custT="1"/>
      <dgm:spPr/>
      <dgm:t>
        <a:bodyPr/>
        <a:lstStyle/>
        <a:p>
          <a:r>
            <a:rPr lang="es-CO" sz="2000" dirty="0">
              <a:latin typeface="Arial Narrow" pitchFamily="34" charset="0"/>
            </a:rPr>
            <a:t>La entidad muestra su gestión</a:t>
          </a:r>
        </a:p>
      </dgm:t>
    </dgm:pt>
    <dgm:pt modelId="{6188A30D-3CB2-42BC-96CB-273D31DFFDD4}" type="parTrans" cxnId="{33537958-E50C-465D-860A-DE5D7EB5F75C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6130CB97-44A6-462B-94FE-50ADFF833A4D}" type="sibTrans" cxnId="{33537958-E50C-465D-860A-DE5D7EB5F75C}">
      <dgm:prSet/>
      <dgm:spPr/>
      <dgm:t>
        <a:bodyPr/>
        <a:lstStyle/>
        <a:p>
          <a:endParaRPr lang="es-CO" sz="1400">
            <a:latin typeface="Arial Narrow" pitchFamily="34" charset="0"/>
          </a:endParaRPr>
        </a:p>
      </dgm:t>
    </dgm:pt>
    <dgm:pt modelId="{B437D3F3-9459-486E-BD0E-BCA652EAA36A}" type="pres">
      <dgm:prSet presAssocID="{D11A1202-FE00-4E91-8986-D16A5F725E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30D8FA3-5C20-4661-A316-EE354188E096}" type="pres">
      <dgm:prSet presAssocID="{48F7CA27-9D21-4250-855D-1632EB3897E9}" presName="dummy" presStyleCnt="0"/>
      <dgm:spPr/>
    </dgm:pt>
    <dgm:pt modelId="{934BF45F-B728-4C15-A483-D3C51BA2AB98}" type="pres">
      <dgm:prSet presAssocID="{48F7CA27-9D21-4250-855D-1632EB3897E9}" presName="node" presStyleLbl="revTx" presStyleIdx="0" presStyleCnt="5" custScaleX="152837" custRadScaleRad="100672" custRadScaleInc="86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5C72D0-EA4F-4194-BD06-450D53B577C8}" type="pres">
      <dgm:prSet presAssocID="{BB8A5B8A-B7A3-43D7-9049-750A08ECAABA}" presName="sibTrans" presStyleLbl="node1" presStyleIdx="0" presStyleCnt="5"/>
      <dgm:spPr/>
      <dgm:t>
        <a:bodyPr/>
        <a:lstStyle/>
        <a:p>
          <a:endParaRPr lang="es-CO"/>
        </a:p>
      </dgm:t>
    </dgm:pt>
    <dgm:pt modelId="{34E609D4-8938-426C-B60B-9FE6093CC2C9}" type="pres">
      <dgm:prSet presAssocID="{1BE12248-84CD-4635-A9C6-D00E56728D58}" presName="dummy" presStyleCnt="0"/>
      <dgm:spPr/>
    </dgm:pt>
    <dgm:pt modelId="{5EB3713E-D21B-42CF-967A-8706AF37EC7D}" type="pres">
      <dgm:prSet presAssocID="{1BE12248-84CD-4635-A9C6-D00E56728D58}" presName="node" presStyleLbl="revTx" presStyleIdx="1" presStyleCnt="5" custScaleX="1243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536100-A422-45AC-8560-7BC2521C9999}" type="pres">
      <dgm:prSet presAssocID="{E00A7E05-5FE4-4655-9068-92D7D866560C}" presName="sibTrans" presStyleLbl="node1" presStyleIdx="1" presStyleCnt="5"/>
      <dgm:spPr/>
      <dgm:t>
        <a:bodyPr/>
        <a:lstStyle/>
        <a:p>
          <a:endParaRPr lang="es-CO"/>
        </a:p>
      </dgm:t>
    </dgm:pt>
    <dgm:pt modelId="{E3278447-A766-4154-844B-970ED47540CF}" type="pres">
      <dgm:prSet presAssocID="{ECD3F7F4-E58C-4A18-8484-AFCD7AA278EF}" presName="dummy" presStyleCnt="0"/>
      <dgm:spPr/>
    </dgm:pt>
    <dgm:pt modelId="{1CB880EB-B862-411A-AA54-DCBAFB58DC86}" type="pres">
      <dgm:prSet presAssocID="{ECD3F7F4-E58C-4A18-8484-AFCD7AA278EF}" presName="node" presStyleLbl="revTx" presStyleIdx="2" presStyleCnt="5" custScaleX="1156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1F3362-1959-4CAC-BD3A-EC05E05070F7}" type="pres">
      <dgm:prSet presAssocID="{F353427C-C8AD-483A-AA85-1B6916A4BD3A}" presName="sibTrans" presStyleLbl="node1" presStyleIdx="2" presStyleCnt="5"/>
      <dgm:spPr/>
      <dgm:t>
        <a:bodyPr/>
        <a:lstStyle/>
        <a:p>
          <a:endParaRPr lang="es-CO"/>
        </a:p>
      </dgm:t>
    </dgm:pt>
    <dgm:pt modelId="{71429201-2C04-4BB0-ADFF-444B04A60A02}" type="pres">
      <dgm:prSet presAssocID="{0FCD9B19-128E-4F1B-B3A9-8486D022D74E}" presName="dummy" presStyleCnt="0"/>
      <dgm:spPr/>
    </dgm:pt>
    <dgm:pt modelId="{DE22F42B-B962-48AA-85CB-B36C0D9545F1}" type="pres">
      <dgm:prSet presAssocID="{0FCD9B19-128E-4F1B-B3A9-8486D022D74E}" presName="node" presStyleLbl="revTx" presStyleIdx="3" presStyleCnt="5" custScaleX="1061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441064-01DC-4760-95C9-7EA3E9D81C64}" type="pres">
      <dgm:prSet presAssocID="{AC8A9DB6-E860-42F4-9310-699A42089B42}" presName="sibTrans" presStyleLbl="node1" presStyleIdx="3" presStyleCnt="5"/>
      <dgm:spPr/>
      <dgm:t>
        <a:bodyPr/>
        <a:lstStyle/>
        <a:p>
          <a:endParaRPr lang="es-CO"/>
        </a:p>
      </dgm:t>
    </dgm:pt>
    <dgm:pt modelId="{F9991BDE-20EA-4834-BA42-AC507571E14F}" type="pres">
      <dgm:prSet presAssocID="{936A2334-9479-48CC-8B30-7FF57CC49FFD}" presName="dummy" presStyleCnt="0"/>
      <dgm:spPr/>
    </dgm:pt>
    <dgm:pt modelId="{C377A8F8-6FEE-4842-9597-B17900B9EBD9}" type="pres">
      <dgm:prSet presAssocID="{936A2334-9479-48CC-8B30-7FF57CC49FFD}" presName="node" presStyleLbl="revTx" presStyleIdx="4" presStyleCnt="5" custScaleX="1264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E3D99F-60D7-4D8D-986A-BC20BC1FA6F8}" type="pres">
      <dgm:prSet presAssocID="{6130CB97-44A6-462B-94FE-50ADFF833A4D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33537958-E50C-465D-860A-DE5D7EB5F75C}" srcId="{D11A1202-FE00-4E91-8986-D16A5F725E40}" destId="{936A2334-9479-48CC-8B30-7FF57CC49FFD}" srcOrd="4" destOrd="0" parTransId="{6188A30D-3CB2-42BC-96CB-273D31DFFDD4}" sibTransId="{6130CB97-44A6-462B-94FE-50ADFF833A4D}"/>
    <dgm:cxn modelId="{010AD2A5-3A2E-4BCF-B176-DE424704EAC8}" type="presOf" srcId="{936A2334-9479-48CC-8B30-7FF57CC49FFD}" destId="{C377A8F8-6FEE-4842-9597-B17900B9EBD9}" srcOrd="0" destOrd="0" presId="urn:microsoft.com/office/officeart/2005/8/layout/cycle1"/>
    <dgm:cxn modelId="{A3C35464-7891-4BA1-BC0E-ADCE0E3566FC}" type="presOf" srcId="{F353427C-C8AD-483A-AA85-1B6916A4BD3A}" destId="{171F3362-1959-4CAC-BD3A-EC05E05070F7}" srcOrd="0" destOrd="0" presId="urn:microsoft.com/office/officeart/2005/8/layout/cycle1"/>
    <dgm:cxn modelId="{812F7E13-A721-4D4E-85D7-23AB677C5BD3}" type="presOf" srcId="{0FCD9B19-128E-4F1B-B3A9-8486D022D74E}" destId="{DE22F42B-B962-48AA-85CB-B36C0D9545F1}" srcOrd="0" destOrd="0" presId="urn:microsoft.com/office/officeart/2005/8/layout/cycle1"/>
    <dgm:cxn modelId="{BC8EE6DF-8B3E-4FF1-9C70-654560D6494E}" type="presOf" srcId="{ECD3F7F4-E58C-4A18-8484-AFCD7AA278EF}" destId="{1CB880EB-B862-411A-AA54-DCBAFB58DC86}" srcOrd="0" destOrd="0" presId="urn:microsoft.com/office/officeart/2005/8/layout/cycle1"/>
    <dgm:cxn modelId="{4001734A-2A7B-4C51-90D5-B610401869B1}" type="presOf" srcId="{AC8A9DB6-E860-42F4-9310-699A42089B42}" destId="{1F441064-01DC-4760-95C9-7EA3E9D81C64}" srcOrd="0" destOrd="0" presId="urn:microsoft.com/office/officeart/2005/8/layout/cycle1"/>
    <dgm:cxn modelId="{6EFE69D8-3296-4DBF-987B-C4E4AD1804F9}" srcId="{D11A1202-FE00-4E91-8986-D16A5F725E40}" destId="{ECD3F7F4-E58C-4A18-8484-AFCD7AA278EF}" srcOrd="2" destOrd="0" parTransId="{2089D34B-127C-40DA-8964-24E6C116EB72}" sibTransId="{F353427C-C8AD-483A-AA85-1B6916A4BD3A}"/>
    <dgm:cxn modelId="{7D878C0C-6D53-487F-8B61-0F86E5270C39}" srcId="{D11A1202-FE00-4E91-8986-D16A5F725E40}" destId="{0FCD9B19-128E-4F1B-B3A9-8486D022D74E}" srcOrd="3" destOrd="0" parTransId="{53710093-FD2E-4E58-852D-A3F852DA199F}" sibTransId="{AC8A9DB6-E860-42F4-9310-699A42089B42}"/>
    <dgm:cxn modelId="{C37C574B-5369-496C-A41C-307E33F36526}" type="presOf" srcId="{48F7CA27-9D21-4250-855D-1632EB3897E9}" destId="{934BF45F-B728-4C15-A483-D3C51BA2AB98}" srcOrd="0" destOrd="0" presId="urn:microsoft.com/office/officeart/2005/8/layout/cycle1"/>
    <dgm:cxn modelId="{540FC5AE-192B-4A4D-9554-B184E0D1880C}" type="presOf" srcId="{BB8A5B8A-B7A3-43D7-9049-750A08ECAABA}" destId="{9C5C72D0-EA4F-4194-BD06-450D53B577C8}" srcOrd="0" destOrd="0" presId="urn:microsoft.com/office/officeart/2005/8/layout/cycle1"/>
    <dgm:cxn modelId="{DED2123D-1EE5-4A0A-8DFD-C454D0A008B3}" type="presOf" srcId="{E00A7E05-5FE4-4655-9068-92D7D866560C}" destId="{F9536100-A422-45AC-8560-7BC2521C9999}" srcOrd="0" destOrd="0" presId="urn:microsoft.com/office/officeart/2005/8/layout/cycle1"/>
    <dgm:cxn modelId="{72858683-AEC8-4D54-8703-559D43646CF9}" srcId="{D11A1202-FE00-4E91-8986-D16A5F725E40}" destId="{48F7CA27-9D21-4250-855D-1632EB3897E9}" srcOrd="0" destOrd="0" parTransId="{EDE8EB9B-6362-48D5-B629-3E0FC21DD124}" sibTransId="{BB8A5B8A-B7A3-43D7-9049-750A08ECAABA}"/>
    <dgm:cxn modelId="{018C94CD-9F4B-45FC-8AAA-9DD12F4CE1E5}" type="presOf" srcId="{6130CB97-44A6-462B-94FE-50ADFF833A4D}" destId="{C1E3D99F-60D7-4D8D-986A-BC20BC1FA6F8}" srcOrd="0" destOrd="0" presId="urn:microsoft.com/office/officeart/2005/8/layout/cycle1"/>
    <dgm:cxn modelId="{0AD3F04D-C80B-4884-AC3F-F8082EC19D04}" type="presOf" srcId="{1BE12248-84CD-4635-A9C6-D00E56728D58}" destId="{5EB3713E-D21B-42CF-967A-8706AF37EC7D}" srcOrd="0" destOrd="0" presId="urn:microsoft.com/office/officeart/2005/8/layout/cycle1"/>
    <dgm:cxn modelId="{887D896B-5ABA-4332-827D-1DE038DEF062}" srcId="{D11A1202-FE00-4E91-8986-D16A5F725E40}" destId="{1BE12248-84CD-4635-A9C6-D00E56728D58}" srcOrd="1" destOrd="0" parTransId="{6CDEA169-536B-4674-A84D-06B721833991}" sibTransId="{E00A7E05-5FE4-4655-9068-92D7D866560C}"/>
    <dgm:cxn modelId="{0AD148C3-D215-4187-93BA-883ABD47B28C}" type="presOf" srcId="{D11A1202-FE00-4E91-8986-D16A5F725E40}" destId="{B437D3F3-9459-486E-BD0E-BCA652EAA36A}" srcOrd="0" destOrd="0" presId="urn:microsoft.com/office/officeart/2005/8/layout/cycle1"/>
    <dgm:cxn modelId="{DE43641C-D1C1-418D-B0C7-A3FA93A64C3C}" type="presParOf" srcId="{B437D3F3-9459-486E-BD0E-BCA652EAA36A}" destId="{630D8FA3-5C20-4661-A316-EE354188E096}" srcOrd="0" destOrd="0" presId="urn:microsoft.com/office/officeart/2005/8/layout/cycle1"/>
    <dgm:cxn modelId="{E53FF8A2-020F-4A64-8C16-5DCC4899DFFA}" type="presParOf" srcId="{B437D3F3-9459-486E-BD0E-BCA652EAA36A}" destId="{934BF45F-B728-4C15-A483-D3C51BA2AB98}" srcOrd="1" destOrd="0" presId="urn:microsoft.com/office/officeart/2005/8/layout/cycle1"/>
    <dgm:cxn modelId="{9277CCDC-AD5D-4305-8B61-3D02ED60229B}" type="presParOf" srcId="{B437D3F3-9459-486E-BD0E-BCA652EAA36A}" destId="{9C5C72D0-EA4F-4194-BD06-450D53B577C8}" srcOrd="2" destOrd="0" presId="urn:microsoft.com/office/officeart/2005/8/layout/cycle1"/>
    <dgm:cxn modelId="{0E0769C3-FBB6-492A-9BA3-6310D8DBF9F2}" type="presParOf" srcId="{B437D3F3-9459-486E-BD0E-BCA652EAA36A}" destId="{34E609D4-8938-426C-B60B-9FE6093CC2C9}" srcOrd="3" destOrd="0" presId="urn:microsoft.com/office/officeart/2005/8/layout/cycle1"/>
    <dgm:cxn modelId="{00DEB3AB-550F-41E3-B832-910EF1740DD7}" type="presParOf" srcId="{B437D3F3-9459-486E-BD0E-BCA652EAA36A}" destId="{5EB3713E-D21B-42CF-967A-8706AF37EC7D}" srcOrd="4" destOrd="0" presId="urn:microsoft.com/office/officeart/2005/8/layout/cycle1"/>
    <dgm:cxn modelId="{542162D7-D5A0-4F1D-8E8A-71A596B07FD4}" type="presParOf" srcId="{B437D3F3-9459-486E-BD0E-BCA652EAA36A}" destId="{F9536100-A422-45AC-8560-7BC2521C9999}" srcOrd="5" destOrd="0" presId="urn:microsoft.com/office/officeart/2005/8/layout/cycle1"/>
    <dgm:cxn modelId="{6DFCA6C7-3DBF-4FDE-80B3-6B1CAE1C1FA5}" type="presParOf" srcId="{B437D3F3-9459-486E-BD0E-BCA652EAA36A}" destId="{E3278447-A766-4154-844B-970ED47540CF}" srcOrd="6" destOrd="0" presId="urn:microsoft.com/office/officeart/2005/8/layout/cycle1"/>
    <dgm:cxn modelId="{F9286C38-BC16-437D-B738-1DA7C083CB37}" type="presParOf" srcId="{B437D3F3-9459-486E-BD0E-BCA652EAA36A}" destId="{1CB880EB-B862-411A-AA54-DCBAFB58DC86}" srcOrd="7" destOrd="0" presId="urn:microsoft.com/office/officeart/2005/8/layout/cycle1"/>
    <dgm:cxn modelId="{2A6D5BA3-8F1E-4892-A85E-D356C7976F27}" type="presParOf" srcId="{B437D3F3-9459-486E-BD0E-BCA652EAA36A}" destId="{171F3362-1959-4CAC-BD3A-EC05E05070F7}" srcOrd="8" destOrd="0" presId="urn:microsoft.com/office/officeart/2005/8/layout/cycle1"/>
    <dgm:cxn modelId="{2C20DB83-F169-4AEE-9FAB-A19D88F66FFD}" type="presParOf" srcId="{B437D3F3-9459-486E-BD0E-BCA652EAA36A}" destId="{71429201-2C04-4BB0-ADFF-444B04A60A02}" srcOrd="9" destOrd="0" presId="urn:microsoft.com/office/officeart/2005/8/layout/cycle1"/>
    <dgm:cxn modelId="{53229312-EF6C-4F82-BC8B-D6EEF8CEAD55}" type="presParOf" srcId="{B437D3F3-9459-486E-BD0E-BCA652EAA36A}" destId="{DE22F42B-B962-48AA-85CB-B36C0D9545F1}" srcOrd="10" destOrd="0" presId="urn:microsoft.com/office/officeart/2005/8/layout/cycle1"/>
    <dgm:cxn modelId="{0E9D6A8A-0235-41E3-8587-6E642D473F80}" type="presParOf" srcId="{B437D3F3-9459-486E-BD0E-BCA652EAA36A}" destId="{1F441064-01DC-4760-95C9-7EA3E9D81C64}" srcOrd="11" destOrd="0" presId="urn:microsoft.com/office/officeart/2005/8/layout/cycle1"/>
    <dgm:cxn modelId="{60A57B18-7C1E-4543-83C7-4C302DD36756}" type="presParOf" srcId="{B437D3F3-9459-486E-BD0E-BCA652EAA36A}" destId="{F9991BDE-20EA-4834-BA42-AC507571E14F}" srcOrd="12" destOrd="0" presId="urn:microsoft.com/office/officeart/2005/8/layout/cycle1"/>
    <dgm:cxn modelId="{B7C19D65-490F-435C-B085-FC4F6AED0825}" type="presParOf" srcId="{B437D3F3-9459-486E-BD0E-BCA652EAA36A}" destId="{C377A8F8-6FEE-4842-9597-B17900B9EBD9}" srcOrd="13" destOrd="0" presId="urn:microsoft.com/office/officeart/2005/8/layout/cycle1"/>
    <dgm:cxn modelId="{BF0C8E16-4950-49B6-9A00-5DCC10E9D2B8}" type="presParOf" srcId="{B437D3F3-9459-486E-BD0E-BCA652EAA36A}" destId="{C1E3D99F-60D7-4D8D-986A-BC20BC1FA6F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49FDA5-CEBB-47FA-8DE2-ABD6DE7C9F30}">
      <dsp:nvSpPr>
        <dsp:cNvPr id="0" name=""/>
        <dsp:cNvSpPr/>
      </dsp:nvSpPr>
      <dsp:spPr>
        <a:xfrm rot="10800000">
          <a:off x="1530990" y="3583"/>
          <a:ext cx="5353513" cy="783518"/>
        </a:xfrm>
        <a:prstGeom prst="homePlate">
          <a:avLst/>
        </a:prstGeom>
        <a:solidFill>
          <a:schemeClr val="accent2">
            <a:lumMod val="60000"/>
            <a:lumOff val="40000"/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51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Expresión de control social que comprende acciones de petición de información</a:t>
          </a:r>
          <a:r>
            <a:rPr lang="es-ES" sz="1800" kern="1200" dirty="0">
              <a:latin typeface="Arial Narrow" pitchFamily="34" charset="0"/>
              <a:cs typeface="Times New Roman" pitchFamily="18" charset="0"/>
            </a:rPr>
            <a:t>.</a:t>
          </a:r>
          <a:endParaRPr lang="es-CO" sz="1800" kern="1200" dirty="0"/>
        </a:p>
      </dsp:txBody>
      <dsp:txXfrm rot="10800000">
        <a:off x="1530990" y="3583"/>
        <a:ext cx="5353513" cy="783518"/>
      </dsp:txXfrm>
    </dsp:sp>
    <dsp:sp modelId="{7B641569-7519-48C2-90C2-0E835822487E}">
      <dsp:nvSpPr>
        <dsp:cNvPr id="0" name=""/>
        <dsp:cNvSpPr/>
      </dsp:nvSpPr>
      <dsp:spPr>
        <a:xfrm>
          <a:off x="1152561" y="3661"/>
          <a:ext cx="783518" cy="7835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91FAA-AF76-43B0-975B-FD562D530BCB}">
      <dsp:nvSpPr>
        <dsp:cNvPr id="0" name=""/>
        <dsp:cNvSpPr/>
      </dsp:nvSpPr>
      <dsp:spPr>
        <a:xfrm rot="10800000">
          <a:off x="1544320" y="1021065"/>
          <a:ext cx="5353513" cy="783518"/>
        </a:xfrm>
        <a:prstGeom prst="homePlate">
          <a:avLst/>
        </a:prstGeom>
        <a:solidFill>
          <a:schemeClr val="bg1">
            <a:lumMod val="65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51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Proceso permanente de interacción de las entidades públicas con la ciudadanía</a:t>
          </a:r>
          <a:endParaRPr lang="es-CO" sz="2200" kern="1200" dirty="0">
            <a:solidFill>
              <a:schemeClr val="tx1"/>
            </a:solidFill>
          </a:endParaRPr>
        </a:p>
      </dsp:txBody>
      <dsp:txXfrm rot="10800000">
        <a:off x="1544320" y="1021065"/>
        <a:ext cx="5353513" cy="783518"/>
      </dsp:txXfrm>
    </dsp:sp>
    <dsp:sp modelId="{2F889E5E-26BB-4BE2-80E8-D1127B88916D}">
      <dsp:nvSpPr>
        <dsp:cNvPr id="0" name=""/>
        <dsp:cNvSpPr/>
      </dsp:nvSpPr>
      <dsp:spPr>
        <a:xfrm>
          <a:off x="1152561" y="1021065"/>
          <a:ext cx="783518" cy="7835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F4A2-0F23-473B-9207-74A340462A4B}">
      <dsp:nvSpPr>
        <dsp:cNvPr id="0" name=""/>
        <dsp:cNvSpPr/>
      </dsp:nvSpPr>
      <dsp:spPr>
        <a:xfrm rot="10800000">
          <a:off x="1544320" y="2038469"/>
          <a:ext cx="5353513" cy="783518"/>
        </a:xfrm>
        <a:prstGeom prst="homePlate">
          <a:avLst/>
        </a:prstGeom>
        <a:solidFill>
          <a:schemeClr val="accent2">
            <a:lumMod val="60000"/>
            <a:lumOff val="40000"/>
            <a:alpha val="5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51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Articulación de un conjunto de normas, procedimientos, metodologías, estructuras, prácticas y resultados</a:t>
          </a:r>
          <a:r>
            <a:rPr lang="es-CO" sz="2100" kern="1200" dirty="0">
              <a:latin typeface="Arial Narrow" pitchFamily="34" charset="0"/>
              <a:cs typeface="Times New Roman" pitchFamily="18" charset="0"/>
            </a:rPr>
            <a:t>.</a:t>
          </a:r>
          <a:endParaRPr lang="es-CO" sz="2100" kern="1200" dirty="0"/>
        </a:p>
      </dsp:txBody>
      <dsp:txXfrm rot="10800000">
        <a:off x="1544320" y="2038469"/>
        <a:ext cx="5353513" cy="783518"/>
      </dsp:txXfrm>
    </dsp:sp>
    <dsp:sp modelId="{8B97926F-7C3E-497D-92E6-118C94D2DC3A}">
      <dsp:nvSpPr>
        <dsp:cNvPr id="0" name=""/>
        <dsp:cNvSpPr/>
      </dsp:nvSpPr>
      <dsp:spPr>
        <a:xfrm>
          <a:off x="1152561" y="2038469"/>
          <a:ext cx="783518" cy="7835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4DEC5-CFC3-4588-9E15-D2268A71AC66}">
      <dsp:nvSpPr>
        <dsp:cNvPr id="0" name=""/>
        <dsp:cNvSpPr/>
      </dsp:nvSpPr>
      <dsp:spPr>
        <a:xfrm rot="10800000">
          <a:off x="1544320" y="3055874"/>
          <a:ext cx="5353513" cy="783518"/>
        </a:xfrm>
        <a:prstGeom prst="homePlate">
          <a:avLst/>
        </a:prstGeom>
        <a:solidFill>
          <a:schemeClr val="bg1">
            <a:lumMod val="65000"/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51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Explicar y dar a conocer la información y los resultados de la gestión a la ciudadanía a través del diálogo</a:t>
          </a:r>
          <a:endParaRPr lang="es-CO" sz="2100" kern="1200" dirty="0">
            <a:solidFill>
              <a:schemeClr val="tx1"/>
            </a:solidFill>
          </a:endParaRPr>
        </a:p>
      </dsp:txBody>
      <dsp:txXfrm rot="10800000">
        <a:off x="1544320" y="3055874"/>
        <a:ext cx="5353513" cy="783518"/>
      </dsp:txXfrm>
    </dsp:sp>
    <dsp:sp modelId="{7D50A655-C4C3-4C25-A169-5B94730CBE62}">
      <dsp:nvSpPr>
        <dsp:cNvPr id="0" name=""/>
        <dsp:cNvSpPr/>
      </dsp:nvSpPr>
      <dsp:spPr>
        <a:xfrm>
          <a:off x="1152561" y="3055874"/>
          <a:ext cx="783518" cy="7835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62531-593B-46C8-A7A8-40EB50BFA686}">
      <dsp:nvSpPr>
        <dsp:cNvPr id="0" name=""/>
        <dsp:cNvSpPr/>
      </dsp:nvSpPr>
      <dsp:spPr>
        <a:xfrm rot="10800000">
          <a:off x="1544320" y="4073278"/>
          <a:ext cx="5353513" cy="783518"/>
        </a:xfrm>
        <a:prstGeom prst="homePlate">
          <a:avLst/>
        </a:prstGeom>
        <a:solidFill>
          <a:schemeClr val="accent2">
            <a:lumMod val="60000"/>
            <a:lumOff val="40000"/>
            <a:alpha val="7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51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Promover una gestión pública transparente, eficaz y eficiente</a:t>
          </a:r>
          <a:endParaRPr lang="es-CO" sz="2200" kern="1200" dirty="0">
            <a:solidFill>
              <a:schemeClr val="tx1"/>
            </a:solidFill>
          </a:endParaRPr>
        </a:p>
      </dsp:txBody>
      <dsp:txXfrm rot="10800000">
        <a:off x="1544320" y="4073278"/>
        <a:ext cx="5353513" cy="783518"/>
      </dsp:txXfrm>
    </dsp:sp>
    <dsp:sp modelId="{E0472655-16CC-4B1D-B90C-07686E3249C6}">
      <dsp:nvSpPr>
        <dsp:cNvPr id="0" name=""/>
        <dsp:cNvSpPr/>
      </dsp:nvSpPr>
      <dsp:spPr>
        <a:xfrm>
          <a:off x="1152561" y="4073278"/>
          <a:ext cx="783518" cy="7835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4BF45F-B728-4C15-A483-D3C51BA2AB98}">
      <dsp:nvSpPr>
        <dsp:cNvPr id="0" name=""/>
        <dsp:cNvSpPr/>
      </dsp:nvSpPr>
      <dsp:spPr>
        <a:xfrm>
          <a:off x="3991908" y="73218"/>
          <a:ext cx="1955392" cy="127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latin typeface="Arial Narrow" pitchFamily="34" charset="0"/>
            </a:rPr>
            <a:t>Los grupos interés piden cuentas y plantean propuestas</a:t>
          </a:r>
        </a:p>
      </dsp:txBody>
      <dsp:txXfrm>
        <a:off x="3991908" y="73218"/>
        <a:ext cx="1955392" cy="1279397"/>
      </dsp:txXfrm>
    </dsp:sp>
    <dsp:sp modelId="{9C5C72D0-EA4F-4194-BD06-450D53B577C8}">
      <dsp:nvSpPr>
        <dsp:cNvPr id="0" name=""/>
        <dsp:cNvSpPr/>
      </dsp:nvSpPr>
      <dsp:spPr>
        <a:xfrm>
          <a:off x="1249450" y="-27859"/>
          <a:ext cx="4798009" cy="4798009"/>
        </a:xfrm>
        <a:prstGeom prst="circularArrow">
          <a:avLst>
            <a:gd name="adj1" fmla="val 5200"/>
            <a:gd name="adj2" fmla="val 335880"/>
            <a:gd name="adj3" fmla="val 21339866"/>
            <a:gd name="adj4" fmla="val 19884879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3713E-D21B-42CF-967A-8706AF37EC7D}">
      <dsp:nvSpPr>
        <dsp:cNvPr id="0" name=""/>
        <dsp:cNvSpPr/>
      </dsp:nvSpPr>
      <dsp:spPr>
        <a:xfrm>
          <a:off x="4877267" y="2418044"/>
          <a:ext cx="1590585" cy="127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latin typeface="Arial Narrow" pitchFamily="34" charset="0"/>
            </a:rPr>
            <a:t>La entidad lo responde</a:t>
          </a:r>
        </a:p>
      </dsp:txBody>
      <dsp:txXfrm>
        <a:off x="4877267" y="2418044"/>
        <a:ext cx="1590585" cy="1279397"/>
      </dsp:txXfrm>
    </dsp:sp>
    <dsp:sp modelId="{F9536100-A422-45AC-8560-7BC2521C9999}">
      <dsp:nvSpPr>
        <dsp:cNvPr id="0" name=""/>
        <dsp:cNvSpPr/>
      </dsp:nvSpPr>
      <dsp:spPr>
        <a:xfrm>
          <a:off x="1249011" y="924"/>
          <a:ext cx="4798009" cy="4798009"/>
        </a:xfrm>
        <a:prstGeom prst="circularArrow">
          <a:avLst>
            <a:gd name="adj1" fmla="val 5200"/>
            <a:gd name="adj2" fmla="val 335880"/>
            <a:gd name="adj3" fmla="val 3843863"/>
            <a:gd name="adj4" fmla="val 2253306"/>
            <a:gd name="adj5" fmla="val 6066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80EB-B862-411A-AA54-DCBAFB58DC86}">
      <dsp:nvSpPr>
        <dsp:cNvPr id="0" name=""/>
        <dsp:cNvSpPr/>
      </dsp:nvSpPr>
      <dsp:spPr>
        <a:xfrm>
          <a:off x="2908172" y="3888962"/>
          <a:ext cx="1479687" cy="127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latin typeface="Arial Narrow" pitchFamily="34" charset="0"/>
            </a:rPr>
            <a:t>Los grupos de interés evalúan las respuestas</a:t>
          </a:r>
        </a:p>
      </dsp:txBody>
      <dsp:txXfrm>
        <a:off x="2908172" y="3888962"/>
        <a:ext cx="1479687" cy="1279397"/>
      </dsp:txXfrm>
    </dsp:sp>
    <dsp:sp modelId="{171F3362-1959-4CAC-BD3A-EC05E05070F7}">
      <dsp:nvSpPr>
        <dsp:cNvPr id="0" name=""/>
        <dsp:cNvSpPr/>
      </dsp:nvSpPr>
      <dsp:spPr>
        <a:xfrm>
          <a:off x="1249011" y="924"/>
          <a:ext cx="4798009" cy="4798009"/>
        </a:xfrm>
        <a:prstGeom prst="circularArrow">
          <a:avLst>
            <a:gd name="adj1" fmla="val 5200"/>
            <a:gd name="adj2" fmla="val 335880"/>
            <a:gd name="adj3" fmla="val 8210814"/>
            <a:gd name="adj4" fmla="val 6620257"/>
            <a:gd name="adj5" fmla="val 6066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2F42B-B962-48AA-85CB-B36C0D9545F1}">
      <dsp:nvSpPr>
        <dsp:cNvPr id="0" name=""/>
        <dsp:cNvSpPr/>
      </dsp:nvSpPr>
      <dsp:spPr>
        <a:xfrm>
          <a:off x="944329" y="2418044"/>
          <a:ext cx="1358285" cy="127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Arial Narrow" pitchFamily="34" charset="0"/>
            </a:rPr>
            <a:t>La entidad mejora su gestión</a:t>
          </a:r>
          <a:endParaRPr lang="es-CO" sz="2000" kern="1200" dirty="0">
            <a:latin typeface="Arial Narrow" pitchFamily="34" charset="0"/>
          </a:endParaRPr>
        </a:p>
      </dsp:txBody>
      <dsp:txXfrm>
        <a:off x="944329" y="2418044"/>
        <a:ext cx="1358285" cy="1279397"/>
      </dsp:txXfrm>
    </dsp:sp>
    <dsp:sp modelId="{1F441064-01DC-4760-95C9-7EA3E9D81C64}">
      <dsp:nvSpPr>
        <dsp:cNvPr id="0" name=""/>
        <dsp:cNvSpPr/>
      </dsp:nvSpPr>
      <dsp:spPr>
        <a:xfrm>
          <a:off x="1249011" y="924"/>
          <a:ext cx="4798009" cy="4798009"/>
        </a:xfrm>
        <a:prstGeom prst="circularArrow">
          <a:avLst>
            <a:gd name="adj1" fmla="val 5200"/>
            <a:gd name="adj2" fmla="val 335880"/>
            <a:gd name="adj3" fmla="val 12297998"/>
            <a:gd name="adj4" fmla="val 10770744"/>
            <a:gd name="adj5" fmla="val 6066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7A8F8-6FEE-4842-9597-B17900B9EBD9}">
      <dsp:nvSpPr>
        <dsp:cNvPr id="0" name=""/>
        <dsp:cNvSpPr/>
      </dsp:nvSpPr>
      <dsp:spPr>
        <a:xfrm>
          <a:off x="1587905" y="38050"/>
          <a:ext cx="1617747" cy="127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latin typeface="Arial Narrow" pitchFamily="34" charset="0"/>
            </a:rPr>
            <a:t>La entidad muestra su gestión</a:t>
          </a:r>
        </a:p>
      </dsp:txBody>
      <dsp:txXfrm>
        <a:off x="1587905" y="38050"/>
        <a:ext cx="1617747" cy="1279397"/>
      </dsp:txXfrm>
    </dsp:sp>
    <dsp:sp modelId="{C1E3D99F-60D7-4D8D-986A-BC20BC1FA6F8}">
      <dsp:nvSpPr>
        <dsp:cNvPr id="0" name=""/>
        <dsp:cNvSpPr/>
      </dsp:nvSpPr>
      <dsp:spPr>
        <a:xfrm>
          <a:off x="1287512" y="-7628"/>
          <a:ext cx="4798009" cy="4798009"/>
        </a:xfrm>
        <a:prstGeom prst="circularArrow">
          <a:avLst>
            <a:gd name="adj1" fmla="val 5200"/>
            <a:gd name="adj2" fmla="val 335880"/>
            <a:gd name="adj3" fmla="val 16359012"/>
            <a:gd name="adj4" fmla="val 15416678"/>
            <a:gd name="adj5" fmla="val 6066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8CC94-56F7-4256-AE61-6BF0BD55FDB6}" type="datetimeFigureOut">
              <a:rPr lang="es-CO" smtClean="0"/>
              <a:pPr/>
              <a:t>01/11/2022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1991-9430-49F8-8BFD-7DC3271262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2130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PARÁGRAFO. Los estudiantes de secundaria de último grado, universitarios, carreras técnicas o tecnológicas, para optar por el respectivo título, podrán, opcionalmente desarrollar sus prácticas, pasantías o trabajo social, con las organizaciones de la sociedad civil que realicen control social. De igual forma, podrán adelantar sus prácticas con las organizaciones de control social quienes aspiren a ser auxiliares de la justicia.</a:t>
            </a:r>
            <a:endParaRPr lang="es-CO" sz="1200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01991-9430-49F8-8BFD-7DC327126291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6464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1) Creación de valor público, referido al valor creado por el Estado a través de la calidad de los servicios que presta a la ciudadanía, las regulaciones que gestiona para el bienestar de toda la sociedad y el ejercicio de creación de políticas públicas que buscan satisfacer necesidades propias de la población ; y 2) Cambio socio político medible, que significa dar cuenta del mejoramiento concreto en las condiciones de vida, bienestar, buen vivir de los y las habitantes, resultado de la gestión pública local, a través de los diferentes programas, proyectos o acciones.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01991-9430-49F8-8BFD-7DC32712629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0672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Verificar ejemplos.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01991-9430-49F8-8BFD-7DC327126291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1215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AD6AA-1931-4555-BDC0-6967A7328BE9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1939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5FB380-9A45-4536-B199-130E4A3C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2F7A056-D05C-4D9A-A6BC-D5B5E81F6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4EA3F1-AF09-4570-A853-8BE03DF3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A2EC6D-C1F2-4537-B399-5A2D08F5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EF123E-0FC7-4A9B-85AF-646B0584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524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D20F8-D469-48BE-AED5-E7C1F73C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9D3D2EB-E260-4E2E-9C5B-C9A7A446E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B42FBE-F6AE-4333-8EE2-0FCC05FB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40AE23-23BF-46C3-A9DE-4ABA37D9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7EF788A-059F-42D7-9A0D-8C1DD817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27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D752565-8F24-45B0-B45A-4CA841192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40E80B7-ABF8-47CF-B567-063D6BAF0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12613B-3515-4915-9B2E-B921B40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EB3DB3-E655-4BB0-91E5-B757E42A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1DFB0F-F659-44D1-AE6C-27EA83C8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102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B11947-445B-46DB-B6A2-5C8AEBA1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AF3FC6-02F7-47E9-B6DC-84D0BB6AA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644391-6F23-4B5D-9649-0B0F9915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1DCEC5-D711-4757-9146-76D504F3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DC2104-75A1-4FA3-9B3C-94002711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791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FF7EA9-C0FF-424C-B3B4-DE52342C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10BDCA-017D-4763-98AF-DA8534B6E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EEA776-C14A-46E7-9056-E8D63D95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39B080-5F2E-408D-9652-CF40AA02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2E4E83-2E61-4D1B-B446-1F9291E4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423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7651E6-6695-4B5D-9707-85317248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F150E4-75AD-4D20-8B8E-F0F3EBF6F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B2D22AC-099C-4C25-AF55-CE07F904A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E15D24-1075-46EC-AEDE-CEC3D343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762959-5210-4FD0-B232-0F028EE8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2F33A3-1445-42BA-8C22-58F7D0DD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561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E91F5E-4DF5-4252-94B0-3FFE6415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4CA901A-F5F9-481D-8C72-04AE86E7E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84230E0-96D7-458D-9D9E-3A197B1EC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FE9F84-25E5-40D5-92A0-6F3141115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4FFC7EF-AB0B-415A-A786-2F37AB26F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4A6DC21-3C8A-4B49-9525-80DACEEA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3375649-8577-4AAA-AA12-41FCBB09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538EE27-1EE0-4A1A-9C3B-0BFA44BA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77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C32CEC-58FE-47E7-A89D-56FB241E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DD792A7-0E9D-41AE-952C-BC4A2061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1E52157-ED87-4604-BEA6-46F08A78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355E87A-6697-4C9A-879B-ED532A35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5855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803EA7E-9E4F-486B-9EFF-A38E3F6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641E17-01C8-4667-A32A-BF2A296E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60A01BE-A3C4-4201-9779-B35CF888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137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750A8-795B-456C-9295-9FC3214D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18A6A2-6EA7-454D-8C3B-2047D2A5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3F74B7-8701-41DE-AD23-D077171B6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573C1F-18AE-4F79-A36B-414D56C6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58E934-98C1-425C-9C37-FFD89BEE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59E64B4-ECD4-443D-AB87-1A15D82B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867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1BB28A-4AA0-43AD-8E49-F59BE0AC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1FBE85C-008C-4DDA-9502-360BCC196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4669666-2148-465D-84A9-2AE625C8D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78031FD-E84C-4C09-A9E3-80D05CC8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250771-8911-46DC-B7E6-AC7AE3A8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F299604-7B1E-4715-9D08-951A8D82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794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AFCECE2-3560-42B9-B0CF-C83A4D1E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E576F3-A98D-4DCC-AFF3-C24C6102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AE4FDA-48A7-43C4-86AC-B3E4CC051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99C7-BAC1-4C91-A5ED-65C8D8DC9B77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4672D2-DB2F-4F80-BCB2-7D0429F0B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ADAA56-4A16-4DEB-9B33-3B9751A0D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6CE3-DCC7-41F1-9A16-A46BC85144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24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67ga9wVhL0&amp;ab_channel=FabianRif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C_W8GD4-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66CFA28-74F4-45C2-9E20-454180512CD5}"/>
              </a:ext>
            </a:extLst>
          </p:cNvPr>
          <p:cNvSpPr txBox="1"/>
          <p:nvPr/>
        </p:nvSpPr>
        <p:spPr>
          <a:xfrm>
            <a:off x="433764" y="3081270"/>
            <a:ext cx="112157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n w="0"/>
                <a:solidFill>
                  <a:schemeClr val="bg1"/>
                </a:solidFill>
                <a:latin typeface="Arial Narrow"/>
              </a:rPr>
              <a:t>Primer Diálogo Ciudadano</a:t>
            </a:r>
          </a:p>
          <a:p>
            <a:r>
              <a:rPr lang="es-ES" sz="4800" b="1" dirty="0">
                <a:ln w="0"/>
                <a:solidFill>
                  <a:schemeClr val="bg1"/>
                </a:solidFill>
                <a:latin typeface="Arial Narrow"/>
              </a:rPr>
              <a:t>Importancia de la Participación, </a:t>
            </a:r>
          </a:p>
          <a:p>
            <a:r>
              <a:rPr lang="es-ES" sz="4800" b="1" dirty="0">
                <a:ln w="0"/>
                <a:solidFill>
                  <a:schemeClr val="bg1"/>
                </a:solidFill>
                <a:latin typeface="Arial Narrow"/>
              </a:rPr>
              <a:t>el control social y </a:t>
            </a:r>
          </a:p>
          <a:p>
            <a:r>
              <a:rPr lang="es-ES" sz="4800" b="1" dirty="0">
                <a:ln w="0"/>
                <a:solidFill>
                  <a:schemeClr val="bg1"/>
                </a:solidFill>
                <a:latin typeface="Arial Narrow"/>
              </a:rPr>
              <a:t>la Rendición de</a:t>
            </a:r>
            <a:r>
              <a:rPr lang="es-ES" sz="4800" dirty="0">
                <a:ln w="0"/>
                <a:solidFill>
                  <a:schemeClr val="bg1"/>
                </a:solidFill>
                <a:latin typeface="Arial Narrow"/>
              </a:rPr>
              <a:t> </a:t>
            </a:r>
            <a:r>
              <a:rPr lang="es-ES" sz="4800" b="1" dirty="0">
                <a:ln w="0"/>
                <a:solidFill>
                  <a:schemeClr val="bg1"/>
                </a:solidFill>
                <a:latin typeface="Arial Narrow"/>
              </a:rPr>
              <a:t>Cuentas</a:t>
            </a:r>
            <a:r>
              <a:rPr lang="es-ES" sz="4800" dirty="0">
                <a:ln w="0"/>
                <a:solidFill>
                  <a:schemeClr val="bg1"/>
                </a:solidFill>
                <a:latin typeface="Arial Narrow"/>
              </a:rPr>
              <a:t> </a:t>
            </a:r>
          </a:p>
          <a:p>
            <a:r>
              <a:rPr lang="es-ES" sz="3200" dirty="0">
                <a:ln w="0"/>
                <a:solidFill>
                  <a:schemeClr val="bg1"/>
                </a:solidFill>
                <a:latin typeface="Arial Narrow"/>
              </a:rPr>
              <a:t>Veeduría Delegada para la Participación y Programas Especiales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D4BEFB8E-E9A6-4376-B9FE-127D54BA1E0C}"/>
              </a:ext>
            </a:extLst>
          </p:cNvPr>
          <p:cNvCxnSpPr>
            <a:cxnSpLocks/>
          </p:cNvCxnSpPr>
          <p:nvPr/>
        </p:nvCxnSpPr>
        <p:spPr>
          <a:xfrm>
            <a:off x="433765" y="2910706"/>
            <a:ext cx="3223835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2883897-F261-4276-8F65-807B4137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47" y="1444053"/>
            <a:ext cx="3254276" cy="12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10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33765" y="1392066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40780" y="295050"/>
            <a:ext cx="643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¿Cómo se desarrolla el proceso de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 Rendición de Cuentas?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graphicFrame>
        <p:nvGraphicFramePr>
          <p:cNvPr id="3" name="10 Diagrama">
            <a:extLst>
              <a:ext uri="{FF2B5EF4-FFF2-40B4-BE49-F238E27FC236}">
                <a16:creationId xmlns:a16="http://schemas.microsoft.com/office/drawing/2014/main" xmlns="" id="{E29B86CF-D394-4A72-80A5-4D97F4A4E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1864284"/>
              </p:ext>
            </p:extLst>
          </p:nvPr>
        </p:nvGraphicFramePr>
        <p:xfrm>
          <a:off x="3281680" y="1372268"/>
          <a:ext cx="7412182" cy="517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35F8A59-48BA-46E6-925A-E63E2E39F8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3762">
            <a:off x="773160" y="3663211"/>
            <a:ext cx="3635192" cy="13218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4F7AA6F-56BC-4BCE-9B97-6E3BD6CEE74E}"/>
              </a:ext>
            </a:extLst>
          </p:cNvPr>
          <p:cNvSpPr txBox="1"/>
          <p:nvPr/>
        </p:nvSpPr>
        <p:spPr>
          <a:xfrm>
            <a:off x="89650" y="6429766"/>
            <a:ext cx="66899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Proceso sistemático que retroalimenta y fortalece la gestión pública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xmlns="" val="7473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2FA57E85-A290-4653-AABC-EEB4B5BAA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789057">
            <a:off x="7137970" y="996454"/>
            <a:ext cx="1683550" cy="1665898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480308F9-28B0-4D7F-8684-17C431CEAD87}"/>
              </a:ext>
            </a:extLst>
          </p:cNvPr>
          <p:cNvCxnSpPr>
            <a:cxnSpLocks/>
          </p:cNvCxnSpPr>
          <p:nvPr/>
        </p:nvCxnSpPr>
        <p:spPr>
          <a:xfrm>
            <a:off x="2325189" y="3874353"/>
            <a:ext cx="2227858" cy="1919"/>
          </a:xfrm>
          <a:prstGeom prst="line">
            <a:avLst/>
          </a:prstGeom>
          <a:ln w="5715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B416415B-34BD-4BC3-9342-B88ACA617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89781">
            <a:off x="8948987" y="4094230"/>
            <a:ext cx="1582989" cy="1566392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3AEE1516-E83F-4072-9163-42156BCAFE9E}"/>
              </a:ext>
            </a:extLst>
          </p:cNvPr>
          <p:cNvSpPr txBox="1"/>
          <p:nvPr/>
        </p:nvSpPr>
        <p:spPr>
          <a:xfrm>
            <a:off x="8975363" y="4434322"/>
            <a:ext cx="154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E63312"/>
                </a:solidFill>
                <a:latin typeface="Arial Narrow" panose="020B0606020202030204" pitchFamily="34" charset="0"/>
              </a:rPr>
              <a:t>Análisis de </a:t>
            </a:r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grupos de interés</a:t>
            </a:r>
            <a:endParaRPr lang="es-ES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33765" y="1392066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40780" y="295050"/>
            <a:ext cx="643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Ruta metodológica del proceso de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 Rendición de Cuentas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4146" y="2773276"/>
            <a:ext cx="2463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rgbClr val="054B52"/>
                </a:solidFill>
                <a:latin typeface="Arial Narrow" panose="020B0606020202030204" pitchFamily="34" charset="0"/>
              </a:rPr>
              <a:t>Qué hace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50AA242-F0F1-42EB-A895-9D193987C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83636" y="4382754"/>
            <a:ext cx="1680148" cy="1662532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D8A6A56-179E-41B2-A918-1B1171C719BA}"/>
              </a:ext>
            </a:extLst>
          </p:cNvPr>
          <p:cNvSpPr txBox="1"/>
          <p:nvPr/>
        </p:nvSpPr>
        <p:spPr>
          <a:xfrm>
            <a:off x="6313789" y="4866736"/>
            <a:ext cx="104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E63312"/>
                </a:solidFill>
                <a:latin typeface="Arial Narrow" panose="020B0606020202030204" pitchFamily="34" charset="0"/>
              </a:rPr>
              <a:t>Audiencia </a:t>
            </a:r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Pública</a:t>
            </a:r>
            <a:endParaRPr lang="es-ES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E286C860-D741-4B8A-9CD0-5540E364EE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528759">
            <a:off x="5230305" y="3040089"/>
            <a:ext cx="1571611" cy="1555133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D303A468-C047-436F-841C-4646C376832F}"/>
              </a:ext>
            </a:extLst>
          </p:cNvPr>
          <p:cNvSpPr txBox="1"/>
          <p:nvPr/>
        </p:nvSpPr>
        <p:spPr>
          <a:xfrm>
            <a:off x="5280248" y="3643445"/>
            <a:ext cx="138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Capacitación</a:t>
            </a:r>
            <a:endParaRPr lang="es-ES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0064A7A-D0DB-4F30-A214-02781365BB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789057">
            <a:off x="5818769" y="1683394"/>
            <a:ext cx="1460571" cy="1445257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7724CB6F-86DD-4CA6-9FB5-79FBB99185D9}"/>
              </a:ext>
            </a:extLst>
          </p:cNvPr>
          <p:cNvSpPr txBox="1"/>
          <p:nvPr/>
        </p:nvSpPr>
        <p:spPr>
          <a:xfrm>
            <a:off x="5756942" y="2193345"/>
            <a:ext cx="155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-50" dirty="0">
                <a:solidFill>
                  <a:srgbClr val="E63312"/>
                </a:solidFill>
                <a:latin typeface="Arial Narrow" panose="020B0606020202030204" pitchFamily="34" charset="0"/>
              </a:rPr>
              <a:t>Permanencia</a:t>
            </a:r>
            <a:endParaRPr lang="es-ES" b="1" spc="-50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178D71C-6E44-4DF0-ACAA-7D269F436C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528759">
            <a:off x="6777522" y="2399998"/>
            <a:ext cx="2571851" cy="2544884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E3126AA2-523B-4D73-9BD1-127E38F40498}"/>
              </a:ext>
            </a:extLst>
          </p:cNvPr>
          <p:cNvSpPr txBox="1"/>
          <p:nvPr/>
        </p:nvSpPr>
        <p:spPr>
          <a:xfrm>
            <a:off x="7294091" y="3342308"/>
            <a:ext cx="153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Diálogo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Ciudadano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7B9DC3DB-BE7D-48D0-9A0E-C371DA0A4C58}"/>
              </a:ext>
            </a:extLst>
          </p:cNvPr>
          <p:cNvSpPr txBox="1"/>
          <p:nvPr/>
        </p:nvSpPr>
        <p:spPr>
          <a:xfrm>
            <a:off x="7132239" y="1499101"/>
            <a:ext cx="172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E63312"/>
                </a:solidFill>
                <a:latin typeface="Arial Narrow" panose="020B0606020202030204" pitchFamily="34" charset="0"/>
              </a:rPr>
              <a:t>Seguimiento a </a:t>
            </a:r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compromisos</a:t>
            </a:r>
            <a:endParaRPr lang="es-ES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77B177CE-CBDE-4979-9E1C-31289DC3C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89781">
            <a:off x="7602496" y="4867391"/>
            <a:ext cx="1683476" cy="1665825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FF499CED-78AF-4ACE-AED1-9DCFCEA9F538}"/>
              </a:ext>
            </a:extLst>
          </p:cNvPr>
          <p:cNvSpPr txBox="1"/>
          <p:nvPr/>
        </p:nvSpPr>
        <p:spPr>
          <a:xfrm>
            <a:off x="7709993" y="5398955"/>
            <a:ext cx="142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E63312"/>
                </a:solidFill>
                <a:latin typeface="Arial Narrow" panose="020B0606020202030204" pitchFamily="34" charset="0"/>
              </a:rPr>
              <a:t>Mejoramiento </a:t>
            </a:r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de la gestión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C8F77013-BBC9-4759-9067-ACE43945B4B7}"/>
              </a:ext>
            </a:extLst>
          </p:cNvPr>
          <p:cNvSpPr txBox="1"/>
          <p:nvPr/>
        </p:nvSpPr>
        <p:spPr>
          <a:xfrm>
            <a:off x="535271" y="5116473"/>
            <a:ext cx="2982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 publicación y comunicación de la información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3EB71A-EBC6-42A3-8C3D-E3751F570EA7}"/>
              </a:ext>
            </a:extLst>
          </p:cNvPr>
          <p:cNvSpPr txBox="1"/>
          <p:nvPr/>
        </p:nvSpPr>
        <p:spPr>
          <a:xfrm>
            <a:off x="334852" y="2525063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rgbClr val="E63312"/>
                </a:solidFill>
                <a:latin typeface="Arial Narrow" panose="020B0606020202030204" pitchFamily="34" charset="0"/>
              </a:rPr>
              <a:t>¿</a:t>
            </a:r>
            <a:endParaRPr lang="es-ES" sz="6600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2451B060-BD1F-4ADD-A2D7-22718849B7C1}"/>
              </a:ext>
            </a:extLst>
          </p:cNvPr>
          <p:cNvSpPr txBox="1"/>
          <p:nvPr/>
        </p:nvSpPr>
        <p:spPr>
          <a:xfrm>
            <a:off x="3802250" y="2913149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rgbClr val="E63312"/>
                </a:solidFill>
                <a:latin typeface="Arial Narrow" panose="020B0606020202030204" pitchFamily="34" charset="0"/>
              </a:rPr>
              <a:t>?</a:t>
            </a:r>
            <a:endParaRPr lang="es-ES" sz="6600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F595378A-6F9D-4BD2-9ED0-E21CF9A97E92}"/>
              </a:ext>
            </a:extLst>
          </p:cNvPr>
          <p:cNvSpPr txBox="1"/>
          <p:nvPr/>
        </p:nvSpPr>
        <p:spPr>
          <a:xfrm>
            <a:off x="1070285" y="3351133"/>
            <a:ext cx="3120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54B52"/>
                </a:solidFill>
                <a:latin typeface="Arial Narrow" panose="020B0606020202030204" pitchFamily="34" charset="0"/>
              </a:rPr>
              <a:t>mover el mecanismo</a:t>
            </a:r>
            <a:endParaRPr lang="es-ES" sz="2800" dirty="0">
              <a:solidFill>
                <a:srgbClr val="054B52"/>
              </a:solidFill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358F9AC6-BCD6-429C-9CF1-8B937931E653}"/>
              </a:ext>
            </a:extLst>
          </p:cNvPr>
          <p:cNvCxnSpPr>
            <a:cxnSpLocks/>
          </p:cNvCxnSpPr>
          <p:nvPr/>
        </p:nvCxnSpPr>
        <p:spPr>
          <a:xfrm>
            <a:off x="428962" y="2753477"/>
            <a:ext cx="2227858" cy="1919"/>
          </a:xfrm>
          <a:prstGeom prst="line">
            <a:avLst/>
          </a:prstGeom>
          <a:ln w="5715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xmlns="" id="{DA63DE49-3DDA-4EEE-BEF7-02E777528CBA}"/>
              </a:ext>
            </a:extLst>
          </p:cNvPr>
          <p:cNvSpPr/>
          <p:nvPr/>
        </p:nvSpPr>
        <p:spPr>
          <a:xfrm>
            <a:off x="1552062" y="3951692"/>
            <a:ext cx="1581663" cy="971550"/>
          </a:xfrm>
          <a:custGeom>
            <a:avLst/>
            <a:gdLst>
              <a:gd name="connsiteX0" fmla="*/ 1581663 w 1581663"/>
              <a:gd name="connsiteY0" fmla="*/ 0 h 971550"/>
              <a:gd name="connsiteX1" fmla="*/ 1562613 w 1581663"/>
              <a:gd name="connsiteY1" fmla="*/ 47625 h 971550"/>
              <a:gd name="connsiteX2" fmla="*/ 1553088 w 1581663"/>
              <a:gd name="connsiteY2" fmla="*/ 104775 h 971550"/>
              <a:gd name="connsiteX3" fmla="*/ 1524513 w 1581663"/>
              <a:gd name="connsiteY3" fmla="*/ 133350 h 971550"/>
              <a:gd name="connsiteX4" fmla="*/ 1514988 w 1581663"/>
              <a:gd name="connsiteY4" fmla="*/ 180975 h 971550"/>
              <a:gd name="connsiteX5" fmla="*/ 1467363 w 1581663"/>
              <a:gd name="connsiteY5" fmla="*/ 238125 h 971550"/>
              <a:gd name="connsiteX6" fmla="*/ 1448313 w 1581663"/>
              <a:gd name="connsiteY6" fmla="*/ 266700 h 971550"/>
              <a:gd name="connsiteX7" fmla="*/ 1419738 w 1581663"/>
              <a:gd name="connsiteY7" fmla="*/ 285750 h 971550"/>
              <a:gd name="connsiteX8" fmla="*/ 1391163 w 1581663"/>
              <a:gd name="connsiteY8" fmla="*/ 323850 h 971550"/>
              <a:gd name="connsiteX9" fmla="*/ 1362588 w 1581663"/>
              <a:gd name="connsiteY9" fmla="*/ 342900 h 971550"/>
              <a:gd name="connsiteX10" fmla="*/ 1324488 w 1581663"/>
              <a:gd name="connsiteY10" fmla="*/ 371475 h 971550"/>
              <a:gd name="connsiteX11" fmla="*/ 1286388 w 1581663"/>
              <a:gd name="connsiteY11" fmla="*/ 381000 h 971550"/>
              <a:gd name="connsiteX12" fmla="*/ 1200663 w 1581663"/>
              <a:gd name="connsiteY12" fmla="*/ 419100 h 971550"/>
              <a:gd name="connsiteX13" fmla="*/ 1067313 w 1581663"/>
              <a:gd name="connsiteY13" fmla="*/ 438150 h 971550"/>
              <a:gd name="connsiteX14" fmla="*/ 762513 w 1581663"/>
              <a:gd name="connsiteY14" fmla="*/ 400050 h 971550"/>
              <a:gd name="connsiteX15" fmla="*/ 695838 w 1581663"/>
              <a:gd name="connsiteY15" fmla="*/ 323850 h 971550"/>
              <a:gd name="connsiteX16" fmla="*/ 705363 w 1581663"/>
              <a:gd name="connsiteY16" fmla="*/ 190500 h 971550"/>
              <a:gd name="connsiteX17" fmla="*/ 781563 w 1581663"/>
              <a:gd name="connsiteY17" fmla="*/ 161925 h 971550"/>
              <a:gd name="connsiteX18" fmla="*/ 876813 w 1581663"/>
              <a:gd name="connsiteY18" fmla="*/ 171450 h 971550"/>
              <a:gd name="connsiteX19" fmla="*/ 905388 w 1581663"/>
              <a:gd name="connsiteY19" fmla="*/ 180975 h 971550"/>
              <a:gd name="connsiteX20" fmla="*/ 924438 w 1581663"/>
              <a:gd name="connsiteY20" fmla="*/ 219075 h 971550"/>
              <a:gd name="connsiteX21" fmla="*/ 953013 w 1581663"/>
              <a:gd name="connsiteY21" fmla="*/ 247650 h 971550"/>
              <a:gd name="connsiteX22" fmla="*/ 991113 w 1581663"/>
              <a:gd name="connsiteY22" fmla="*/ 304800 h 971550"/>
              <a:gd name="connsiteX23" fmla="*/ 1010163 w 1581663"/>
              <a:gd name="connsiteY23" fmla="*/ 333375 h 971550"/>
              <a:gd name="connsiteX24" fmla="*/ 1010163 w 1581663"/>
              <a:gd name="connsiteY24" fmla="*/ 504825 h 971550"/>
              <a:gd name="connsiteX25" fmla="*/ 943488 w 1581663"/>
              <a:gd name="connsiteY25" fmla="*/ 628650 h 971550"/>
              <a:gd name="connsiteX26" fmla="*/ 914913 w 1581663"/>
              <a:gd name="connsiteY26" fmla="*/ 647700 h 971550"/>
              <a:gd name="connsiteX27" fmla="*/ 829188 w 1581663"/>
              <a:gd name="connsiteY27" fmla="*/ 714375 h 971550"/>
              <a:gd name="connsiteX28" fmla="*/ 781563 w 1581663"/>
              <a:gd name="connsiteY28" fmla="*/ 723900 h 971550"/>
              <a:gd name="connsiteX29" fmla="*/ 695838 w 1581663"/>
              <a:gd name="connsiteY29" fmla="*/ 762000 h 971550"/>
              <a:gd name="connsiteX30" fmla="*/ 562488 w 1581663"/>
              <a:gd name="connsiteY30" fmla="*/ 781050 h 971550"/>
              <a:gd name="connsiteX31" fmla="*/ 171963 w 1581663"/>
              <a:gd name="connsiteY31" fmla="*/ 790575 h 971550"/>
              <a:gd name="connsiteX32" fmla="*/ 67188 w 1581663"/>
              <a:gd name="connsiteY32" fmla="*/ 828675 h 971550"/>
              <a:gd name="connsiteX33" fmla="*/ 10038 w 1581663"/>
              <a:gd name="connsiteY33" fmla="*/ 885825 h 971550"/>
              <a:gd name="connsiteX34" fmla="*/ 513 w 1581663"/>
              <a:gd name="connsiteY34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81663" h="971550">
                <a:moveTo>
                  <a:pt x="1581663" y="0"/>
                </a:moveTo>
                <a:cubicBezTo>
                  <a:pt x="1575313" y="15875"/>
                  <a:pt x="1567112" y="31130"/>
                  <a:pt x="1562613" y="47625"/>
                </a:cubicBezTo>
                <a:cubicBezTo>
                  <a:pt x="1557531" y="66257"/>
                  <a:pt x="1560932" y="87127"/>
                  <a:pt x="1553088" y="104775"/>
                </a:cubicBezTo>
                <a:cubicBezTo>
                  <a:pt x="1547617" y="117084"/>
                  <a:pt x="1534038" y="123825"/>
                  <a:pt x="1524513" y="133350"/>
                </a:cubicBezTo>
                <a:cubicBezTo>
                  <a:pt x="1521338" y="149225"/>
                  <a:pt x="1520672" y="165816"/>
                  <a:pt x="1514988" y="180975"/>
                </a:cubicBezTo>
                <a:cubicBezTo>
                  <a:pt x="1505314" y="206774"/>
                  <a:pt x="1484208" y="217911"/>
                  <a:pt x="1467363" y="238125"/>
                </a:cubicBezTo>
                <a:cubicBezTo>
                  <a:pt x="1460034" y="246919"/>
                  <a:pt x="1456408" y="258605"/>
                  <a:pt x="1448313" y="266700"/>
                </a:cubicBezTo>
                <a:cubicBezTo>
                  <a:pt x="1440218" y="274795"/>
                  <a:pt x="1427833" y="277655"/>
                  <a:pt x="1419738" y="285750"/>
                </a:cubicBezTo>
                <a:cubicBezTo>
                  <a:pt x="1408513" y="296975"/>
                  <a:pt x="1402388" y="312625"/>
                  <a:pt x="1391163" y="323850"/>
                </a:cubicBezTo>
                <a:cubicBezTo>
                  <a:pt x="1383068" y="331945"/>
                  <a:pt x="1371903" y="336246"/>
                  <a:pt x="1362588" y="342900"/>
                </a:cubicBezTo>
                <a:cubicBezTo>
                  <a:pt x="1349670" y="352127"/>
                  <a:pt x="1338687" y="364375"/>
                  <a:pt x="1324488" y="371475"/>
                </a:cubicBezTo>
                <a:cubicBezTo>
                  <a:pt x="1312779" y="377329"/>
                  <a:pt x="1298645" y="376403"/>
                  <a:pt x="1286388" y="381000"/>
                </a:cubicBezTo>
                <a:cubicBezTo>
                  <a:pt x="1230580" y="401928"/>
                  <a:pt x="1264380" y="401723"/>
                  <a:pt x="1200663" y="419100"/>
                </a:cubicBezTo>
                <a:cubicBezTo>
                  <a:pt x="1177422" y="425438"/>
                  <a:pt x="1084266" y="436031"/>
                  <a:pt x="1067313" y="438150"/>
                </a:cubicBezTo>
                <a:cubicBezTo>
                  <a:pt x="974092" y="434097"/>
                  <a:pt x="853319" y="448945"/>
                  <a:pt x="762513" y="400050"/>
                </a:cubicBezTo>
                <a:cubicBezTo>
                  <a:pt x="741828" y="388912"/>
                  <a:pt x="709874" y="342565"/>
                  <a:pt x="695838" y="323850"/>
                </a:cubicBezTo>
                <a:cubicBezTo>
                  <a:pt x="682830" y="271818"/>
                  <a:pt x="672937" y="255352"/>
                  <a:pt x="705363" y="190500"/>
                </a:cubicBezTo>
                <a:cubicBezTo>
                  <a:pt x="712479" y="176269"/>
                  <a:pt x="769049" y="165053"/>
                  <a:pt x="781563" y="161925"/>
                </a:cubicBezTo>
                <a:cubicBezTo>
                  <a:pt x="813313" y="165100"/>
                  <a:pt x="845276" y="166598"/>
                  <a:pt x="876813" y="171450"/>
                </a:cubicBezTo>
                <a:cubicBezTo>
                  <a:pt x="886736" y="172977"/>
                  <a:pt x="898288" y="173875"/>
                  <a:pt x="905388" y="180975"/>
                </a:cubicBezTo>
                <a:cubicBezTo>
                  <a:pt x="915428" y="191015"/>
                  <a:pt x="916185" y="207521"/>
                  <a:pt x="924438" y="219075"/>
                </a:cubicBezTo>
                <a:cubicBezTo>
                  <a:pt x="932268" y="230036"/>
                  <a:pt x="944743" y="237017"/>
                  <a:pt x="953013" y="247650"/>
                </a:cubicBezTo>
                <a:cubicBezTo>
                  <a:pt x="967069" y="265722"/>
                  <a:pt x="978413" y="285750"/>
                  <a:pt x="991113" y="304800"/>
                </a:cubicBezTo>
                <a:lnTo>
                  <a:pt x="1010163" y="333375"/>
                </a:lnTo>
                <a:cubicBezTo>
                  <a:pt x="1024367" y="418600"/>
                  <a:pt x="1024472" y="390357"/>
                  <a:pt x="1010163" y="504825"/>
                </a:cubicBezTo>
                <a:cubicBezTo>
                  <a:pt x="1004837" y="547430"/>
                  <a:pt x="975031" y="607621"/>
                  <a:pt x="943488" y="628650"/>
                </a:cubicBezTo>
                <a:cubicBezTo>
                  <a:pt x="933963" y="635000"/>
                  <a:pt x="923707" y="640371"/>
                  <a:pt x="914913" y="647700"/>
                </a:cubicBezTo>
                <a:cubicBezTo>
                  <a:pt x="888003" y="670125"/>
                  <a:pt x="867199" y="706773"/>
                  <a:pt x="829188" y="714375"/>
                </a:cubicBezTo>
                <a:cubicBezTo>
                  <a:pt x="813313" y="717550"/>
                  <a:pt x="797070" y="719248"/>
                  <a:pt x="781563" y="723900"/>
                </a:cubicBezTo>
                <a:cubicBezTo>
                  <a:pt x="694677" y="749966"/>
                  <a:pt x="770887" y="733857"/>
                  <a:pt x="695838" y="762000"/>
                </a:cubicBezTo>
                <a:cubicBezTo>
                  <a:pt x="660531" y="775240"/>
                  <a:pt x="588504" y="780030"/>
                  <a:pt x="562488" y="781050"/>
                </a:cubicBezTo>
                <a:cubicBezTo>
                  <a:pt x="432374" y="786152"/>
                  <a:pt x="302138" y="787400"/>
                  <a:pt x="171963" y="790575"/>
                </a:cubicBezTo>
                <a:cubicBezTo>
                  <a:pt x="118975" y="799406"/>
                  <a:pt x="109879" y="793746"/>
                  <a:pt x="67188" y="828675"/>
                </a:cubicBezTo>
                <a:cubicBezTo>
                  <a:pt x="46337" y="845735"/>
                  <a:pt x="10038" y="885825"/>
                  <a:pt x="10038" y="885825"/>
                </a:cubicBezTo>
                <a:cubicBezTo>
                  <a:pt x="-3337" y="939326"/>
                  <a:pt x="513" y="910834"/>
                  <a:pt x="513" y="97155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Triángulo isósceles 56">
            <a:extLst>
              <a:ext uri="{FF2B5EF4-FFF2-40B4-BE49-F238E27FC236}">
                <a16:creationId xmlns:a16="http://schemas.microsoft.com/office/drawing/2014/main" xmlns="" id="{3A555FAB-CEA2-4194-A388-263AEE98FD15}"/>
              </a:ext>
            </a:extLst>
          </p:cNvPr>
          <p:cNvSpPr/>
          <p:nvPr/>
        </p:nvSpPr>
        <p:spPr>
          <a:xfrm rot="10800000">
            <a:off x="1476375" y="4896362"/>
            <a:ext cx="151374" cy="13049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xmlns="" id="{7B814E8E-B070-4323-9A60-D30633695256}"/>
              </a:ext>
            </a:extLst>
          </p:cNvPr>
          <p:cNvCxnSpPr>
            <a:cxnSpLocks/>
          </p:cNvCxnSpPr>
          <p:nvPr/>
        </p:nvCxnSpPr>
        <p:spPr>
          <a:xfrm>
            <a:off x="438133" y="5818035"/>
            <a:ext cx="2227858" cy="1919"/>
          </a:xfrm>
          <a:prstGeom prst="line">
            <a:avLst/>
          </a:prstGeom>
          <a:ln w="5715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2B542CB2-D3CF-4D55-AB6C-7F136C74D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89781">
            <a:off x="8690883" y="1516628"/>
            <a:ext cx="1617311" cy="1600354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F50F4CB4-F93B-4850-9975-BA211B99DF08}"/>
              </a:ext>
            </a:extLst>
          </p:cNvPr>
          <p:cNvSpPr txBox="1"/>
          <p:nvPr/>
        </p:nvSpPr>
        <p:spPr>
          <a:xfrm>
            <a:off x="8781808" y="1951114"/>
            <a:ext cx="154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Creación de valor público</a:t>
            </a:r>
            <a:endParaRPr lang="es-ES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365527DA-B7FE-4E6C-A9FB-B448C193FC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89781">
            <a:off x="9450398" y="2829860"/>
            <a:ext cx="1429843" cy="1414852"/>
          </a:xfrm>
          <a:prstGeom prst="rect">
            <a:avLst/>
          </a:prstGeom>
          <a:effectLst>
            <a:outerShdw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83051C7-9E0E-4161-A5CF-AD0F0B7D9C17}"/>
              </a:ext>
            </a:extLst>
          </p:cNvPr>
          <p:cNvSpPr txBox="1"/>
          <p:nvPr/>
        </p:nvSpPr>
        <p:spPr>
          <a:xfrm>
            <a:off x="9348306" y="3200339"/>
            <a:ext cx="154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63312"/>
                </a:solidFill>
                <a:latin typeface="Arial Narrow" panose="020B0606020202030204" pitchFamily="34" charset="0"/>
              </a:rPr>
              <a:t>Cambio socio político medible</a:t>
            </a:r>
            <a:endParaRPr lang="es-ES" b="1" dirty="0">
              <a:solidFill>
                <a:srgbClr val="E6331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71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780129" y="1793848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770021" y="541066"/>
            <a:ext cx="643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Estímulos a la participación en los procesos de 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Rendición de Cuentas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DB3AE61-EC5B-433D-8AF0-17B08E5A05B5}"/>
              </a:ext>
            </a:extLst>
          </p:cNvPr>
          <p:cNvSpPr txBox="1"/>
          <p:nvPr/>
        </p:nvSpPr>
        <p:spPr>
          <a:xfrm>
            <a:off x="455695" y="1902469"/>
            <a:ext cx="843296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0" i="0" dirty="0">
                <a:solidFill>
                  <a:srgbClr val="202124"/>
                </a:solidFill>
                <a:effectLst/>
                <a:latin typeface="Arial Narrow" panose="020B0606020202030204" pitchFamily="34" charset="0"/>
              </a:rPr>
              <a:t>Prácticas de las entidades públicas, tanto para servidores públicos como ciudadanos, que refuerzan el comportamiento de estos hacia el proceso de rendición de cuentas.</a:t>
            </a:r>
          </a:p>
          <a:p>
            <a:pPr algn="just"/>
            <a:r>
              <a:rPr lang="es-ES" sz="3200" b="1" dirty="0">
                <a:solidFill>
                  <a:srgbClr val="202124"/>
                </a:solidFill>
                <a:latin typeface="Arial Narrow" panose="020B0606020202030204" pitchFamily="34" charset="0"/>
              </a:rPr>
              <a:t>Ejemplos: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202124"/>
                </a:solidFill>
                <a:latin typeface="Arial Narrow" panose="020B0606020202030204" pitchFamily="34" charset="0"/>
              </a:rPr>
              <a:t>PREMIO AL CONTROL SOCIAL - Reconocimiento a las mejores experiencias en control social de la Veeduría Distrital.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Arial Narrow" panose="020B0606020202030204" pitchFamily="34" charset="0"/>
              </a:rPr>
              <a:t>GALA DISTRITAL DE RECONOCIMIENTO - Categoría: Reconocimiento a las iniciativas y acciones que promuevan, fortalezcan y/o acompañen ejercicios de participación ciudadana y/o control social - Departamento Administrativo del Servicio Civil Distrital.</a:t>
            </a:r>
            <a:endParaRPr lang="es-ES_tradnl" sz="2400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42B08A-CD32-4CD1-92E9-775D89A4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8660" y="2661920"/>
            <a:ext cx="2971468" cy="29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75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33765" y="1392066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40780" y="295050"/>
            <a:ext cx="643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Impacto de la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 </a:t>
            </a:r>
          </a:p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Rendición de Cuentas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sp>
        <p:nvSpPr>
          <p:cNvPr id="2" name="25 CuadroTexto">
            <a:extLst>
              <a:ext uri="{FF2B5EF4-FFF2-40B4-BE49-F238E27FC236}">
                <a16:creationId xmlns:a16="http://schemas.microsoft.com/office/drawing/2014/main" xmlns="" id="{25216483-7382-44A2-99AD-B3404D56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822" y="1044158"/>
            <a:ext cx="6983413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r>
              <a:rPr lang="es-ES" altLang="es-CO" sz="2800" dirty="0">
                <a:latin typeface="Arial Narrow" panose="020B0606020202030204" pitchFamily="34" charset="0"/>
              </a:rPr>
              <a:t>Garantizar los derechos de todos los ciudadanos-as</a:t>
            </a: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endParaRPr lang="es-ES" altLang="es-CO" sz="280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r>
              <a:rPr lang="es-ES" altLang="es-CO" sz="2800" dirty="0">
                <a:latin typeface="Arial Narrow" panose="020B0606020202030204" pitchFamily="34" charset="0"/>
              </a:rPr>
              <a:t>Mejorar la calidad de vida de la población, garantizar el buen vivir </a:t>
            </a: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endParaRPr lang="es-ES" altLang="es-CO" sz="280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r>
              <a:rPr lang="es-CO" altLang="es-CO" sz="2800" dirty="0">
                <a:latin typeface="Arial Narrow" panose="020B0606020202030204" pitchFamily="34" charset="0"/>
              </a:rPr>
              <a:t>Fomentar la transparencia, el gobierno abierto y la participación ciudadana en la gestión de la administración pública </a:t>
            </a: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endParaRPr lang="es-ES" altLang="es-CO" sz="280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r>
              <a:rPr lang="es-ES" altLang="es-CO" sz="2800" dirty="0">
                <a:latin typeface="Arial Narrow" panose="020B0606020202030204" pitchFamily="34" charset="0"/>
              </a:rPr>
              <a:t>Aumentar la eficiencia, la eficacia y la legitimidad de la gestión pública, que equivale a fortalecer la gobernabilidad democrática</a:t>
            </a: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endParaRPr lang="es-ES" altLang="es-CO" sz="280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Wingdings" panose="05000000000000000000" pitchFamily="2" charset="2"/>
              <a:buChar char="u"/>
            </a:pPr>
            <a:r>
              <a:rPr lang="es-ES" altLang="es-CO" sz="2800" dirty="0">
                <a:latin typeface="Arial Narrow" panose="020B0606020202030204" pitchFamily="34" charset="0"/>
              </a:rPr>
              <a:t>Fortalecer la relación de confianza y corresponsabilidad Instituciones-Ciudadanía</a:t>
            </a:r>
            <a:endParaRPr lang="es-CO" alt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7B75DCF-F654-4218-843E-4A190D2A2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9" y="2054799"/>
            <a:ext cx="3113708" cy="3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22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33765" y="1392066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01820" y="656557"/>
            <a:ext cx="64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¿Qué es el diálogo?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2" y="1241332"/>
            <a:ext cx="10698415" cy="56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15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3">
            <a:extLst>
              <a:ext uri="{FF2B5EF4-FFF2-40B4-BE49-F238E27FC236}">
                <a16:creationId xmlns:a16="http://schemas.microsoft.com/office/drawing/2014/main" xmlns="" id="{0F9A8F73-596A-4183-8CFD-4FFF41D38745}"/>
              </a:ext>
            </a:extLst>
          </p:cNvPr>
          <p:cNvSpPr txBox="1">
            <a:spLocks/>
          </p:cNvSpPr>
          <p:nvPr/>
        </p:nvSpPr>
        <p:spPr>
          <a:xfrm>
            <a:off x="1036320" y="2887544"/>
            <a:ext cx="10378903" cy="270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El objetivo del diálogo no es solo intercambiar información, sino </a:t>
            </a:r>
            <a:r>
              <a:rPr lang="es-ES" sz="2400" b="1" dirty="0"/>
              <a:t>escuchar</a:t>
            </a:r>
            <a:r>
              <a:rPr lang="es-ES" sz="2400" dirty="0"/>
              <a:t>, </a:t>
            </a:r>
            <a:r>
              <a:rPr lang="es-ES" sz="2400" b="1" dirty="0"/>
              <a:t>transformar, permear y dejarse permear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/>
              <a:t>Romper con los tópicos de que </a:t>
            </a:r>
            <a:r>
              <a:rPr lang="es-ES" sz="2400" b="1" i="1" dirty="0"/>
              <a:t>el Poder no dialoga, </a:t>
            </a:r>
            <a:r>
              <a:rPr lang="es-ES" sz="2400" i="1" dirty="0"/>
              <a:t>y que</a:t>
            </a:r>
            <a:r>
              <a:rPr lang="es-ES" sz="2400" b="1" i="1" dirty="0"/>
              <a:t> el Poder es el Adulto y el Ciudadano es el Niño.</a:t>
            </a:r>
          </a:p>
          <a:p>
            <a:pPr marL="0" indent="0" algn="just">
              <a:buNone/>
            </a:pPr>
            <a:endParaRPr lang="es-ES" sz="2400" b="1" i="1" dirty="0"/>
          </a:p>
          <a:p>
            <a:pPr marL="0" indent="0" algn="just">
              <a:buNone/>
            </a:pPr>
            <a:r>
              <a:rPr lang="es-ES" sz="2400" dirty="0"/>
              <a:t>Reconocer que </a:t>
            </a:r>
            <a:r>
              <a:rPr lang="es-ES" sz="2400" b="1" dirty="0"/>
              <a:t>el diálogo celebra la diferencia</a:t>
            </a:r>
            <a:r>
              <a:rPr lang="es-ES" sz="2400" dirty="0"/>
              <a:t>, a partir del </a:t>
            </a:r>
            <a:r>
              <a:rPr lang="es-ES" sz="2400" b="1" dirty="0"/>
              <a:t>intercambio horizontal</a:t>
            </a:r>
            <a:r>
              <a:rPr lang="es-ES" sz="2400" dirty="0"/>
              <a:t>, basado en el </a:t>
            </a:r>
            <a:r>
              <a:rPr lang="es-ES" sz="2400" b="1" dirty="0"/>
              <a:t>respeto, la escucha activa, la valoración de las diversidades, el pensamiento crítico y la capacidad propositiva</a:t>
            </a:r>
            <a:r>
              <a:rPr lang="es-ES" sz="2400" dirty="0"/>
              <a:t>.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23D20BE-5DA2-487A-A8B4-D69C8E07BD4B}"/>
              </a:ext>
            </a:extLst>
          </p:cNvPr>
          <p:cNvSpPr txBox="1"/>
          <p:nvPr/>
        </p:nvSpPr>
        <p:spPr>
          <a:xfrm>
            <a:off x="1155705" y="669123"/>
            <a:ext cx="643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Objetivo del </a:t>
            </a:r>
          </a:p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diálogo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1227395" y="1875145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A915943-58E8-46BB-9B58-133875B35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198" y="669123"/>
            <a:ext cx="3775882" cy="16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70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41F8673-AD8A-417F-B75F-6AA8168B0EC2}"/>
              </a:ext>
            </a:extLst>
          </p:cNvPr>
          <p:cNvSpPr txBox="1"/>
          <p:nvPr/>
        </p:nvSpPr>
        <p:spPr>
          <a:xfrm>
            <a:off x="942109" y="1945634"/>
            <a:ext cx="10681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Cuando los hablantes (individuos iguales) entablan una conversación, permitiendo un entendimiento inteligible, veraz y racional.</a:t>
            </a:r>
            <a:endParaRPr lang="es-ES" sz="1400" b="0" i="0" dirty="0">
              <a:solidFill>
                <a:srgbClr val="202122"/>
              </a:solidFill>
              <a:effectLst/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400" dirty="0">
              <a:solidFill>
                <a:srgbClr val="202122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latin typeface="Arial Narrow" panose="020B0606020202030204" pitchFamily="34" charset="0"/>
              </a:rPr>
              <a:t>Cultura del diálogo o cultivo de la palabra (expresar, alcanzar y construir la razón) vs monólogos paralelos.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400" b="0" i="0" dirty="0">
              <a:solidFill>
                <a:srgbClr val="202122"/>
              </a:solidFill>
              <a:effectLst/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 Narrow" panose="020B0606020202030204" pitchFamily="34" charset="0"/>
              </a:rPr>
              <a:t>Diálogos Ciudadanos:</a:t>
            </a:r>
            <a:r>
              <a:rPr lang="es-ES" sz="2800" dirty="0">
                <a:latin typeface="Arial Narrow" panose="020B0606020202030204" pitchFamily="34" charset="0"/>
              </a:rPr>
              <a:t> discursos o debates racionales, basados en una interpretación crítica y fundada sobre los temas de interés y de urgencia social, con la premisa de </a:t>
            </a:r>
            <a:r>
              <a:rPr lang="es-ES" sz="2800" b="1" dirty="0">
                <a:latin typeface="Arial Narrow" panose="020B0606020202030204" pitchFamily="34" charset="0"/>
              </a:rPr>
              <a:t>entender</a:t>
            </a:r>
            <a:r>
              <a:rPr lang="es-ES" sz="2800" dirty="0">
                <a:latin typeface="Arial Narrow" panose="020B0606020202030204" pitchFamily="34" charset="0"/>
              </a:rPr>
              <a:t> antes que discutir y debatir antes que condenar.</a:t>
            </a:r>
            <a:r>
              <a:rPr lang="es-ES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470AA07-18F0-4C97-A508-EFCC10A6F6E1}"/>
              </a:ext>
            </a:extLst>
          </p:cNvPr>
          <p:cNvSpPr txBox="1"/>
          <p:nvPr/>
        </p:nvSpPr>
        <p:spPr>
          <a:xfrm>
            <a:off x="942109" y="295050"/>
            <a:ext cx="5837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¿Situación ideal del </a:t>
            </a:r>
          </a:p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Diálogo?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1123878" y="1452451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805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470AA07-18F0-4C97-A508-EFCC10A6F6E1}"/>
              </a:ext>
            </a:extLst>
          </p:cNvPr>
          <p:cNvSpPr txBox="1"/>
          <p:nvPr/>
        </p:nvSpPr>
        <p:spPr>
          <a:xfrm>
            <a:off x="657438" y="531246"/>
            <a:ext cx="583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En clave de 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Diálogo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942109" y="1116021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46E217-00A9-41D2-8F2A-A269C7CE01AC}"/>
              </a:ext>
            </a:extLst>
          </p:cNvPr>
          <p:cNvSpPr txBox="1"/>
          <p:nvPr/>
        </p:nvSpPr>
        <p:spPr>
          <a:xfrm>
            <a:off x="353525" y="1375330"/>
            <a:ext cx="112907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ctr">
              <a:buFont typeface="Wingdings" panose="05000000000000000000" pitchFamily="2" charset="2"/>
              <a:buChar char="ü"/>
            </a:pPr>
            <a:r>
              <a:rPr lang="es-MX" sz="2800" b="1" dirty="0">
                <a:latin typeface="Arial Narrow" panose="020B0606020202030204" pitchFamily="34" charset="0"/>
              </a:rPr>
              <a:t>Es colaborativo</a:t>
            </a:r>
            <a:r>
              <a:rPr lang="es-MX" sz="2800" dirty="0">
                <a:latin typeface="Arial Narrow" panose="020B0606020202030204" pitchFamily="34" charset="0"/>
              </a:rPr>
              <a:t>: dos o más personas intercambian sentimientos, percepciones, entendimientos y proponen soluciones, salidas, aprendizajes.</a:t>
            </a:r>
            <a:endParaRPr lang="es-CO" sz="2800" dirty="0">
              <a:latin typeface="Arial Narrow" panose="020B0606020202030204" pitchFamily="34" charset="0"/>
            </a:endParaRPr>
          </a:p>
          <a:p>
            <a:pPr marL="457200" indent="-457200" fontAlgn="ctr">
              <a:buFont typeface="Wingdings" panose="05000000000000000000" pitchFamily="2" charset="2"/>
              <a:buChar char="ü"/>
            </a:pPr>
            <a:r>
              <a:rPr lang="es-MX" sz="2800" dirty="0">
                <a:latin typeface="Arial Narrow" panose="020B0606020202030204" pitchFamily="34" charset="0"/>
              </a:rPr>
              <a:t>Es </a:t>
            </a:r>
            <a:r>
              <a:rPr lang="es-MX" sz="2800" b="1" dirty="0">
                <a:latin typeface="Arial Narrow" panose="020B0606020202030204" pitchFamily="34" charset="0"/>
              </a:rPr>
              <a:t>empático, compasivo, se pone en los zapatos del otro.</a:t>
            </a:r>
            <a:r>
              <a:rPr lang="es-MX" sz="2800" dirty="0">
                <a:latin typeface="Arial Narrow" panose="020B0606020202030204" pitchFamily="34" charset="0"/>
              </a:rPr>
              <a:t> </a:t>
            </a:r>
          </a:p>
          <a:p>
            <a:pPr marL="457200" indent="-457200" fontAlgn="ctr">
              <a:buFont typeface="Wingdings" panose="05000000000000000000" pitchFamily="2" charset="2"/>
              <a:buChar char="ü"/>
            </a:pPr>
            <a:r>
              <a:rPr lang="es-MX" sz="2800" dirty="0">
                <a:latin typeface="Arial Narrow" panose="020B0606020202030204" pitchFamily="34" charset="0"/>
              </a:rPr>
              <a:t>Provoca una </a:t>
            </a:r>
            <a:r>
              <a:rPr lang="es-MX" sz="2800" b="1" dirty="0">
                <a:latin typeface="Arial Narrow" panose="020B0606020202030204" pitchFamily="34" charset="0"/>
              </a:rPr>
              <a:t>introspección reflexiva</a:t>
            </a:r>
            <a:r>
              <a:rPr lang="es-MX" sz="2800" dirty="0">
                <a:latin typeface="Arial Narrow" panose="020B0606020202030204" pitchFamily="34" charset="0"/>
              </a:rPr>
              <a:t> sobre la propia posición y la del otro-a. </a:t>
            </a:r>
            <a:endParaRPr lang="es-CO" sz="2800" dirty="0">
              <a:latin typeface="Arial Narrow" panose="020B0606020202030204" pitchFamily="34" charset="0"/>
            </a:endParaRPr>
          </a:p>
          <a:p>
            <a:pPr marL="457200" indent="-457200" fontAlgn="ctr">
              <a:buFont typeface="Wingdings" panose="05000000000000000000" pitchFamily="2" charset="2"/>
              <a:buChar char="ü"/>
            </a:pPr>
            <a:r>
              <a:rPr lang="es-MX" sz="2800" dirty="0">
                <a:latin typeface="Arial Narrow" panose="020B0606020202030204" pitchFamily="34" charset="0"/>
              </a:rPr>
              <a:t>Encontramos </a:t>
            </a:r>
            <a:r>
              <a:rPr lang="es-MX" sz="2800" b="1" dirty="0">
                <a:latin typeface="Arial Narrow" panose="020B0606020202030204" pitchFamily="34" charset="0"/>
              </a:rPr>
              <a:t>puntos en común</a:t>
            </a:r>
            <a:r>
              <a:rPr lang="es-MX" sz="2800" dirty="0">
                <a:latin typeface="Arial Narrow" panose="020B0606020202030204" pitchFamily="34" charset="0"/>
              </a:rPr>
              <a:t>, y </a:t>
            </a:r>
            <a:r>
              <a:rPr lang="es-MX" sz="2800" b="1" dirty="0">
                <a:latin typeface="Arial Narrow" panose="020B0606020202030204" pitchFamily="34" charset="0"/>
              </a:rPr>
              <a:t>ampliamos</a:t>
            </a:r>
            <a:r>
              <a:rPr lang="es-MX" sz="2800" dirty="0">
                <a:latin typeface="Arial Narrow" panose="020B0606020202030204" pitchFamily="34" charset="0"/>
              </a:rPr>
              <a:t> la propia </a:t>
            </a:r>
            <a:r>
              <a:rPr lang="es-MX" sz="2800" b="1" dirty="0">
                <a:latin typeface="Arial Narrow" panose="020B0606020202030204" pitchFamily="34" charset="0"/>
              </a:rPr>
              <a:t>perspectiva</a:t>
            </a:r>
            <a:r>
              <a:rPr lang="es-MX" sz="2800" dirty="0">
                <a:latin typeface="Arial Narrow" panose="020B0606020202030204" pitchFamily="34" charset="0"/>
              </a:rPr>
              <a:t> y la del otro-a.</a:t>
            </a:r>
          </a:p>
          <a:p>
            <a:pPr marL="457200" indent="-457200" fontAlgn="ctr">
              <a:buFont typeface="Wingdings" panose="05000000000000000000" pitchFamily="2" charset="2"/>
              <a:buChar char="ü"/>
            </a:pPr>
            <a:r>
              <a:rPr lang="es-MX" sz="2800" b="1" dirty="0">
                <a:latin typeface="Arial Narrow" panose="020B0606020202030204" pitchFamily="34" charset="0"/>
              </a:rPr>
              <a:t>Escuchamos para comprender</a:t>
            </a:r>
            <a:r>
              <a:rPr lang="es-MX" sz="2800" dirty="0">
                <a:latin typeface="Arial Narrow" panose="020B0606020202030204" pitchFamily="34" charset="0"/>
              </a:rPr>
              <a:t>, encontrar significados y puntos de conexión, consensos, disensos; acordar soluciones a problemáticas comunes y estrategias para desarrollar potencialidades.</a:t>
            </a:r>
            <a:endParaRPr lang="es-CO" sz="2800" dirty="0">
              <a:latin typeface="Arial Narrow" panose="020B0606020202030204" pitchFamily="34" charset="0"/>
            </a:endParaRPr>
          </a:p>
          <a:p>
            <a:endParaRPr lang="es-CO" sz="2800" dirty="0">
              <a:latin typeface="Arial" panose="020B0604020202020204" pitchFamily="34" charset="0"/>
            </a:endParaRPr>
          </a:p>
        </p:txBody>
      </p:sp>
      <p:pic>
        <p:nvPicPr>
          <p:cNvPr id="4098" name="Picture 2" descr="Ponerse en los zapatos del otro 👠➡👞 / 👟➡👡 — Steemit">
            <a:extLst>
              <a:ext uri="{FF2B5EF4-FFF2-40B4-BE49-F238E27FC236}">
                <a16:creationId xmlns:a16="http://schemas.microsoft.com/office/drawing/2014/main" xmlns="" id="{8C4BE935-99A2-4657-805C-31CD3700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601" y="5059681"/>
            <a:ext cx="4817399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98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 flipV="1">
            <a:off x="5964382" y="3761509"/>
            <a:ext cx="3532909" cy="20782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5753157" y="1977206"/>
            <a:ext cx="6438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63312"/>
                </a:solidFill>
                <a:latin typeface="Arial Narrow"/>
              </a:rPr>
              <a:t>Tres habilidades </a:t>
            </a:r>
          </a:p>
          <a:p>
            <a:r>
              <a:rPr lang="es-CO" sz="4800" b="1" dirty="0">
                <a:solidFill>
                  <a:srgbClr val="E63312"/>
                </a:solidFill>
                <a:latin typeface="Arial Narrow"/>
              </a:rPr>
              <a:t>base para dialogar</a:t>
            </a:r>
            <a:endParaRPr lang="es-ES" sz="4800" b="1" dirty="0">
              <a:solidFill>
                <a:srgbClr val="E63312"/>
              </a:solidFill>
              <a:latin typeface="Arial Narrow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7B75DCF-F654-4218-843E-4A190D2A2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548" y="981229"/>
            <a:ext cx="4202651" cy="50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91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A6495D3-2A79-463E-AA56-C49009C6B1EF}"/>
              </a:ext>
            </a:extLst>
          </p:cNvPr>
          <p:cNvSpPr/>
          <p:nvPr/>
        </p:nvSpPr>
        <p:spPr>
          <a:xfrm>
            <a:off x="534314" y="687823"/>
            <a:ext cx="11100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2D3F43"/>
                </a:solidFill>
              </a:rPr>
              <a:t>Aunque sean las mismas palabras, lo que tú dices puede significar otra cosa para mí</a:t>
            </a:r>
            <a:endParaRPr lang="es-ES_tradnl" sz="2000" b="1" dirty="0">
              <a:solidFill>
                <a:srgbClr val="2D3F43"/>
              </a:solidFill>
            </a:endParaRP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xmlns="" id="{5C4164EF-67EC-49A1-ABA4-FF869495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65099" y="2257483"/>
            <a:ext cx="7453876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3200" y="6336632"/>
            <a:ext cx="841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hlinkClick r:id="rId4"/>
              </a:rPr>
              <a:t>Tomado</a:t>
            </a:r>
            <a:r>
              <a:rPr lang="en-US" u="sng" dirty="0">
                <a:hlinkClick r:id="rId4"/>
              </a:rPr>
              <a:t> de: </a:t>
            </a:r>
            <a:r>
              <a:rPr lang="en-US" dirty="0">
                <a:hlinkClick r:id="rId4"/>
              </a:rPr>
              <a:t>https://www.youtube.com/watch?v=P67ga9wVhL0&amp;ab_channel=FabianRiff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3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33765" y="1392066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40780" y="719028"/>
            <a:ext cx="116431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E63312"/>
                </a:solidFill>
              </a:rPr>
              <a:t>Para este espacio es importante tener en cuenta algunas reglas de juego</a:t>
            </a:r>
          </a:p>
          <a:p>
            <a:endParaRPr lang="es-ES" sz="3200" b="1" dirty="0">
              <a:solidFill>
                <a:srgbClr val="FBBA00"/>
              </a:solidFill>
              <a:latin typeface="Arial Narrow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9092BE-D9F0-42AA-881C-D565B2BD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80" y="1392066"/>
            <a:ext cx="821413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s-CO" altLang="es-CO" sz="2800" dirty="0">
              <a:latin typeface="Arial Narrow" panose="020B0606020202030204" pitchFamily="34" charset="0"/>
            </a:endParaRP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ES" altLang="es-CO" sz="2400" dirty="0">
                <a:latin typeface="Arial Narrow" panose="020B0606020202030204" pitchFamily="34" charset="0"/>
              </a:rPr>
              <a:t>Ser puntuales en la hora de inicio y terminación del diálogo. </a:t>
            </a: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ES" altLang="es-CO" sz="2400" dirty="0">
                <a:latin typeface="Arial Narrow" panose="020B0606020202030204" pitchFamily="34" charset="0"/>
              </a:rPr>
              <a:t>Observar los protocolos de bioseguridad en el caso de reuniones presenciales: uso de tapabocas, distanciamiento, ventilación y limpieza. </a:t>
            </a:r>
            <a:endParaRPr lang="es-CO" altLang="es-CO" sz="2400" dirty="0">
              <a:latin typeface="Arial Narrow" panose="020B0606020202030204" pitchFamily="34" charset="0"/>
            </a:endParaRP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CO" altLang="es-CO" sz="2400" dirty="0">
                <a:latin typeface="Arial Narrow" panose="020B0606020202030204" pitchFamily="34" charset="0"/>
              </a:rPr>
              <a:t>Para las personas en conexión virtual, mantener los micrófonos apagados y solicitar la palabra por el chat. </a:t>
            </a: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CO" altLang="es-CO" sz="2400" dirty="0">
                <a:latin typeface="Arial Narrow" panose="020B0606020202030204" pitchFamily="34" charset="0"/>
              </a:rPr>
              <a:t>Respetar los turnos para intervenir.</a:t>
            </a: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CO" altLang="es-CO" sz="2400" dirty="0">
                <a:latin typeface="Arial Narrow" panose="020B0606020202030204" pitchFamily="34" charset="0"/>
              </a:rPr>
              <a:t>Ser concretos y mesurados en el uso de la palabra, propiciando una amplia participación. </a:t>
            </a: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MX" altLang="es-CO" sz="2400" dirty="0">
                <a:latin typeface="Arial Narrow" panose="020B0606020202030204" pitchFamily="34" charset="0"/>
              </a:rPr>
              <a:t>Diligenciar el formato de asistencia.</a:t>
            </a:r>
          </a:p>
          <a:p>
            <a:pPr marL="742950" indent="-742950" algn="just">
              <a:spcBef>
                <a:spcPct val="0"/>
              </a:spcBef>
              <a:buFontTx/>
              <a:buAutoNum type="arabicPeriod"/>
            </a:pPr>
            <a:r>
              <a:rPr lang="es-MX" altLang="es-CO" sz="2400" dirty="0">
                <a:latin typeface="Arial Narrow" panose="020B0606020202030204" pitchFamily="34" charset="0"/>
              </a:rPr>
              <a:t>Disfrutar del encuentro con la comunidad y los servidores-as públicos.  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endParaRPr lang="es-CO" altLang="es-CO" sz="18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Modernizan semáforos en Puente Aranda y Engativá para proteger a los  actores viales | Secretaría Distrital de Movilidad">
            <a:extLst>
              <a:ext uri="{FF2B5EF4-FFF2-40B4-BE49-F238E27FC236}">
                <a16:creationId xmlns:a16="http://schemas.microsoft.com/office/drawing/2014/main" xmlns="" id="{F78680B8-E752-4952-8AEE-EF91300B1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6" t="-294" b="1"/>
          <a:stretch/>
        </p:blipFill>
        <p:spPr bwMode="auto">
          <a:xfrm>
            <a:off x="8554915" y="2434691"/>
            <a:ext cx="3637085" cy="28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857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A9A6BCB0-34F7-4647-8C44-9D35D757A893}"/>
              </a:ext>
            </a:extLst>
          </p:cNvPr>
          <p:cNvSpPr txBox="1"/>
          <p:nvPr/>
        </p:nvSpPr>
        <p:spPr>
          <a:xfrm>
            <a:off x="9388361" y="6246812"/>
            <a:ext cx="2803639" cy="403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dirty="0"/>
              <a:t>Thomas Samuel Kuhn</a:t>
            </a:r>
            <a:endParaRPr lang="es-ES_tradnl" sz="4000" b="1" dirty="0">
              <a:solidFill>
                <a:srgbClr val="003E65"/>
              </a:solidFill>
              <a:latin typeface="Arial Black" panose="020B0A040201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Image result for pato conejo">
            <a:extLst>
              <a:ext uri="{FF2B5EF4-FFF2-40B4-BE49-F238E27FC236}">
                <a16:creationId xmlns:a16="http://schemas.microsoft.com/office/drawing/2014/main" xmlns="" id="{74046058-D34E-45ED-A1A3-D8174D3F1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46" r="12096"/>
          <a:stretch/>
        </p:blipFill>
        <p:spPr bwMode="auto">
          <a:xfrm>
            <a:off x="1875106" y="487273"/>
            <a:ext cx="8058604" cy="57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31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6 y 9">
            <a:extLst>
              <a:ext uri="{FF2B5EF4-FFF2-40B4-BE49-F238E27FC236}">
                <a16:creationId xmlns:a16="http://schemas.microsoft.com/office/drawing/2014/main" xmlns="" id="{8456707B-DABD-4FD1-B885-343BF7B2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935" y="832075"/>
            <a:ext cx="6422373" cy="5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66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 flipV="1">
            <a:off x="5862782" y="4696229"/>
            <a:ext cx="3532909" cy="20782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5753157" y="2344162"/>
            <a:ext cx="6438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63312"/>
                </a:solidFill>
                <a:latin typeface="Arial Narrow"/>
              </a:rPr>
              <a:t>Tres principios para participar en espacios de diálogo</a:t>
            </a:r>
            <a:endParaRPr lang="es-ES" sz="4800" b="1" dirty="0">
              <a:solidFill>
                <a:srgbClr val="E63312"/>
              </a:solidFill>
              <a:latin typeface="Arial Narrow"/>
            </a:endParaRPr>
          </a:p>
        </p:txBody>
      </p:sp>
      <p:pic>
        <p:nvPicPr>
          <p:cNvPr id="1026" name="Picture 2" descr="Comunicacion asertiva - mejorar la asertividad.">
            <a:extLst>
              <a:ext uri="{FF2B5EF4-FFF2-40B4-BE49-F238E27FC236}">
                <a16:creationId xmlns:a16="http://schemas.microsoft.com/office/drawing/2014/main" xmlns="" id="{6B988A65-669E-4D3D-B679-4641150E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14" y="2687638"/>
            <a:ext cx="4949190" cy="35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424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B29A322-F76E-48AC-BD14-DA6E679B99CE}"/>
              </a:ext>
            </a:extLst>
          </p:cNvPr>
          <p:cNvSpPr txBox="1"/>
          <p:nvPr/>
        </p:nvSpPr>
        <p:spPr>
          <a:xfrm>
            <a:off x="4720959" y="2849345"/>
            <a:ext cx="673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4000" b="1" dirty="0">
                <a:solidFill>
                  <a:srgbClr val="2D3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escuchemos para </a:t>
            </a:r>
            <a:r>
              <a:rPr lang="es-ES" sz="4000" b="1" dirty="0">
                <a:solidFill>
                  <a:srgbClr val="E63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</a:t>
            </a:r>
            <a:r>
              <a:rPr lang="es-ES" sz="4000" b="1" dirty="0">
                <a:solidFill>
                  <a:srgbClr val="2D3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sino para </a:t>
            </a:r>
            <a:r>
              <a:rPr lang="es-ES" sz="4000" b="1" dirty="0">
                <a:solidFill>
                  <a:srgbClr val="E63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</a:t>
            </a:r>
          </a:p>
        </p:txBody>
      </p:sp>
      <p:pic>
        <p:nvPicPr>
          <p:cNvPr id="2050" name="Picture 2" descr="▷ Técnicas de Comunicación Asertiva en la Familia">
            <a:extLst>
              <a:ext uri="{FF2B5EF4-FFF2-40B4-BE49-F238E27FC236}">
                <a16:creationId xmlns:a16="http://schemas.microsoft.com/office/drawing/2014/main" xmlns="" id="{8D828A5E-ADF9-4450-B632-D7040116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23060"/>
            <a:ext cx="4443023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74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B29A322-F76E-48AC-BD14-DA6E679B99CE}"/>
              </a:ext>
            </a:extLst>
          </p:cNvPr>
          <p:cNvSpPr txBox="1"/>
          <p:nvPr/>
        </p:nvSpPr>
        <p:spPr>
          <a:xfrm>
            <a:off x="0" y="2707105"/>
            <a:ext cx="673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4000" b="1" dirty="0">
                <a:solidFill>
                  <a:srgbClr val="E63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</a:t>
            </a:r>
            <a:r>
              <a:rPr lang="es-ES" sz="4000" b="1" dirty="0">
                <a:solidFill>
                  <a:srgbClr val="05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</a:t>
            </a:r>
            <a:r>
              <a:rPr lang="es-ES" sz="4000" b="1" dirty="0">
                <a:solidFill>
                  <a:srgbClr val="E63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2855" y="203984"/>
            <a:ext cx="5302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40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B29A322-F76E-48AC-BD14-DA6E679B99CE}"/>
              </a:ext>
            </a:extLst>
          </p:cNvPr>
          <p:cNvSpPr txBox="1"/>
          <p:nvPr/>
        </p:nvSpPr>
        <p:spPr>
          <a:xfrm>
            <a:off x="4240205" y="1468766"/>
            <a:ext cx="6735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4000" b="1" dirty="0">
                <a:solidFill>
                  <a:srgbClr val="2D3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mayor espacios de diálogo </a:t>
            </a:r>
            <a:r>
              <a:rPr lang="es-ES" sz="4000" b="1" dirty="0">
                <a:solidFill>
                  <a:srgbClr val="E63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tensión acumulada</a:t>
            </a:r>
          </a:p>
          <a:p>
            <a:pPr lvl="1" algn="just"/>
            <a:endParaRPr lang="es-ES" sz="4000" b="1" dirty="0">
              <a:solidFill>
                <a:srgbClr val="E633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4000" b="1" dirty="0">
                <a:solidFill>
                  <a:srgbClr val="2D3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menor espacios de diálogo </a:t>
            </a:r>
            <a:r>
              <a:rPr lang="es-ES" sz="4000" b="1" dirty="0">
                <a:solidFill>
                  <a:srgbClr val="E63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tensión acumulada</a:t>
            </a:r>
          </a:p>
          <a:p>
            <a:pPr lvl="1" algn="just"/>
            <a:endParaRPr lang="es-ES" sz="4000" b="1" dirty="0">
              <a:solidFill>
                <a:srgbClr val="2D3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FF391A4-D0C3-4816-8059-F87A2AD0A1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50" y="1691145"/>
            <a:ext cx="3929055" cy="43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23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65" y="1110233"/>
            <a:ext cx="7360537" cy="403879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1905" algn="ctr">
              <a:lnSpc>
                <a:spcPct val="90000"/>
              </a:lnSpc>
              <a:spcBef>
                <a:spcPts val="390"/>
              </a:spcBef>
            </a:pPr>
            <a:r>
              <a:rPr sz="3600" spc="-180" dirty="0">
                <a:latin typeface="Arial Narrow" panose="020B0606020202030204" pitchFamily="34" charset="0"/>
                <a:cs typeface="Arial MT"/>
              </a:rPr>
              <a:t>“</a:t>
            </a:r>
            <a:r>
              <a:rPr sz="3600" spc="-180" dirty="0">
                <a:latin typeface="+mj-lt"/>
                <a:cs typeface="Arial MT"/>
              </a:rPr>
              <a:t>El</a:t>
            </a:r>
            <a:r>
              <a:rPr sz="3600" spc="-120" dirty="0">
                <a:latin typeface="+mj-lt"/>
                <a:cs typeface="Arial MT"/>
              </a:rPr>
              <a:t> </a:t>
            </a:r>
            <a:r>
              <a:rPr sz="3600" spc="-245" dirty="0">
                <a:latin typeface="+mj-lt"/>
                <a:cs typeface="Arial MT"/>
              </a:rPr>
              <a:t>d</a:t>
            </a:r>
            <a:r>
              <a:rPr sz="3600" spc="-114" dirty="0">
                <a:latin typeface="+mj-lt"/>
                <a:cs typeface="Arial MT"/>
              </a:rPr>
              <a:t>i</a:t>
            </a:r>
            <a:r>
              <a:rPr sz="3600" spc="-245" dirty="0">
                <a:latin typeface="+mj-lt"/>
                <a:cs typeface="Arial MT"/>
              </a:rPr>
              <a:t>á</a:t>
            </a:r>
            <a:r>
              <a:rPr sz="3600" spc="-110" dirty="0">
                <a:latin typeface="+mj-lt"/>
                <a:cs typeface="Arial MT"/>
              </a:rPr>
              <a:t>l</a:t>
            </a:r>
            <a:r>
              <a:rPr sz="3600" spc="-245" dirty="0">
                <a:latin typeface="+mj-lt"/>
                <a:cs typeface="Arial MT"/>
              </a:rPr>
              <a:t>og</a:t>
            </a:r>
            <a:r>
              <a:rPr sz="3600" spc="-240" dirty="0">
                <a:latin typeface="+mj-lt"/>
                <a:cs typeface="Arial MT"/>
              </a:rPr>
              <a:t>o</a:t>
            </a:r>
            <a:r>
              <a:rPr sz="3600" spc="-80" dirty="0">
                <a:latin typeface="+mj-lt"/>
                <a:cs typeface="Arial MT"/>
              </a:rPr>
              <a:t> </a:t>
            </a:r>
            <a:r>
              <a:rPr sz="3600" spc="-245" dirty="0">
                <a:cs typeface="Arial MT"/>
              </a:rPr>
              <a:t>e</a:t>
            </a:r>
            <a:r>
              <a:rPr sz="3600" spc="-215" dirty="0">
                <a:cs typeface="Arial MT"/>
              </a:rPr>
              <a:t>s</a:t>
            </a:r>
            <a:r>
              <a:rPr sz="3600" spc="-110" dirty="0">
                <a:latin typeface="+mj-lt"/>
                <a:cs typeface="Arial MT"/>
              </a:rPr>
              <a:t> </a:t>
            </a:r>
            <a:r>
              <a:rPr sz="3600" spc="-105" dirty="0">
                <a:latin typeface="+mj-lt"/>
                <a:cs typeface="Arial MT"/>
              </a:rPr>
              <a:t>l</a:t>
            </a:r>
            <a:r>
              <a:rPr sz="3600" spc="-240" dirty="0">
                <a:latin typeface="+mj-lt"/>
                <a:cs typeface="Arial MT"/>
              </a:rPr>
              <a:t>a</a:t>
            </a:r>
            <a:r>
              <a:rPr sz="3600" spc="-114" dirty="0">
                <a:latin typeface="+mj-lt"/>
                <a:cs typeface="Arial MT"/>
              </a:rPr>
              <a:t> </a:t>
            </a:r>
            <a:r>
              <a:rPr sz="3600" spc="-215" dirty="0">
                <a:latin typeface="+mj-lt"/>
                <a:cs typeface="Arial MT"/>
              </a:rPr>
              <a:t>herrami</a:t>
            </a:r>
            <a:r>
              <a:rPr sz="3600" spc="-250" dirty="0">
                <a:latin typeface="+mj-lt"/>
                <a:cs typeface="Arial MT"/>
              </a:rPr>
              <a:t>e</a:t>
            </a:r>
            <a:r>
              <a:rPr sz="3600" spc="-185" dirty="0">
                <a:latin typeface="+mj-lt"/>
                <a:cs typeface="Arial MT"/>
              </a:rPr>
              <a:t>nt</a:t>
            </a:r>
            <a:r>
              <a:rPr sz="3600" spc="-240" dirty="0">
                <a:latin typeface="+mj-lt"/>
                <a:cs typeface="Arial MT"/>
              </a:rPr>
              <a:t>a</a:t>
            </a:r>
            <a:r>
              <a:rPr sz="3600" spc="-100" dirty="0">
                <a:latin typeface="+mj-lt"/>
                <a:cs typeface="Arial MT"/>
              </a:rPr>
              <a:t> </a:t>
            </a:r>
            <a:r>
              <a:rPr sz="3600" spc="-245" dirty="0">
                <a:latin typeface="+mj-lt"/>
                <a:cs typeface="Arial MT"/>
              </a:rPr>
              <a:t>qu</a:t>
            </a:r>
            <a:r>
              <a:rPr sz="3600" spc="-240" dirty="0">
                <a:latin typeface="+mj-lt"/>
                <a:cs typeface="Arial MT"/>
              </a:rPr>
              <a:t>e</a:t>
            </a:r>
            <a:r>
              <a:rPr sz="3600" spc="-114" dirty="0">
                <a:latin typeface="+mj-lt"/>
                <a:cs typeface="Arial MT"/>
              </a:rPr>
              <a:t> </a:t>
            </a:r>
            <a:r>
              <a:rPr sz="3600" spc="-204" dirty="0">
                <a:latin typeface="+mj-lt"/>
                <a:cs typeface="Arial MT"/>
              </a:rPr>
              <a:t>permit</a:t>
            </a:r>
            <a:r>
              <a:rPr sz="3600" spc="-240" dirty="0">
                <a:latin typeface="+mj-lt"/>
                <a:cs typeface="Arial MT"/>
              </a:rPr>
              <a:t>e</a:t>
            </a:r>
            <a:r>
              <a:rPr sz="3600" spc="-110" dirty="0">
                <a:latin typeface="+mj-lt"/>
                <a:cs typeface="Arial MT"/>
              </a:rPr>
              <a:t> </a:t>
            </a:r>
            <a:r>
              <a:rPr sz="3600" spc="-245" dirty="0">
                <a:latin typeface="+mj-lt"/>
                <a:cs typeface="Arial MT"/>
              </a:rPr>
              <a:t>ho</a:t>
            </a:r>
            <a:r>
              <a:rPr sz="3600" spc="-250" dirty="0">
                <a:latin typeface="+mj-lt"/>
                <a:cs typeface="Arial MT"/>
              </a:rPr>
              <a:t>n</a:t>
            </a:r>
            <a:r>
              <a:rPr sz="3600" spc="-180" dirty="0">
                <a:latin typeface="+mj-lt"/>
                <a:cs typeface="Arial MT"/>
              </a:rPr>
              <a:t>rar</a:t>
            </a:r>
            <a:r>
              <a:rPr sz="3600" spc="-100" dirty="0">
                <a:latin typeface="+mj-lt"/>
                <a:cs typeface="Arial MT"/>
              </a:rPr>
              <a:t> </a:t>
            </a:r>
            <a:r>
              <a:rPr sz="3600" spc="-150" dirty="0">
                <a:latin typeface="+mj-lt"/>
                <a:cs typeface="Arial MT"/>
              </a:rPr>
              <a:t>el  </a:t>
            </a:r>
            <a:r>
              <a:rPr sz="3600" spc="-215" dirty="0">
                <a:latin typeface="+mj-lt"/>
                <a:cs typeface="Arial MT"/>
              </a:rPr>
              <a:t>precepto </a:t>
            </a:r>
            <a:r>
              <a:rPr sz="3600" spc="-195" dirty="0">
                <a:latin typeface="+mj-lt"/>
                <a:cs typeface="Arial MT"/>
              </a:rPr>
              <a:t>constitucional </a:t>
            </a:r>
            <a:r>
              <a:rPr sz="3600" spc="-245" dirty="0">
                <a:latin typeface="+mj-lt"/>
                <a:cs typeface="Arial MT"/>
              </a:rPr>
              <a:t>de</a:t>
            </a:r>
            <a:r>
              <a:rPr sz="3600" spc="-240" dirty="0">
                <a:latin typeface="+mj-lt"/>
                <a:cs typeface="Arial MT"/>
              </a:rPr>
              <a:t> </a:t>
            </a:r>
            <a:r>
              <a:rPr sz="3600" spc="-175" dirty="0">
                <a:latin typeface="+mj-lt"/>
                <a:cs typeface="Arial MT"/>
              </a:rPr>
              <a:t>la </a:t>
            </a:r>
            <a:r>
              <a:rPr sz="3600" spc="-220" dirty="0">
                <a:latin typeface="+mj-lt"/>
                <a:cs typeface="Arial MT"/>
              </a:rPr>
              <a:t>soberanía</a:t>
            </a:r>
            <a:r>
              <a:rPr sz="3600" spc="-215" dirty="0">
                <a:latin typeface="+mj-lt"/>
                <a:cs typeface="Arial MT"/>
              </a:rPr>
              <a:t> popular.</a:t>
            </a:r>
            <a:r>
              <a:rPr sz="3600" spc="-210" dirty="0">
                <a:latin typeface="+mj-lt"/>
                <a:cs typeface="Arial MT"/>
              </a:rPr>
              <a:t> </a:t>
            </a:r>
            <a:r>
              <a:rPr sz="3600" b="1" spc="-265" dirty="0">
                <a:latin typeface="+mj-lt"/>
                <a:cs typeface="Arial"/>
              </a:rPr>
              <a:t>Los </a:t>
            </a:r>
            <a:r>
              <a:rPr sz="3600" b="1" spc="-260" dirty="0">
                <a:latin typeface="+mj-lt"/>
                <a:cs typeface="Arial"/>
              </a:rPr>
              <a:t> </a:t>
            </a:r>
            <a:r>
              <a:rPr sz="3600" b="1" spc="-225" dirty="0">
                <a:latin typeface="+mj-lt"/>
                <a:cs typeface="Arial"/>
              </a:rPr>
              <a:t>servidore</a:t>
            </a:r>
            <a:r>
              <a:rPr sz="3600" b="1" spc="-245" dirty="0">
                <a:latin typeface="+mj-lt"/>
                <a:cs typeface="Arial"/>
              </a:rPr>
              <a:t>s</a:t>
            </a:r>
            <a:r>
              <a:rPr sz="3600" b="1" spc="-105" dirty="0">
                <a:latin typeface="+mj-lt"/>
                <a:cs typeface="Arial"/>
              </a:rPr>
              <a:t> </a:t>
            </a:r>
            <a:r>
              <a:rPr sz="3600" b="1" spc="-245" dirty="0">
                <a:latin typeface="+mj-lt"/>
                <a:cs typeface="Arial"/>
              </a:rPr>
              <a:t>y</a:t>
            </a:r>
            <a:r>
              <a:rPr sz="3600" b="1" spc="-110" dirty="0">
                <a:latin typeface="+mj-lt"/>
                <a:cs typeface="Arial"/>
              </a:rPr>
              <a:t> </a:t>
            </a:r>
            <a:r>
              <a:rPr sz="3600" b="1" spc="-229" dirty="0">
                <a:latin typeface="+mj-lt"/>
                <a:cs typeface="Arial"/>
              </a:rPr>
              <a:t>colabor</a:t>
            </a:r>
            <a:r>
              <a:rPr sz="3600" b="1" spc="-254" dirty="0">
                <a:latin typeface="+mj-lt"/>
                <a:cs typeface="Arial"/>
              </a:rPr>
              <a:t>a</a:t>
            </a:r>
            <a:r>
              <a:rPr sz="3600" b="1" spc="-240" dirty="0">
                <a:latin typeface="+mj-lt"/>
                <a:cs typeface="Arial"/>
              </a:rPr>
              <a:t>dores</a:t>
            </a:r>
            <a:r>
              <a:rPr sz="3600" b="1" spc="-105" dirty="0">
                <a:latin typeface="+mj-lt"/>
                <a:cs typeface="Arial"/>
              </a:rPr>
              <a:t> </a:t>
            </a:r>
            <a:r>
              <a:rPr sz="3600" b="1" spc="-250" dirty="0">
                <a:latin typeface="+mj-lt"/>
                <a:cs typeface="Arial"/>
              </a:rPr>
              <a:t>e</a:t>
            </a:r>
            <a:r>
              <a:rPr sz="3600" b="1" spc="-265" dirty="0">
                <a:latin typeface="+mj-lt"/>
                <a:cs typeface="Arial"/>
              </a:rPr>
              <a:t>n</a:t>
            </a:r>
            <a:r>
              <a:rPr sz="3600" b="1" spc="-120" dirty="0">
                <a:latin typeface="+mj-lt"/>
                <a:cs typeface="Arial"/>
              </a:rPr>
              <a:t> </a:t>
            </a:r>
            <a:r>
              <a:rPr sz="3600" b="1" spc="-125" dirty="0">
                <a:latin typeface="+mj-lt"/>
                <a:cs typeface="Arial"/>
              </a:rPr>
              <a:t>l</a:t>
            </a:r>
            <a:r>
              <a:rPr sz="3600" b="1" spc="-265" dirty="0">
                <a:latin typeface="+mj-lt"/>
                <a:cs typeface="Arial"/>
              </a:rPr>
              <a:t>o</a:t>
            </a:r>
            <a:r>
              <a:rPr sz="3600" b="1" spc="-114" dirty="0">
                <a:latin typeface="+mj-lt"/>
                <a:cs typeface="Arial"/>
              </a:rPr>
              <a:t> </a:t>
            </a:r>
            <a:r>
              <a:rPr sz="3600" b="1" spc="-265" dirty="0">
                <a:latin typeface="+mj-lt"/>
                <a:cs typeface="Arial"/>
              </a:rPr>
              <a:t>pú</a:t>
            </a:r>
            <a:r>
              <a:rPr sz="3600" b="1" spc="-275" dirty="0">
                <a:latin typeface="+mj-lt"/>
                <a:cs typeface="Arial"/>
              </a:rPr>
              <a:t>b</a:t>
            </a:r>
            <a:r>
              <a:rPr sz="3600" b="1" spc="-125" dirty="0">
                <a:latin typeface="+mj-lt"/>
                <a:cs typeface="Arial"/>
              </a:rPr>
              <a:t>l</a:t>
            </a:r>
            <a:r>
              <a:rPr sz="3600" b="1" spc="-114" dirty="0">
                <a:latin typeface="+mj-lt"/>
                <a:cs typeface="Arial"/>
              </a:rPr>
              <a:t>i</a:t>
            </a:r>
            <a:r>
              <a:rPr sz="3600" b="1" spc="-260" dirty="0">
                <a:latin typeface="+mj-lt"/>
                <a:cs typeface="Arial"/>
              </a:rPr>
              <a:t>co</a:t>
            </a:r>
            <a:r>
              <a:rPr sz="3600" b="1" spc="-120" dirty="0">
                <a:latin typeface="+mj-lt"/>
                <a:cs typeface="Arial"/>
              </a:rPr>
              <a:t>, </a:t>
            </a:r>
            <a:r>
              <a:rPr sz="3600" b="1" spc="-220" dirty="0">
                <a:latin typeface="+mj-lt"/>
                <a:cs typeface="Arial"/>
              </a:rPr>
              <a:t>deben  </a:t>
            </a:r>
            <a:r>
              <a:rPr sz="3600" b="1" spc="-210" dirty="0">
                <a:latin typeface="+mj-lt"/>
                <a:cs typeface="Arial"/>
              </a:rPr>
              <a:t>garantizar</a:t>
            </a:r>
            <a:r>
              <a:rPr sz="3600" b="1" spc="-125" dirty="0">
                <a:latin typeface="+mj-lt"/>
                <a:cs typeface="Arial"/>
              </a:rPr>
              <a:t> </a:t>
            </a:r>
            <a:r>
              <a:rPr sz="3600" b="1" spc="-260" dirty="0">
                <a:latin typeface="+mj-lt"/>
                <a:cs typeface="Arial"/>
              </a:rPr>
              <a:t>que</a:t>
            </a:r>
            <a:r>
              <a:rPr sz="3600" b="1" spc="-110" dirty="0">
                <a:latin typeface="+mj-lt"/>
                <a:cs typeface="Arial"/>
              </a:rPr>
              <a:t> </a:t>
            </a:r>
            <a:r>
              <a:rPr sz="3600" b="1" spc="-235" dirty="0">
                <a:latin typeface="+mj-lt"/>
                <a:cs typeface="Arial"/>
              </a:rPr>
              <a:t>quien</a:t>
            </a:r>
            <a:r>
              <a:rPr sz="3600" b="1" spc="-120" dirty="0">
                <a:latin typeface="+mj-lt"/>
                <a:cs typeface="Arial"/>
              </a:rPr>
              <a:t> </a:t>
            </a:r>
            <a:r>
              <a:rPr sz="3600" b="1" spc="-210" dirty="0">
                <a:latin typeface="+mj-lt"/>
                <a:cs typeface="Arial"/>
              </a:rPr>
              <a:t>ejerza</a:t>
            </a:r>
            <a:r>
              <a:rPr sz="3600" b="1" spc="-95" dirty="0">
                <a:latin typeface="+mj-lt"/>
                <a:cs typeface="Arial"/>
              </a:rPr>
              <a:t> </a:t>
            </a:r>
            <a:r>
              <a:rPr sz="3600" b="1" spc="-185" dirty="0">
                <a:latin typeface="+mj-lt"/>
                <a:cs typeface="Arial"/>
              </a:rPr>
              <a:t>la</a:t>
            </a:r>
            <a:r>
              <a:rPr sz="3600" b="1" spc="-114" dirty="0">
                <a:latin typeface="+mj-lt"/>
                <a:cs typeface="Arial"/>
              </a:rPr>
              <a:t> </a:t>
            </a:r>
            <a:r>
              <a:rPr sz="3600" b="1" spc="-270" dirty="0">
                <a:latin typeface="+mj-lt"/>
                <a:cs typeface="Arial"/>
              </a:rPr>
              <a:t>máxima</a:t>
            </a:r>
            <a:r>
              <a:rPr sz="3600" b="1" spc="-105" dirty="0">
                <a:latin typeface="+mj-lt"/>
                <a:cs typeface="Arial"/>
              </a:rPr>
              <a:t> </a:t>
            </a:r>
            <a:r>
              <a:rPr sz="3600" b="1" spc="-225" dirty="0">
                <a:latin typeface="+mj-lt"/>
                <a:cs typeface="Arial"/>
              </a:rPr>
              <a:t>autoridad</a:t>
            </a:r>
            <a:r>
              <a:rPr sz="3600" b="1" spc="-120" dirty="0">
                <a:latin typeface="+mj-lt"/>
                <a:cs typeface="Arial"/>
              </a:rPr>
              <a:t> </a:t>
            </a:r>
            <a:r>
              <a:rPr sz="3600" b="1" spc="-245" dirty="0">
                <a:latin typeface="+mj-lt"/>
                <a:cs typeface="Arial"/>
              </a:rPr>
              <a:t>sea</a:t>
            </a:r>
            <a:r>
              <a:rPr sz="3600" b="1" spc="-95" dirty="0">
                <a:latin typeface="+mj-lt"/>
                <a:cs typeface="Arial"/>
              </a:rPr>
              <a:t> </a:t>
            </a:r>
            <a:r>
              <a:rPr sz="3600" b="1" spc="-185" dirty="0">
                <a:latin typeface="+mj-lt"/>
                <a:cs typeface="Arial"/>
              </a:rPr>
              <a:t>la </a:t>
            </a:r>
            <a:r>
              <a:rPr sz="3600" b="1" spc="-655" dirty="0">
                <a:latin typeface="+mj-lt"/>
                <a:cs typeface="Arial"/>
              </a:rPr>
              <a:t> </a:t>
            </a:r>
            <a:r>
              <a:rPr sz="3600" b="1" spc="-225" dirty="0">
                <a:latin typeface="+mj-lt"/>
                <a:cs typeface="Arial"/>
              </a:rPr>
              <a:t>ciudadanía</a:t>
            </a:r>
            <a:r>
              <a:rPr sz="3600" spc="-225" dirty="0">
                <a:latin typeface="+mj-lt"/>
                <a:cs typeface="Arial MT"/>
              </a:rPr>
              <a:t>,</a:t>
            </a:r>
            <a:r>
              <a:rPr sz="3600" spc="-220" dirty="0">
                <a:latin typeface="+mj-lt"/>
                <a:cs typeface="Arial MT"/>
              </a:rPr>
              <a:t> </a:t>
            </a:r>
            <a:r>
              <a:rPr sz="3600" spc="-200" dirty="0">
                <a:latin typeface="+mj-lt"/>
                <a:cs typeface="Arial MT"/>
              </a:rPr>
              <a:t>fortaleciendo</a:t>
            </a:r>
            <a:r>
              <a:rPr sz="3600" spc="-195" dirty="0">
                <a:latin typeface="+mj-lt"/>
                <a:cs typeface="Arial MT"/>
              </a:rPr>
              <a:t> </a:t>
            </a:r>
            <a:r>
              <a:rPr sz="3600" spc="-235" dirty="0">
                <a:latin typeface="+mj-lt"/>
                <a:cs typeface="Arial MT"/>
              </a:rPr>
              <a:t>su</a:t>
            </a:r>
            <a:r>
              <a:rPr sz="3600" spc="-229" dirty="0">
                <a:latin typeface="+mj-lt"/>
                <a:cs typeface="Arial MT"/>
              </a:rPr>
              <a:t> </a:t>
            </a:r>
            <a:r>
              <a:rPr sz="3600" spc="-225" dirty="0">
                <a:latin typeface="+mj-lt"/>
                <a:cs typeface="Arial MT"/>
              </a:rPr>
              <a:t>capacidad</a:t>
            </a:r>
            <a:r>
              <a:rPr sz="3600" spc="215" dirty="0">
                <a:latin typeface="+mj-lt"/>
                <a:cs typeface="Arial MT"/>
              </a:rPr>
              <a:t> </a:t>
            </a:r>
            <a:r>
              <a:rPr sz="3600" spc="-220" dirty="0">
                <a:latin typeface="+mj-lt"/>
                <a:cs typeface="Arial MT"/>
              </a:rPr>
              <a:t>para</a:t>
            </a:r>
            <a:r>
              <a:rPr sz="3600" spc="225" dirty="0">
                <a:latin typeface="+mj-lt"/>
                <a:cs typeface="Arial MT"/>
              </a:rPr>
              <a:t> </a:t>
            </a:r>
            <a:r>
              <a:rPr sz="3600" spc="-170" dirty="0">
                <a:latin typeface="+mj-lt"/>
                <a:cs typeface="Arial MT"/>
              </a:rPr>
              <a:t>recibir </a:t>
            </a:r>
            <a:r>
              <a:rPr sz="3600" spc="-220" dirty="0">
                <a:latin typeface="+mj-lt"/>
                <a:cs typeface="Arial MT"/>
              </a:rPr>
              <a:t>y </a:t>
            </a:r>
            <a:r>
              <a:rPr sz="3600" spc="-215" dirty="0">
                <a:latin typeface="+mj-lt"/>
                <a:cs typeface="Arial MT"/>
              </a:rPr>
              <a:t> </a:t>
            </a:r>
            <a:r>
              <a:rPr sz="3600" spc="-200" dirty="0">
                <a:latin typeface="+mj-lt"/>
                <a:cs typeface="Arial MT"/>
              </a:rPr>
              <a:t>pedir</a:t>
            </a:r>
            <a:r>
              <a:rPr sz="3600" spc="-110" dirty="0">
                <a:latin typeface="+mj-lt"/>
                <a:cs typeface="Arial MT"/>
              </a:rPr>
              <a:t> </a:t>
            </a:r>
            <a:r>
              <a:rPr sz="3600" spc="-210" dirty="0">
                <a:latin typeface="+mj-lt"/>
                <a:cs typeface="Arial MT"/>
              </a:rPr>
              <a:t>cuentas,</a:t>
            </a:r>
            <a:r>
              <a:rPr sz="3600" spc="-85" dirty="0">
                <a:latin typeface="+mj-lt"/>
                <a:cs typeface="Arial MT"/>
              </a:rPr>
              <a:t> </a:t>
            </a:r>
            <a:r>
              <a:rPr sz="3600" spc="-215" dirty="0">
                <a:latin typeface="+mj-lt"/>
                <a:cs typeface="Arial MT"/>
              </a:rPr>
              <a:t>determinar</a:t>
            </a:r>
            <a:r>
              <a:rPr sz="3600" spc="-100" dirty="0">
                <a:latin typeface="+mj-lt"/>
                <a:cs typeface="Arial MT"/>
              </a:rPr>
              <a:t> </a:t>
            </a:r>
            <a:r>
              <a:rPr sz="3600" spc="-215" dirty="0">
                <a:latin typeface="+mj-lt"/>
                <a:cs typeface="Arial MT"/>
              </a:rPr>
              <a:t>y</a:t>
            </a:r>
            <a:r>
              <a:rPr sz="3600" spc="-110" dirty="0">
                <a:latin typeface="+mj-lt"/>
                <a:cs typeface="Arial MT"/>
              </a:rPr>
              <a:t> </a:t>
            </a:r>
            <a:r>
              <a:rPr sz="3600" spc="-190" dirty="0">
                <a:latin typeface="+mj-lt"/>
                <a:cs typeface="Arial MT"/>
              </a:rPr>
              <a:t>decidir</a:t>
            </a:r>
            <a:r>
              <a:rPr sz="3600" spc="-100" dirty="0">
                <a:latin typeface="+mj-lt"/>
                <a:cs typeface="Arial MT"/>
              </a:rPr>
              <a:t> </a:t>
            </a:r>
            <a:r>
              <a:rPr sz="3600" spc="-220" dirty="0">
                <a:latin typeface="+mj-lt"/>
                <a:cs typeface="Arial MT"/>
              </a:rPr>
              <a:t>sobre</a:t>
            </a:r>
            <a:r>
              <a:rPr sz="3600" spc="-100" dirty="0">
                <a:latin typeface="+mj-lt"/>
                <a:cs typeface="Arial MT"/>
              </a:rPr>
              <a:t> </a:t>
            </a:r>
            <a:r>
              <a:rPr sz="3600" spc="-170" dirty="0">
                <a:latin typeface="+mj-lt"/>
                <a:cs typeface="Arial MT"/>
              </a:rPr>
              <a:t>sí</a:t>
            </a:r>
            <a:r>
              <a:rPr sz="3600" spc="-114" dirty="0">
                <a:latin typeface="+mj-lt"/>
                <a:cs typeface="Arial MT"/>
              </a:rPr>
              <a:t> </a:t>
            </a:r>
            <a:r>
              <a:rPr sz="3600" spc="-290" dirty="0">
                <a:latin typeface="+mj-lt"/>
                <a:cs typeface="Arial MT"/>
              </a:rPr>
              <a:t>misma…</a:t>
            </a:r>
            <a:r>
              <a:rPr sz="3600" spc="-114" dirty="0">
                <a:latin typeface="+mj-lt"/>
                <a:cs typeface="Arial MT"/>
              </a:rPr>
              <a:t> </a:t>
            </a:r>
            <a:r>
              <a:rPr sz="3600" spc="-145" dirty="0">
                <a:latin typeface="+mj-lt"/>
                <a:cs typeface="Arial MT"/>
              </a:rPr>
              <a:t>”</a:t>
            </a:r>
            <a:endParaRPr sz="3600" dirty="0">
              <a:latin typeface="+mj-l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0433" y="5462090"/>
            <a:ext cx="361308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215" dirty="0">
                <a:latin typeface="Arial Narrow" panose="020B0606020202030204" pitchFamily="34" charset="0"/>
                <a:cs typeface="Arial"/>
              </a:rPr>
              <a:t>A</a:t>
            </a:r>
            <a:r>
              <a:rPr sz="2000" i="1" spc="-175" dirty="0">
                <a:latin typeface="Arial Narrow" panose="020B0606020202030204" pitchFamily="34" charset="0"/>
                <a:cs typeface="Arial"/>
              </a:rPr>
              <a:t>n</a:t>
            </a:r>
            <a:r>
              <a:rPr sz="2000" i="1" spc="-170" dirty="0">
                <a:latin typeface="Arial Narrow" panose="020B0606020202030204" pitchFamily="34" charset="0"/>
                <a:cs typeface="Arial"/>
              </a:rPr>
              <a:t>e</a:t>
            </a:r>
            <a:r>
              <a:rPr sz="2000" i="1" spc="-160" dirty="0">
                <a:latin typeface="Arial Narrow" panose="020B0606020202030204" pitchFamily="34" charset="0"/>
                <a:cs typeface="Arial"/>
              </a:rPr>
              <a:t>x</a:t>
            </a:r>
            <a:r>
              <a:rPr sz="2000" i="1" spc="-180" dirty="0">
                <a:latin typeface="Arial Narrow" panose="020B0606020202030204" pitchFamily="34" charset="0"/>
                <a:cs typeface="Arial"/>
              </a:rPr>
              <a:t>o</a:t>
            </a:r>
            <a:r>
              <a:rPr sz="2000" i="1" spc="-95" dirty="0">
                <a:latin typeface="Arial Narrow" panose="020B0606020202030204" pitchFamily="34" charset="0"/>
                <a:cs typeface="Arial"/>
              </a:rPr>
              <a:t> </a:t>
            </a:r>
            <a:r>
              <a:rPr sz="2000" i="1" spc="-145" dirty="0">
                <a:latin typeface="Arial Narrow" panose="020B0606020202030204" pitchFamily="34" charset="0"/>
                <a:cs typeface="Arial"/>
              </a:rPr>
              <a:t>téc</a:t>
            </a:r>
            <a:r>
              <a:rPr sz="2000" i="1" spc="-175" dirty="0">
                <a:latin typeface="Arial Narrow" panose="020B0606020202030204" pitchFamily="34" charset="0"/>
                <a:cs typeface="Arial"/>
              </a:rPr>
              <a:t>n</a:t>
            </a:r>
            <a:r>
              <a:rPr sz="2000" i="1" spc="-130" dirty="0">
                <a:latin typeface="Arial Narrow" panose="020B0606020202030204" pitchFamily="34" charset="0"/>
                <a:cs typeface="Arial"/>
              </a:rPr>
              <a:t>ic</a:t>
            </a:r>
            <a:r>
              <a:rPr sz="2000" i="1" spc="-180" dirty="0">
                <a:latin typeface="Arial Narrow" panose="020B0606020202030204" pitchFamily="34" charset="0"/>
                <a:cs typeface="Arial"/>
              </a:rPr>
              <a:t>o</a:t>
            </a:r>
            <a:r>
              <a:rPr sz="2000" i="1" spc="-105" dirty="0">
                <a:latin typeface="Arial Narrow" panose="020B0606020202030204" pitchFamily="34" charset="0"/>
                <a:cs typeface="Arial"/>
              </a:rPr>
              <a:t> </a:t>
            </a:r>
            <a:r>
              <a:rPr sz="2000" i="1" spc="-125" dirty="0">
                <a:latin typeface="Arial Narrow" panose="020B0606020202030204" pitchFamily="34" charset="0"/>
                <a:cs typeface="Arial"/>
              </a:rPr>
              <a:t>cir</a:t>
            </a:r>
            <a:r>
              <a:rPr sz="2000" i="1" spc="-170" dirty="0">
                <a:latin typeface="Arial Narrow" panose="020B0606020202030204" pitchFamily="34" charset="0"/>
                <a:cs typeface="Arial"/>
              </a:rPr>
              <a:t>c</a:t>
            </a:r>
            <a:r>
              <a:rPr sz="2000" i="1" spc="-175" dirty="0">
                <a:latin typeface="Arial Narrow" panose="020B0606020202030204" pitchFamily="34" charset="0"/>
                <a:cs typeface="Arial"/>
              </a:rPr>
              <a:t>u</a:t>
            </a:r>
            <a:r>
              <a:rPr sz="2000" i="1" spc="-120" dirty="0">
                <a:latin typeface="Arial Narrow" panose="020B0606020202030204" pitchFamily="34" charset="0"/>
                <a:cs typeface="Arial"/>
              </a:rPr>
              <a:t>lar</a:t>
            </a:r>
            <a:r>
              <a:rPr sz="2000" i="1" spc="-90" dirty="0">
                <a:latin typeface="Arial Narrow" panose="020B0606020202030204" pitchFamily="34" charset="0"/>
                <a:cs typeface="Arial"/>
              </a:rPr>
              <a:t> </a:t>
            </a:r>
            <a:r>
              <a:rPr sz="2000" i="1" spc="-140" dirty="0">
                <a:latin typeface="Arial Narrow" panose="020B0606020202030204" pitchFamily="34" charset="0"/>
                <a:cs typeface="Arial"/>
              </a:rPr>
              <a:t>03/</a:t>
            </a:r>
            <a:r>
              <a:rPr sz="2000" i="1" spc="-165" dirty="0">
                <a:latin typeface="Arial Narrow" panose="020B0606020202030204" pitchFamily="34" charset="0"/>
                <a:cs typeface="Arial"/>
              </a:rPr>
              <a:t>2</a:t>
            </a:r>
            <a:r>
              <a:rPr sz="2000" i="1" spc="-170" dirty="0">
                <a:latin typeface="Arial Narrow" panose="020B0606020202030204" pitchFamily="34" charset="0"/>
                <a:cs typeface="Arial"/>
              </a:rPr>
              <a:t>0</a:t>
            </a:r>
            <a:r>
              <a:rPr sz="2000" i="1" spc="-160" dirty="0">
                <a:latin typeface="Arial Narrow" panose="020B0606020202030204" pitchFamily="34" charset="0"/>
                <a:cs typeface="Arial"/>
              </a:rPr>
              <a:t>2</a:t>
            </a:r>
            <a:r>
              <a:rPr sz="2000" i="1" spc="-165" dirty="0">
                <a:latin typeface="Arial Narrow" panose="020B0606020202030204" pitchFamily="34" charset="0"/>
                <a:cs typeface="Arial"/>
              </a:rPr>
              <a:t>1</a:t>
            </a:r>
            <a:endParaRPr sz="200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3074" name="Picture 2" descr="Cómo saber si eres una persona asertiva - Baoj Psicólogos Huelva">
            <a:extLst>
              <a:ext uri="{FF2B5EF4-FFF2-40B4-BE49-F238E27FC236}">
                <a16:creationId xmlns:a16="http://schemas.microsoft.com/office/drawing/2014/main" xmlns="" id="{1D3E7A51-673D-4C55-AAB9-3849C93E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276" y="1330733"/>
            <a:ext cx="3833324" cy="38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441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470AA07-18F0-4C97-A508-EFCC10A6F6E1}"/>
              </a:ext>
            </a:extLst>
          </p:cNvPr>
          <p:cNvSpPr txBox="1"/>
          <p:nvPr/>
        </p:nvSpPr>
        <p:spPr>
          <a:xfrm>
            <a:off x="657438" y="531246"/>
            <a:ext cx="583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En clave de 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Diálogo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942109" y="1116021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46E217-00A9-41D2-8F2A-A269C7CE01AC}"/>
              </a:ext>
            </a:extLst>
          </p:cNvPr>
          <p:cNvSpPr txBox="1"/>
          <p:nvPr/>
        </p:nvSpPr>
        <p:spPr>
          <a:xfrm>
            <a:off x="657438" y="1368812"/>
            <a:ext cx="1129072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 Narrow" panose="020B0606020202030204" pitchFamily="34" charset="0"/>
              </a:rPr>
              <a:t>Ejemplos de preguntas orientadoras:</a:t>
            </a:r>
          </a:p>
          <a:p>
            <a:pPr algn="r"/>
            <a:endParaRPr lang="es-MX" sz="2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 Narrow" panose="020B0606020202030204" pitchFamily="34" charset="0"/>
              </a:rPr>
              <a:t>La entidad ha construido estas variables ¿Qué aspectos consideran ustedes son factores de inseguridad?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 Narrow" panose="020B0606020202030204" pitchFamily="34" charset="0"/>
              </a:rPr>
              <a:t>La entidad ha construido estas soluciones ¿creen que son las más pertinentes? ¿existen otras que no hemos considerado?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 Narrow" panose="020B0606020202030204" pitchFamily="34" charset="0"/>
              </a:rPr>
              <a:t>La entidad ha construido estos criterios de atención al ciudadano ¿existen otras que no hemos considerado?</a:t>
            </a:r>
            <a:endParaRPr lang="es-CO" sz="2400" dirty="0">
              <a:latin typeface="Arial Narrow" panose="020B0606020202030204" pitchFamily="34" charset="0"/>
            </a:endParaRPr>
          </a:p>
          <a:p>
            <a:endParaRPr lang="es-CO" sz="2800" dirty="0"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00F24A-9BF3-4188-AB5F-FD86DE756B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6000" y="4963136"/>
            <a:ext cx="3556000" cy="18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729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41F8673-AD8A-417F-B75F-6AA8168B0EC2}"/>
              </a:ext>
            </a:extLst>
          </p:cNvPr>
          <p:cNvSpPr txBox="1"/>
          <p:nvPr/>
        </p:nvSpPr>
        <p:spPr>
          <a:xfrm>
            <a:off x="942109" y="1945634"/>
            <a:ext cx="106818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202122"/>
                </a:solidFill>
                <a:latin typeface="Arial Narrow" panose="020B0606020202030204" pitchFamily="34" charset="0"/>
              </a:rPr>
              <a:t>Debe tener incidencia</a:t>
            </a:r>
            <a:endParaRPr lang="es-ES" sz="2800" b="0" i="0" dirty="0">
              <a:solidFill>
                <a:srgbClr val="202122"/>
              </a:solidFill>
              <a:effectLst/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rgbClr val="202122"/>
                </a:solidFill>
                <a:latin typeface="Arial Narrow" panose="020B0606020202030204" pitchFamily="34" charset="0"/>
              </a:rPr>
              <a:t>No es principio, ni un fin, es un medio</a:t>
            </a:r>
            <a:r>
              <a:rPr lang="es-ES" sz="2800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latin typeface="Arial Narrow" panose="020B0606020202030204" pitchFamily="34" charset="0"/>
              </a:rPr>
              <a:t>Para que exista diálogo debe existir disposición a entender el pensamiento del otro y a ser capaz de intercambiar puntos de vista y opiniones para descubrir o crear algo nuevo.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latin typeface="Arial Narrow" panose="020B0606020202030204" pitchFamily="34" charset="0"/>
              </a:rPr>
              <a:t>Cuanto más constructivo es el diálogo, más conexión y comprensión se crea.</a:t>
            </a:r>
            <a:endParaRPr lang="es-ES" sz="2800" dirty="0">
              <a:latin typeface="Arial Narrow" panose="020B0606020202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s-ES" sz="2800" b="0" i="0" dirty="0">
              <a:solidFill>
                <a:srgbClr val="20212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470AA07-18F0-4C97-A508-EFCC10A6F6E1}"/>
              </a:ext>
            </a:extLst>
          </p:cNvPr>
          <p:cNvSpPr txBox="1"/>
          <p:nvPr/>
        </p:nvSpPr>
        <p:spPr>
          <a:xfrm>
            <a:off x="1054253" y="821881"/>
            <a:ext cx="583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Diálogo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1123878" y="1452451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80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500026" y="1021005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40780" y="295050"/>
            <a:ext cx="64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Espacio de preguntas y comentarios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75" y="1197363"/>
            <a:ext cx="4211399" cy="42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95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5906" y="771380"/>
            <a:ext cx="721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C00000"/>
                </a:solidFill>
                <a:latin typeface="Arial Narrow"/>
                <a:cs typeface="Arial Narrow"/>
              </a:rPr>
              <a:t>¿Qué es el control social?</a:t>
            </a:r>
            <a:endParaRPr lang="es-CO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92693" y="142401"/>
            <a:ext cx="410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Control Social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30469" y="1606903"/>
            <a:ext cx="6708531" cy="5028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6213" marR="0" lvl="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dirty="0"/>
              <a:t>El control social es el derecho y el deber de los ciudadanos a participar de manera individual o a través de sus organizaciones, redes sociales e instituciones, en la vigilancia de la gestión pública y sus resultados.</a:t>
            </a:r>
          </a:p>
          <a:p>
            <a:pPr marL="176213" marR="0" lvl="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dirty="0"/>
          </a:p>
          <a:p>
            <a:pPr marL="176213" marR="0" lvl="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dirty="0"/>
              <a:t>El control social tiene por objeto el seguimiento y evaluación de las políticas públicas y a la gestión desarrollada por las autoridades públicas y por los particulares que ejerzan funciones públicas. </a:t>
            </a:r>
          </a:p>
          <a:p>
            <a:pPr marL="176213" marR="0" lvl="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dirty="0"/>
          </a:p>
          <a:p>
            <a:pPr marL="742950" marR="0" lvl="0" indent="-74295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2400" dirty="0"/>
          </a:p>
          <a:p>
            <a:pPr marL="742950" marR="0" lvl="0" indent="-74295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3600" dirty="0"/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55661" y="6265989"/>
            <a:ext cx="398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Artículos 60 y 61 de la Ley 1757 de 2015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xmlns="" val="2603465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99F18A8-826F-40F9-BDE9-C48254D75F4A}"/>
              </a:ext>
            </a:extLst>
          </p:cNvPr>
          <p:cNvSpPr txBox="1"/>
          <p:nvPr/>
        </p:nvSpPr>
        <p:spPr>
          <a:xfrm>
            <a:off x="4683393" y="4666308"/>
            <a:ext cx="2825214" cy="46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44B5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veeduria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44B5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distrital.gov.co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7D2A2B5-5A53-4664-83EC-F27037B9EBD8}"/>
              </a:ext>
            </a:extLst>
          </p:cNvPr>
          <p:cNvSpPr txBox="1"/>
          <p:nvPr/>
        </p:nvSpPr>
        <p:spPr>
          <a:xfrm>
            <a:off x="3352428" y="5224315"/>
            <a:ext cx="548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400" dirty="0">
                <a:solidFill>
                  <a:srgbClr val="044B52"/>
                </a:solidFill>
                <a:latin typeface="Arial Narrow" panose="020B0606020202030204" pitchFamily="34" charset="0"/>
              </a:rPr>
              <a:t>Edificio Tequendama Carrera 7 # 26-20 piso 34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79E214C-2A35-4E9C-B425-F8E6347CD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9329" y="5894278"/>
            <a:ext cx="6313342" cy="326166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659126DE-B126-4E10-9F28-36A420A8FA30}"/>
              </a:ext>
            </a:extLst>
          </p:cNvPr>
          <p:cNvCxnSpPr>
            <a:cxnSpLocks/>
          </p:cNvCxnSpPr>
          <p:nvPr/>
        </p:nvCxnSpPr>
        <p:spPr>
          <a:xfrm>
            <a:off x="5030062" y="4337644"/>
            <a:ext cx="2131876" cy="0"/>
          </a:xfrm>
          <a:prstGeom prst="line">
            <a:avLst/>
          </a:prstGeom>
          <a:ln w="76200">
            <a:solidFill>
              <a:srgbClr val="FF92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D8DEBA4-AB47-4F48-B2CD-70F09FCEB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197" y="900972"/>
            <a:ext cx="3513607" cy="34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53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5906" y="771380"/>
            <a:ext cx="721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C00000"/>
                </a:solidFill>
                <a:latin typeface="Arial Narrow"/>
                <a:cs typeface="Arial Narrow"/>
              </a:rPr>
              <a:t>¿Por qué participar y hacer control social?</a:t>
            </a:r>
            <a:endParaRPr lang="es-CO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92693" y="142401"/>
            <a:ext cx="410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Control Social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30469" y="1606902"/>
            <a:ext cx="6652845" cy="543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6213" marR="0" lvl="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400" dirty="0"/>
              <a:t>Para </a:t>
            </a:r>
            <a:r>
              <a:rPr lang="es-CO" sz="2400" b="1" dirty="0"/>
              <a:t>transformar e incidir en la esfera pública </a:t>
            </a:r>
            <a:r>
              <a:rPr lang="es-CO" sz="2400" dirty="0"/>
              <a:t>en  función del</a:t>
            </a:r>
            <a:r>
              <a:rPr lang="es-CO" sz="2400" b="1" dirty="0"/>
              <a:t> bien general</a:t>
            </a:r>
            <a:r>
              <a:rPr lang="es-CO" sz="2400" dirty="0"/>
              <a:t> y el </a:t>
            </a:r>
            <a:r>
              <a:rPr lang="es-CO" sz="2400" b="1" dirty="0"/>
              <a:t>cumplimiento de los derechos</a:t>
            </a:r>
            <a:r>
              <a:rPr lang="es-CO" sz="2400" dirty="0"/>
              <a:t> civiles, políticos, sociales, económicos, ambientales y culturales, mediante </a:t>
            </a:r>
            <a:r>
              <a:rPr lang="es-CO" sz="2400" b="1" dirty="0"/>
              <a:t>procesos de diálogo, deliberación y concertación</a:t>
            </a:r>
            <a:r>
              <a:rPr lang="es-CO" sz="2400" dirty="0"/>
              <a:t> entre actores sociales e institucionales, para </a:t>
            </a:r>
            <a:r>
              <a:rPr lang="es-CO" sz="2400" b="1" dirty="0"/>
              <a:t>materializar las políticas públicas</a:t>
            </a:r>
            <a:r>
              <a:rPr lang="es-CO" sz="2400" dirty="0"/>
              <a:t> bajo los principios de dignidad humana, equidad, diversidad e incidencia.</a:t>
            </a:r>
          </a:p>
          <a:p>
            <a:pPr marL="742950" marR="0" lvl="0" indent="-74295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2400" dirty="0"/>
          </a:p>
          <a:p>
            <a:pPr marL="742950" marR="0" lvl="0" indent="-74295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2400" dirty="0"/>
          </a:p>
          <a:p>
            <a:pPr marL="742950" marR="0" lvl="0" indent="-74295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3600" dirty="0"/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0263" y="5132513"/>
            <a:ext cx="3430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Artículo 2 del </a:t>
            </a:r>
            <a:r>
              <a:rPr lang="es-CO" b="1" dirty="0"/>
              <a:t>Decreto 503 de 2011</a:t>
            </a:r>
            <a:endParaRPr lang="es-ES_tradnl" dirty="0"/>
          </a:p>
        </p:txBody>
      </p:sp>
      <p:pic>
        <p:nvPicPr>
          <p:cNvPr id="2050" name="Picture 2" descr="Actores de participacion, Control Social y Fiscalizacion - YouTube">
            <a:extLst>
              <a:ext uri="{FF2B5EF4-FFF2-40B4-BE49-F238E27FC236}">
                <a16:creationId xmlns:a16="http://schemas.microsoft.com/office/drawing/2014/main" xmlns="" id="{F163A8F4-ECF4-4334-B9B7-E09CC0F8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785" y="2984100"/>
            <a:ext cx="4475991" cy="25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BE1FA27-3556-43B6-8690-D82D8BE64AAC}"/>
              </a:ext>
            </a:extLst>
          </p:cNvPr>
          <p:cNvSpPr/>
          <p:nvPr/>
        </p:nvSpPr>
        <p:spPr>
          <a:xfrm>
            <a:off x="7418765" y="5501845"/>
            <a:ext cx="41513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200" dirty="0"/>
              <a:t>Tomado de: </a:t>
            </a:r>
            <a:r>
              <a:rPr lang="es-CO" sz="1200" dirty="0">
                <a:hlinkClick r:id="rId3"/>
              </a:rPr>
              <a:t>https://www.youtube.com/watch?v=ZCC_W8GD4-I</a:t>
            </a:r>
            <a:endParaRPr lang="es-CO" sz="12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09253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614920" y="1875145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521935" y="778129"/>
            <a:ext cx="8627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C00000"/>
                </a:solidFill>
                <a:latin typeface="Arial Narrow"/>
                <a:cs typeface="Arial Narrow"/>
              </a:rPr>
              <a:t>¿Por qué participar y hacer control social?</a:t>
            </a:r>
            <a:endParaRPr lang="es-CO" sz="3200" dirty="0"/>
          </a:p>
        </p:txBody>
      </p:sp>
      <p:sp>
        <p:nvSpPr>
          <p:cNvPr id="5" name="Rectángulo 4"/>
          <p:cNvSpPr/>
          <p:nvPr/>
        </p:nvSpPr>
        <p:spPr>
          <a:xfrm>
            <a:off x="730885" y="2023230"/>
            <a:ext cx="10518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Promover, proteger y garantizar modalidades del derecho a participar en la vida política, administrativa, económica, social y cultural, y así mismo a controlar el poder político. </a:t>
            </a:r>
          </a:p>
          <a:p>
            <a:pPr marL="342900" indent="-342900" algn="just">
              <a:buAutoNum type="arabicPeriod"/>
            </a:pPr>
            <a:r>
              <a:rPr lang="es-CO" dirty="0"/>
              <a:t>Verificar que todo plan de desarrollo incluya medidas específicas orientadas a promover la participación de todas las personas en las decisiones que los afectan y el apoyo a las diferentes formas de organización de la sociedad. </a:t>
            </a:r>
          </a:p>
          <a:p>
            <a:pPr marL="342900" indent="-342900" algn="just">
              <a:buAutoNum type="arabicPeriod"/>
            </a:pPr>
            <a:r>
              <a:rPr lang="es-ES" dirty="0"/>
              <a:t>Permite hacer transparente la relación de los ciudadanos-as con sus autoridades, y posibilita construir ciudadanías críticas con un sentido profundo de sus deberes frente al cuidado de lo público, además de contribuir en la generación de confianza y legitimidad.</a:t>
            </a: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Desarrollar una serie de mecanismos que permitan ejercer el derecho a la participación de una forma activa, tales como: la iniciativa popular, el cabildo abierto, la revocatoria del mandato, el plebiscito, el referendo.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/>
            <a:r>
              <a:rPr lang="es-CO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747D80E-43B3-434C-8E2D-D3A629391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1903" r="886"/>
          <a:stretch/>
        </p:blipFill>
        <p:spPr>
          <a:xfrm>
            <a:off x="6222023" y="4951132"/>
            <a:ext cx="5969977" cy="18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9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7599413-A0C2-4B48-9CA1-B203A7D3B2F4}"/>
              </a:ext>
            </a:extLst>
          </p:cNvPr>
          <p:cNvSpPr txBox="1"/>
          <p:nvPr/>
        </p:nvSpPr>
        <p:spPr>
          <a:xfrm>
            <a:off x="1140893" y="2186249"/>
            <a:ext cx="96852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1" dirty="0">
              <a:solidFill>
                <a:schemeClr val="accent5">
                  <a:lumMod val="50000"/>
                </a:schemeClr>
              </a:solidFill>
              <a:latin typeface="Arial Narrow"/>
              <a:cs typeface="Arial"/>
              <a:sym typeface="Arial"/>
            </a:endParaRPr>
          </a:p>
          <a:p>
            <a:pPr marL="571500" marR="0" lvl="0" indent="-571500" algn="just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3200" dirty="0">
                <a:latin typeface="Arial Narrow"/>
                <a:cs typeface="Arial"/>
                <a:sym typeface="Arial"/>
              </a:rPr>
              <a:t>Darle un mayor alcance a los procesos de participación ciudadana para la incidencia en la gestión pública</a:t>
            </a:r>
          </a:p>
          <a:p>
            <a:pPr marL="571500" marR="0" lvl="0" indent="-571500" algn="just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3200" dirty="0">
                <a:latin typeface="Arial Narrow"/>
                <a:cs typeface="Arial"/>
                <a:sym typeface="Arial"/>
              </a:rPr>
              <a:t>Resignificar los derechos políticos (más allá del voto)</a:t>
            </a:r>
          </a:p>
          <a:p>
            <a:pPr marL="571500" marR="0" lvl="0" indent="-571500" algn="just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3200" dirty="0">
                <a:latin typeface="Arial Narrow"/>
                <a:cs typeface="Arial"/>
                <a:sym typeface="Arial"/>
              </a:rPr>
              <a:t>Promover nuevos liderazgos organizacionales y democráticos</a:t>
            </a:r>
          </a:p>
          <a:p>
            <a:pPr marL="571500" marR="0" lvl="0" indent="-571500" algn="just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Construir</a:t>
            </a:r>
            <a:r>
              <a:rPr lang="es-ES" sz="3200" dirty="0">
                <a:latin typeface="Arial Narrow"/>
                <a:cs typeface="Arial"/>
                <a:sym typeface="Arial"/>
              </a:rPr>
              <a:t> confianza y legitimidad</a:t>
            </a:r>
          </a:p>
          <a:p>
            <a:pPr marL="571500" marR="0" lvl="0" indent="-571500" algn="just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Desarrollar la solidaridad y la corresponsabilidad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614920" y="1875145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521935" y="778129"/>
            <a:ext cx="643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¿Para qué la </a:t>
            </a:r>
          </a:p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Rendición de Cuentas?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92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821693" y="1835411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738118" y="575776"/>
            <a:ext cx="3708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E63312"/>
                </a:solidFill>
                <a:latin typeface="Arial Narrow"/>
              </a:rPr>
              <a:t>Ley 1757 2015</a:t>
            </a:r>
          </a:p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Artículo 49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  <p:sp>
        <p:nvSpPr>
          <p:cNvPr id="2" name="25 CuadroTexto">
            <a:extLst>
              <a:ext uri="{FF2B5EF4-FFF2-40B4-BE49-F238E27FC236}">
                <a16:creationId xmlns:a16="http://schemas.microsoft.com/office/drawing/2014/main" xmlns="" id="{25216483-7382-44A2-99AD-B3404D56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882" y="1166842"/>
            <a:ext cx="7163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rgbClr val="E46C0A"/>
              </a:buClr>
              <a:buSzPct val="58000"/>
            </a:pPr>
            <a:r>
              <a:rPr lang="es-ES" altLang="es-CO" sz="2400" dirty="0">
                <a:solidFill>
                  <a:srgbClr val="E63312"/>
                </a:solidFill>
              </a:rPr>
              <a:t>Principios y elementos del</a:t>
            </a:r>
            <a:r>
              <a:rPr lang="es-ES" altLang="es-CO" sz="2400" b="1" dirty="0">
                <a:solidFill>
                  <a:srgbClr val="E63312"/>
                </a:solidFill>
              </a:rPr>
              <a:t> proceso de Rendición de Cuentas</a:t>
            </a:r>
          </a:p>
          <a:p>
            <a:pPr marL="0" indent="0" eaLnBrk="1" hangingPunct="1">
              <a:lnSpc>
                <a:spcPct val="80000"/>
              </a:lnSpc>
              <a:buClr>
                <a:srgbClr val="E46C0A"/>
              </a:buClr>
              <a:buSzPct val="58000"/>
            </a:pPr>
            <a:endParaRPr lang="es-ES" altLang="es-CO" sz="2400" b="1" dirty="0">
              <a:solidFill>
                <a:srgbClr val="E63312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E46C0A"/>
              </a:buClr>
              <a:buSzPct val="58000"/>
            </a:pPr>
            <a:r>
              <a:rPr lang="es-ES" altLang="es-CO" sz="2400" dirty="0"/>
              <a:t>Principios: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endParaRPr lang="es-ES" altLang="es-CO" sz="2400" dirty="0"/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Continuidad y permanencia,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Apertura y transparencia, y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Amplia difusión y visibilidad.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endParaRPr lang="es-ES" altLang="es-CO" sz="2400" dirty="0"/>
          </a:p>
          <a:p>
            <a:pPr marL="0" indent="0" eaLnBrk="1" hangingPunct="1">
              <a:lnSpc>
                <a:spcPct val="80000"/>
              </a:lnSpc>
              <a:buClr>
                <a:srgbClr val="E46C0A"/>
              </a:buClr>
              <a:buSzPct val="58000"/>
            </a:pPr>
            <a:r>
              <a:rPr lang="es-ES" altLang="es-CO" sz="2400" dirty="0"/>
              <a:t>Elementos:</a:t>
            </a:r>
          </a:p>
          <a:p>
            <a:pPr marL="0" indent="0" eaLnBrk="1" hangingPunct="1">
              <a:lnSpc>
                <a:spcPct val="80000"/>
              </a:lnSpc>
              <a:buClr>
                <a:srgbClr val="E46C0A"/>
              </a:buClr>
              <a:buSzPct val="58000"/>
            </a:pPr>
            <a:r>
              <a:rPr lang="es-ES" altLang="es-CO" sz="2400" dirty="0"/>
              <a:t>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Información,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Lenguaje comprensible al ciudadano-a,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Diálogo, e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E46C0A"/>
              </a:buClr>
              <a:buSzPct val="58000"/>
              <a:buFont typeface="Arial" panose="020B0604020202020204" pitchFamily="34" charset="0"/>
              <a:buChar char="•"/>
            </a:pPr>
            <a:r>
              <a:rPr lang="es-ES" altLang="es-CO" sz="2400" dirty="0"/>
              <a:t>incentivos</a:t>
            </a:r>
            <a:endParaRPr lang="es-CO" alt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318DCA-2FDF-4185-8C15-8400FFA12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43" y="2200246"/>
            <a:ext cx="3265688" cy="32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11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4 Diagrama">
            <a:extLst>
              <a:ext uri="{FF2B5EF4-FFF2-40B4-BE49-F238E27FC236}">
                <a16:creationId xmlns:a16="http://schemas.microsoft.com/office/drawing/2014/main" xmlns="" id="{74F92A6E-CE25-42CE-9437-D34DBE42AA24}"/>
              </a:ext>
            </a:extLst>
          </p:cNvPr>
          <p:cNvGraphicFramePr/>
          <p:nvPr/>
        </p:nvGraphicFramePr>
        <p:xfrm>
          <a:off x="-632069" y="1702489"/>
          <a:ext cx="8050396" cy="48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61474" y="1004139"/>
            <a:ext cx="1721038" cy="0"/>
          </a:xfrm>
          <a:prstGeom prst="line">
            <a:avLst/>
          </a:prstGeom>
          <a:ln w="28575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340780" y="295050"/>
            <a:ext cx="917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Qué ES </a:t>
            </a: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y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 qué NO es </a:t>
            </a: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la </a:t>
            </a:r>
            <a:r>
              <a:rPr kumimoji="0" lang="es-CO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RdC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E63312"/>
              </a:solidFill>
              <a:effectLst/>
              <a:uLnTx/>
              <a:uFillTx/>
              <a:latin typeface="Arial Narrow"/>
              <a:ea typeface="+mn-ea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1830144" y="1122482"/>
            <a:ext cx="415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>
                <a:solidFill>
                  <a:srgbClr val="E63312"/>
                </a:solidFill>
                <a:latin typeface="Arial Narrow"/>
                <a:cs typeface="Arial"/>
                <a:sym typeface="Arial"/>
              </a:rPr>
              <a:t>R</a:t>
            </a:r>
            <a:r>
              <a:rPr kumimoji="0" lang="es-C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endición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 de cuentas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ES: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E63312"/>
              </a:solidFill>
              <a:effectLst/>
              <a:uLnTx/>
              <a:uFillTx/>
              <a:latin typeface="Arial Narrow"/>
              <a:ea typeface="+mn-ea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A8620DE-5010-4888-9CB5-D53D487B4CA1}"/>
              </a:ext>
            </a:extLst>
          </p:cNvPr>
          <p:cNvSpPr txBox="1"/>
          <p:nvPr/>
        </p:nvSpPr>
        <p:spPr>
          <a:xfrm>
            <a:off x="6586493" y="711951"/>
            <a:ext cx="5466962" cy="5801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dirty="0">
                <a:solidFill>
                  <a:srgbClr val="E63312"/>
                </a:solidFill>
                <a:latin typeface="Arial Narrow"/>
                <a:cs typeface="Arial"/>
                <a:sym typeface="Arial"/>
              </a:rPr>
              <a:t>R</a:t>
            </a:r>
            <a:r>
              <a:rPr kumimoji="0" lang="es-C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endición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 de cuentas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NO ES: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E63312"/>
              </a:solidFill>
              <a:effectLst/>
              <a:uLnTx/>
              <a:uFillTx/>
              <a:latin typeface="Arial Narrow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E63312"/>
              </a:solidFill>
              <a:effectLst/>
              <a:uLnTx/>
              <a:uFillTx/>
              <a:latin typeface="Arial Narrow"/>
              <a:ea typeface="+mn-ea"/>
              <a:cs typeface="Arial"/>
              <a:sym typeface="Arial"/>
            </a:endParaRPr>
          </a:p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Una audiencia o un evento aislado que se da una vez al año.</a:t>
            </a:r>
          </a:p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Un evento al que solo asisten servidores públicos y el equipo que preparó el informe de 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RdC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.</a:t>
            </a:r>
          </a:p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Presentar un informe que omite incumplimientos o dificultades y solo da cuenta de lo que se ha cumplido.</a:t>
            </a:r>
          </a:p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Publicar información institucional solo en la página web sin utilizar otros mecanismos de acceso ni Diálogo sobre la información.</a:t>
            </a:r>
          </a:p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Un proceso desarticulado y repetitivo que se hace solo para cumplir la norma, sin mayores consecuencias.</a:t>
            </a:r>
          </a:p>
          <a:p>
            <a:pPr marL="334963" marR="0" lvl="0" indent="-334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Ausencia de compromisos y acciones de mejora, producto del Diálogo con los grupos de interés.  </a:t>
            </a:r>
          </a:p>
        </p:txBody>
      </p:sp>
    </p:spTree>
    <p:extLst>
      <p:ext uri="{BB962C8B-B14F-4D97-AF65-F5344CB8AC3E}">
        <p14:creationId xmlns:p14="http://schemas.microsoft.com/office/powerpoint/2010/main" xmlns="" val="426850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5704AC97-248F-4DAD-8E26-676403AD586F}"/>
              </a:ext>
            </a:extLst>
          </p:cNvPr>
          <p:cNvGrpSpPr/>
          <p:nvPr/>
        </p:nvGrpSpPr>
        <p:grpSpPr>
          <a:xfrm>
            <a:off x="340780" y="1127188"/>
            <a:ext cx="11437399" cy="5404299"/>
            <a:chOff x="173037" y="491858"/>
            <a:chExt cx="12054932" cy="6112546"/>
          </a:xfrm>
        </p:grpSpPr>
        <p:sp>
          <p:nvSpPr>
            <p:cNvPr id="31" name="CuadroTexto 91">
              <a:extLst>
                <a:ext uri="{FF2B5EF4-FFF2-40B4-BE49-F238E27FC236}">
                  <a16:creationId xmlns:a16="http://schemas.microsoft.com/office/drawing/2014/main" xmlns="" id="{608007C3-57AD-432B-BB8B-B4D1CE5FF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75" y="1123951"/>
              <a:ext cx="3987800" cy="62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Ley 1757 de 2015</a:t>
              </a:r>
              <a:endParaRPr kumimoji="0" lang="es-CO" alt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Arial" charset="0"/>
              </a:endParaRPr>
            </a:p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Derecho a la participación democrática</a:t>
              </a:r>
            </a:p>
          </p:txBody>
        </p:sp>
        <p:sp>
          <p:nvSpPr>
            <p:cNvPr id="32" name="CuadroTexto 96">
              <a:extLst>
                <a:ext uri="{FF2B5EF4-FFF2-40B4-BE49-F238E27FC236}">
                  <a16:creationId xmlns:a16="http://schemas.microsoft.com/office/drawing/2014/main" xmlns="" id="{753A48D4-9A30-4358-A180-E55D1BA2A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" y="2111376"/>
              <a:ext cx="3881438" cy="87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3. </a:t>
              </a: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Ley 1712 de 2014 </a:t>
              </a:r>
              <a:endParaRPr kumimoji="0" lang="es-CO" alt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Arial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</a:t>
              </a: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Transparencia y derecho de acceso a la información pública</a:t>
              </a:r>
            </a:p>
          </p:txBody>
        </p:sp>
        <p:sp>
          <p:nvSpPr>
            <p:cNvPr id="33" name="CuadroTexto 91">
              <a:extLst>
                <a:ext uri="{FF2B5EF4-FFF2-40B4-BE49-F238E27FC236}">
                  <a16:creationId xmlns:a16="http://schemas.microsoft.com/office/drawing/2014/main" xmlns="" id="{10B83410-3065-41A1-8EC9-75A842DF2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6388" y="1876077"/>
              <a:ext cx="2997200" cy="63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4. Ley 1474 de 2011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Estatuto anticorrupción</a:t>
              </a:r>
            </a:p>
          </p:txBody>
        </p:sp>
        <p:sp>
          <p:nvSpPr>
            <p:cNvPr id="34" name="CuadroTexto 94">
              <a:extLst>
                <a:ext uri="{FF2B5EF4-FFF2-40B4-BE49-F238E27FC236}">
                  <a16:creationId xmlns:a16="http://schemas.microsoft.com/office/drawing/2014/main" xmlns="" id="{C517A465-4254-49EA-A858-8BAD32EC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0884" y="1105022"/>
              <a:ext cx="3330575" cy="63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2. Ley 850 de 2003</a:t>
              </a: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</a:t>
              </a:r>
              <a:endPara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Arial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Veedurías ciudadanas</a:t>
              </a:r>
            </a:p>
          </p:txBody>
        </p:sp>
        <p:sp>
          <p:nvSpPr>
            <p:cNvPr id="35" name="Rectángulo 3">
              <a:extLst>
                <a:ext uri="{FF2B5EF4-FFF2-40B4-BE49-F238E27FC236}">
                  <a16:creationId xmlns:a16="http://schemas.microsoft.com/office/drawing/2014/main" xmlns="" id="{9FD3A9E2-33F8-4B07-A83A-8496D60C7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3" y="3207206"/>
              <a:ext cx="2940050" cy="63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cs typeface="Arial" charset="0"/>
                </a:rPr>
                <a:t>5. Acuerdo 13 de 2000 </a:t>
              </a:r>
              <a:endPara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Narrow" charset="0"/>
                <a:cs typeface="Arial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cs typeface="Arial" charset="0"/>
                </a:rPr>
                <a:t>Planes de Desarrollo Local</a:t>
              </a:r>
            </a:p>
          </p:txBody>
        </p:sp>
        <p:sp>
          <p:nvSpPr>
            <p:cNvPr id="36" name="CuadroTexto 94">
              <a:extLst>
                <a:ext uri="{FF2B5EF4-FFF2-40B4-BE49-F238E27FC236}">
                  <a16:creationId xmlns:a16="http://schemas.microsoft.com/office/drawing/2014/main" xmlns="" id="{FE9BB008-3D05-4585-8B9D-3783BC28E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" y="4018876"/>
              <a:ext cx="4120108" cy="87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7. Decretos  448 de 2007 / 503 de 2011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Sistema Distrital de Participación Ciudadana - Politíca Pública de Participación incidente en el D.C. </a:t>
              </a:r>
            </a:p>
          </p:txBody>
        </p:sp>
        <p:sp>
          <p:nvSpPr>
            <p:cNvPr id="37" name="CuadroTexto 94">
              <a:extLst>
                <a:ext uri="{FF2B5EF4-FFF2-40B4-BE49-F238E27FC236}">
                  <a16:creationId xmlns:a16="http://schemas.microsoft.com/office/drawing/2014/main" xmlns="" id="{DB2F0675-8C35-4B1F-A6F3-847DE7E65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472" y="491858"/>
              <a:ext cx="3461285" cy="90509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</a:rPr>
                <a:t>Acuerdo 131 de 2004 modificado por  Acuerdo 380 de 2009 *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</a:rPr>
                <a:t>RdC</a:t>
              </a: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</a:rPr>
                <a:t> de la Administración Distrital y Local</a:t>
              </a:r>
            </a:p>
          </p:txBody>
        </p:sp>
        <p:grpSp>
          <p:nvGrpSpPr>
            <p:cNvPr id="38" name="36 Grupo">
              <a:extLst>
                <a:ext uri="{FF2B5EF4-FFF2-40B4-BE49-F238E27FC236}">
                  <a16:creationId xmlns:a16="http://schemas.microsoft.com/office/drawing/2014/main" xmlns="" id="{168AC23E-77FC-47D5-9424-D0CD3E2B7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5413" y="1828800"/>
              <a:ext cx="1828800" cy="1828800"/>
              <a:chOff x="717065" y="38099"/>
              <a:chExt cx="1828800" cy="1828800"/>
            </a:xfrm>
          </p:grpSpPr>
          <p:sp>
            <p:nvSpPr>
              <p:cNvPr id="49" name="43 Elipse">
                <a:extLst>
                  <a:ext uri="{FF2B5EF4-FFF2-40B4-BE49-F238E27FC236}">
                    <a16:creationId xmlns:a16="http://schemas.microsoft.com/office/drawing/2014/main" xmlns="" id="{36F706DC-0C7B-446E-A46E-7CFC3647B850}"/>
                  </a:ext>
                </a:extLst>
              </p:cNvPr>
              <p:cNvSpPr/>
              <p:nvPr/>
            </p:nvSpPr>
            <p:spPr>
              <a:xfrm>
                <a:off x="717065" y="38099"/>
                <a:ext cx="1828800" cy="18288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50" name="Elipse 4">
                <a:extLst>
                  <a:ext uri="{FF2B5EF4-FFF2-40B4-BE49-F238E27FC236}">
                    <a16:creationId xmlns:a16="http://schemas.microsoft.com/office/drawing/2014/main" xmlns="" id="{B9C74F03-A4D7-418D-B74B-938929B6839A}"/>
                  </a:ext>
                </a:extLst>
              </p:cNvPr>
              <p:cNvSpPr/>
              <p:nvPr/>
            </p:nvSpPr>
            <p:spPr>
              <a:xfrm>
                <a:off x="961540" y="358774"/>
                <a:ext cx="1339850" cy="8223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0" tIns="0" rIns="0" bIns="0" spcCol="1270" anchor="ctr"/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ＭＳ Ｐゴシック" charset="0"/>
                  </a:rPr>
                  <a:t>Participación ciudadana</a:t>
                </a:r>
                <a:endPara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9" name="37 Grupo">
              <a:extLst>
                <a:ext uri="{FF2B5EF4-FFF2-40B4-BE49-F238E27FC236}">
                  <a16:creationId xmlns:a16="http://schemas.microsoft.com/office/drawing/2014/main" xmlns="" id="{8D1BC6EC-C581-4081-B797-3EB601EDB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5813" y="2971800"/>
              <a:ext cx="1828800" cy="1828800"/>
              <a:chOff x="1376957" y="1181100"/>
              <a:chExt cx="1828800" cy="1828800"/>
            </a:xfrm>
          </p:grpSpPr>
          <p:sp>
            <p:nvSpPr>
              <p:cNvPr id="47" name="41 Elipse">
                <a:extLst>
                  <a:ext uri="{FF2B5EF4-FFF2-40B4-BE49-F238E27FC236}">
                    <a16:creationId xmlns:a16="http://schemas.microsoft.com/office/drawing/2014/main" xmlns="" id="{8E249369-ED18-4877-8BDB-ABEDB75B4A23}"/>
                  </a:ext>
                </a:extLst>
              </p:cNvPr>
              <p:cNvSpPr/>
              <p:nvPr/>
            </p:nvSpPr>
            <p:spPr>
              <a:xfrm>
                <a:off x="1376957" y="1181100"/>
                <a:ext cx="1828800" cy="182880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8" name="Elipse 6">
                <a:extLst>
                  <a:ext uri="{FF2B5EF4-FFF2-40B4-BE49-F238E27FC236}">
                    <a16:creationId xmlns:a16="http://schemas.microsoft.com/office/drawing/2014/main" xmlns="" id="{C336DB31-EF81-41EB-902B-DAE46D76CA0F}"/>
                  </a:ext>
                </a:extLst>
              </p:cNvPr>
              <p:cNvSpPr/>
              <p:nvPr/>
            </p:nvSpPr>
            <p:spPr>
              <a:xfrm>
                <a:off x="1943694" y="1619250"/>
                <a:ext cx="1098550" cy="10048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ＭＳ Ｐゴシック" charset="0"/>
                  </a:rPr>
                  <a:t>Rendición de Cuentas </a:t>
                </a:r>
                <a:endPara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0" name="38 Grupo">
              <a:extLst>
                <a:ext uri="{FF2B5EF4-FFF2-40B4-BE49-F238E27FC236}">
                  <a16:creationId xmlns:a16="http://schemas.microsoft.com/office/drawing/2014/main" xmlns="" id="{A3462037-38DA-423C-B06E-16EE5A50A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5013" y="2971800"/>
              <a:ext cx="1828800" cy="1828800"/>
              <a:chOff x="57173" y="1181100"/>
              <a:chExt cx="1828800" cy="1828800"/>
            </a:xfrm>
          </p:grpSpPr>
          <p:sp>
            <p:nvSpPr>
              <p:cNvPr id="45" name="39 Elipse">
                <a:extLst>
                  <a:ext uri="{FF2B5EF4-FFF2-40B4-BE49-F238E27FC236}">
                    <a16:creationId xmlns:a16="http://schemas.microsoft.com/office/drawing/2014/main" xmlns="" id="{BE9FF35D-0F2D-4484-83F6-A0A8FD7E76A0}"/>
                  </a:ext>
                </a:extLst>
              </p:cNvPr>
              <p:cNvSpPr/>
              <p:nvPr/>
            </p:nvSpPr>
            <p:spPr>
              <a:xfrm>
                <a:off x="57173" y="1181100"/>
                <a:ext cx="1828800" cy="1828800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6" name="Elipse 8">
                <a:extLst>
                  <a:ext uri="{FF2B5EF4-FFF2-40B4-BE49-F238E27FC236}">
                    <a16:creationId xmlns:a16="http://schemas.microsoft.com/office/drawing/2014/main" xmlns="" id="{1A45E827-55ED-4767-9F47-83721BCAF161}"/>
                  </a:ext>
                </a:extLst>
              </p:cNvPr>
              <p:cNvSpPr/>
              <p:nvPr/>
            </p:nvSpPr>
            <p:spPr>
              <a:xfrm>
                <a:off x="220686" y="1654175"/>
                <a:ext cx="1130299" cy="10048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Transparencia</a:t>
                </a:r>
              </a:p>
            </p:txBody>
          </p:sp>
        </p:grpSp>
        <p:sp>
          <p:nvSpPr>
            <p:cNvPr id="41" name="CuadroTexto 23">
              <a:extLst>
                <a:ext uri="{FF2B5EF4-FFF2-40B4-BE49-F238E27FC236}">
                  <a16:creationId xmlns:a16="http://schemas.microsoft.com/office/drawing/2014/main" xmlns="" id="{0976D7F5-6F84-41D3-B472-961F1B378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601" y="3823156"/>
              <a:ext cx="4506368" cy="87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8. Manual Único de Rendición de Cuentas v2 2019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Lineamientos metodológicos para el desarrollo de las estrategias de </a:t>
              </a:r>
              <a:r>
                <a:rPr kumimoji="0" lang="es-CO" altLang="es-CO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RdC</a:t>
              </a:r>
              <a:r>
                <a:rPr kumimoji="0" lang="es-CO" alt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(DAPRE – DAFP - DNP)</a:t>
              </a:r>
            </a:p>
          </p:txBody>
        </p:sp>
        <p:sp>
          <p:nvSpPr>
            <p:cNvPr id="42" name="CuadroTexto 94">
              <a:extLst>
                <a:ext uri="{FF2B5EF4-FFF2-40B4-BE49-F238E27FC236}">
                  <a16:creationId xmlns:a16="http://schemas.microsoft.com/office/drawing/2014/main" xmlns="" id="{90641CDE-9898-4A6B-8C7D-93D8E18EA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7578" y="4936050"/>
              <a:ext cx="3554413" cy="87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9. Conpes 3654 de 2010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Lineamientos de política </a:t>
              </a:r>
              <a:r>
                <a:rPr kumimoji="0" lang="es-E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RdC</a:t>
              </a: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como proceso permanente</a:t>
              </a:r>
              <a:endPara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Arial" charset="0"/>
              </a:endParaRPr>
            </a:p>
          </p:txBody>
        </p:sp>
        <p:sp>
          <p:nvSpPr>
            <p:cNvPr id="43" name="Rectangle 1">
              <a:extLst>
                <a:ext uri="{FF2B5EF4-FFF2-40B4-BE49-F238E27FC236}">
                  <a16:creationId xmlns:a16="http://schemas.microsoft.com/office/drawing/2014/main" xmlns="" id="{D9F9CBE6-3C41-40C1-B9F0-F3A46313E2FE}"/>
                </a:ext>
              </a:extLst>
            </p:cNvPr>
            <p:cNvSpPr/>
            <p:nvPr/>
          </p:nvSpPr>
          <p:spPr>
            <a:xfrm>
              <a:off x="8170884" y="2663687"/>
              <a:ext cx="3963487" cy="87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6. Decreto Nacional 1081 de 2015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Estrategias para la construcción del Plan Anticorrupción y de Atención al Ciudadano</a:t>
              </a: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xmlns="" id="{397804B3-AED3-40DC-853A-76CCC16CF489}"/>
                </a:ext>
              </a:extLst>
            </p:cNvPr>
            <p:cNvSpPr/>
            <p:nvPr/>
          </p:nvSpPr>
          <p:spPr>
            <a:xfrm>
              <a:off x="4545013" y="5484021"/>
              <a:ext cx="3883694" cy="112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10. 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Decreto 1499 de 2017 -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MIPG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Facilitar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y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promover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la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efectiva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participación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ciudadana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en la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planeación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gestión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y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evaluación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de las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entidades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-128"/>
                  <a:cs typeface="Arial" charset="0"/>
                </a:rPr>
                <a:t>públicas</a:t>
              </a:r>
              <a:endPara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Arial" charset="0"/>
              </a:endParaRPr>
            </a:p>
          </p:txBody>
        </p:sp>
      </p:grpSp>
      <p:sp>
        <p:nvSpPr>
          <p:cNvPr id="51" name="CuadroTexto 94">
            <a:extLst>
              <a:ext uri="{FF2B5EF4-FFF2-40B4-BE49-F238E27FC236}">
                <a16:creationId xmlns:a16="http://schemas.microsoft.com/office/drawing/2014/main" xmlns="" id="{4DF4E5F3-B30B-4986-9AAF-02BAB5D1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50" y="5506377"/>
            <a:ext cx="3730982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ＭＳ Ｐゴシック" charset="0"/>
              </a:rPr>
              <a:t>-Permanente.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ＭＳ Ｐゴシック" charset="0"/>
              </a:rPr>
              <a:t>-No solo compete a la oficina de Planeación de las entidades.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charset="0"/>
              <a:ea typeface="ＭＳ Ｐゴシック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6281838C-E796-4875-B76E-2E958E410726}"/>
              </a:ext>
            </a:extLst>
          </p:cNvPr>
          <p:cNvCxnSpPr>
            <a:cxnSpLocks/>
          </p:cNvCxnSpPr>
          <p:nvPr/>
        </p:nvCxnSpPr>
        <p:spPr>
          <a:xfrm>
            <a:off x="433765" y="1392066"/>
            <a:ext cx="1721038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B871E2B-6BB8-452A-A5F7-543613FABC7F}"/>
              </a:ext>
            </a:extLst>
          </p:cNvPr>
          <p:cNvSpPr txBox="1"/>
          <p:nvPr/>
        </p:nvSpPr>
        <p:spPr>
          <a:xfrm>
            <a:off x="265653" y="207699"/>
            <a:ext cx="101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E63312"/>
                </a:solidFill>
                <a:latin typeface="Arial Narrow"/>
              </a:rPr>
              <a:t>Marco Normativo y de Política </a:t>
            </a:r>
          </a:p>
          <a:p>
            <a:r>
              <a:rPr lang="es-ES" sz="3200" b="1" dirty="0">
                <a:solidFill>
                  <a:srgbClr val="E63312"/>
                </a:solidFill>
                <a:latin typeface="Arial Narrow"/>
              </a:rPr>
              <a:t>R</a:t>
            </a:r>
            <a:r>
              <a:rPr lang="es-CO" sz="3200" b="1" dirty="0" err="1">
                <a:solidFill>
                  <a:srgbClr val="E63312"/>
                </a:solidFill>
                <a:latin typeface="Arial Narrow"/>
              </a:rPr>
              <a:t>endición</a:t>
            </a:r>
            <a:r>
              <a:rPr lang="es-CO" sz="3200" b="1" dirty="0">
                <a:solidFill>
                  <a:srgbClr val="E63312"/>
                </a:solidFill>
                <a:latin typeface="Arial Narrow"/>
              </a:rPr>
              <a:t> de Cuentas</a:t>
            </a:r>
            <a:endParaRPr lang="es-ES" sz="3200" b="1" dirty="0">
              <a:solidFill>
                <a:srgbClr val="E63312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295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1945</Words>
  <Application>Microsoft Office PowerPoint</Application>
  <PresentationFormat>Personalizado</PresentationFormat>
  <Paragraphs>203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Cardenas Castañeda</dc:creator>
  <cp:lastModifiedBy>Viviana</cp:lastModifiedBy>
  <cp:revision>275</cp:revision>
  <dcterms:created xsi:type="dcterms:W3CDTF">2022-03-03T18:15:46Z</dcterms:created>
  <dcterms:modified xsi:type="dcterms:W3CDTF">2022-11-01T19:07:24Z</dcterms:modified>
</cp:coreProperties>
</file>