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59" r:id="rId6"/>
    <p:sldId id="263" r:id="rId7"/>
    <p:sldId id="265" r:id="rId8"/>
    <p:sldId id="269" r:id="rId9"/>
    <p:sldId id="270" r:id="rId10"/>
    <p:sldId id="271" r:id="rId11"/>
    <p:sldId id="267" r:id="rId12"/>
  </p:sldIdLst>
  <p:sldSz cx="12192000" cy="6858000"/>
  <p:notesSz cx="6858000" cy="9144000"/>
  <p:embeddedFontLst>
    <p:embeddedFont>
      <p:font typeface="ＭＳ Ｐゴシック" panose="020B0600070205080204" pitchFamily="34" charset="-128"/>
      <p:regular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Arial Narrow" panose="020B0606020202030204" pitchFamily="34" charset="0"/>
      <p:regular r:id="rId19"/>
      <p:bold r:id="rId20"/>
      <p:italic r:id="rId21"/>
      <p:boldItalic r:id="rId22"/>
    </p:embeddedFont>
    <p:embeddedFont>
      <p:font typeface="Cambria" panose="02040503050406030204" pitchFamily="18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jrYNP9H/2UUUYF+Zjo8ET1+Te9d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9E54BFC-3BD7-4FA5-AB9F-07EEEABB4CE5}">
  <a:tblStyle styleId="{F9E54BFC-3BD7-4FA5-AB9F-07EEEABB4CE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2469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38017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17960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750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0426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6597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27664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9145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2194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2"/>
          <p:cNvPicPr preferRelativeResize="0"/>
          <p:nvPr/>
        </p:nvPicPr>
        <p:blipFill rotWithShape="1">
          <a:blip r:embed="rId3">
            <a:alphaModFix/>
          </a:blip>
          <a:srcRect l="3781" t="18380" r="22499" b="5947"/>
          <a:stretch/>
        </p:blipFill>
        <p:spPr>
          <a:xfrm>
            <a:off x="-142100" y="0"/>
            <a:ext cx="118769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2" descr="Forma, Flecha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00" y="0"/>
            <a:ext cx="1219210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"/>
          <p:cNvSpPr txBox="1"/>
          <p:nvPr/>
        </p:nvSpPr>
        <p:spPr>
          <a:xfrm>
            <a:off x="5960200" y="335200"/>
            <a:ext cx="5919000" cy="1800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r"/>
            <a:r>
              <a:rPr lang="es-ES" sz="3500" b="1" dirty="0">
                <a:solidFill>
                  <a:srgbClr val="476833"/>
                </a:solidFill>
                <a:latin typeface="Arial Narrow"/>
                <a:ea typeface="Arial Narrow"/>
                <a:cs typeface="Arial Narrow"/>
                <a:sym typeface="Arial Narrow"/>
              </a:rPr>
              <a:t>Comisión Intersectorial de Gestión de Riesgos y Cambio Climático</a:t>
            </a:r>
          </a:p>
        </p:txBody>
      </p:sp>
      <p:sp>
        <p:nvSpPr>
          <p:cNvPr id="5" name="Google Shape;86;p2"/>
          <p:cNvSpPr txBox="1"/>
          <p:nvPr/>
        </p:nvSpPr>
        <p:spPr>
          <a:xfrm>
            <a:off x="5888000" y="4692855"/>
            <a:ext cx="5919000" cy="92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r"/>
            <a:r>
              <a:rPr lang="es-ES" sz="2400" b="1" dirty="0">
                <a:solidFill>
                  <a:srgbClr val="476833"/>
                </a:solidFill>
                <a:latin typeface="Arial Narrow"/>
                <a:ea typeface="Arial Narrow"/>
                <a:cs typeface="Arial Narrow"/>
                <a:sym typeface="Arial Narrow"/>
              </a:rPr>
              <a:t>Sesión Extraordinaria</a:t>
            </a:r>
          </a:p>
          <a:p>
            <a:pPr lvl="0" algn="r"/>
            <a:r>
              <a:rPr lang="es-ES" sz="2400" b="1" dirty="0" smtClean="0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15</a:t>
            </a:r>
            <a:r>
              <a:rPr lang="es-ES" sz="2400" b="1" dirty="0" smtClean="0">
                <a:solidFill>
                  <a:srgbClr val="476833"/>
                </a:solidFill>
                <a:latin typeface="Arial Narrow"/>
                <a:ea typeface="Arial Narrow"/>
                <a:cs typeface="Arial Narrow"/>
                <a:sym typeface="Arial Narrow"/>
              </a:rPr>
              <a:t> de marzo de </a:t>
            </a:r>
            <a:r>
              <a:rPr lang="es-ES" sz="2400" b="1" dirty="0">
                <a:solidFill>
                  <a:srgbClr val="476833"/>
                </a:solidFill>
                <a:latin typeface="Arial Narrow"/>
                <a:ea typeface="Arial Narrow"/>
                <a:cs typeface="Arial Narrow"/>
                <a:sym typeface="Arial Narrow"/>
              </a:rPr>
              <a:t>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" descr="Patrón de fondo&#10;&#10;Descripción generada automáticamente con confianza baj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-283464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32F81142-1CD5-4964-8FB5-3EA015B0059C}"/>
              </a:ext>
            </a:extLst>
          </p:cNvPr>
          <p:cNvCxnSpPr/>
          <p:nvPr/>
        </p:nvCxnSpPr>
        <p:spPr>
          <a:xfrm>
            <a:off x="545185" y="1206196"/>
            <a:ext cx="6091337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>
            <a:extLst>
              <a:ext uri="{FF2B5EF4-FFF2-40B4-BE49-F238E27FC236}">
                <a16:creationId xmlns:a16="http://schemas.microsoft.com/office/drawing/2014/main" id="{819D9F5F-4855-4644-B848-56D23A1B423B}"/>
              </a:ext>
            </a:extLst>
          </p:cNvPr>
          <p:cNvSpPr txBox="1">
            <a:spLocks/>
          </p:cNvSpPr>
          <p:nvPr/>
        </p:nvSpPr>
        <p:spPr>
          <a:xfrm>
            <a:off x="722376" y="348283"/>
            <a:ext cx="9445752" cy="8579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4. </a:t>
            </a:r>
            <a:r>
              <a:rPr lang="es-ES" sz="28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Plan de Acción </a:t>
            </a:r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2022 de la Comisión </a:t>
            </a:r>
            <a:r>
              <a:rPr lang="es-ES" sz="28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Intersectorial de Gestión de Riesgos y Cambio </a:t>
            </a:r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Climático</a:t>
            </a:r>
            <a:endParaRPr lang="es-ES" sz="2800" b="1" dirty="0">
              <a:solidFill>
                <a:schemeClr val="accent6">
                  <a:lumMod val="75000"/>
                </a:schemeClr>
              </a:solidFill>
              <a:latin typeface="Arial Narrow"/>
              <a:cs typeface="Arial Narrow"/>
            </a:endParaRPr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9254712"/>
              </p:ext>
            </p:extLst>
          </p:nvPr>
        </p:nvGraphicFramePr>
        <p:xfrm>
          <a:off x="1477963" y="1370013"/>
          <a:ext cx="8778875" cy="428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Hoja de cálculo" r:id="rId5" imgW="12411251" imgH="6048219" progId="Excel.Sheet.12">
                  <p:embed/>
                </p:oleObj>
              </mc:Choice>
              <mc:Fallback>
                <p:oleObj name="Hoja de cálculo" r:id="rId5" imgW="12411251" imgH="6048219" progId="Excel.Sheet.12">
                  <p:embed/>
                  <p:pic>
                    <p:nvPicPr>
                      <p:cNvPr id="2" name="Objeto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77963" y="1370013"/>
                        <a:ext cx="8778875" cy="4281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49351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" descr="Patrón de fondo&#10;&#10;Descripción generada automáticamente con confianza baj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283464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32F81142-1CD5-4964-8FB5-3EA015B0059C}"/>
              </a:ext>
            </a:extLst>
          </p:cNvPr>
          <p:cNvCxnSpPr/>
          <p:nvPr/>
        </p:nvCxnSpPr>
        <p:spPr>
          <a:xfrm>
            <a:off x="2739745" y="3798131"/>
            <a:ext cx="6091337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>
            <a:extLst>
              <a:ext uri="{FF2B5EF4-FFF2-40B4-BE49-F238E27FC236}">
                <a16:creationId xmlns:a16="http://schemas.microsoft.com/office/drawing/2014/main" id="{819D9F5F-4855-4644-B848-56D23A1B423B}"/>
              </a:ext>
            </a:extLst>
          </p:cNvPr>
          <p:cNvSpPr txBox="1">
            <a:spLocks/>
          </p:cNvSpPr>
          <p:nvPr/>
        </p:nvSpPr>
        <p:spPr>
          <a:xfrm>
            <a:off x="1938528" y="2716579"/>
            <a:ext cx="7845552" cy="8579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5. </a:t>
            </a:r>
            <a:r>
              <a:rPr lang="es-ES" sz="28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Proposiciones y varios</a:t>
            </a:r>
          </a:p>
        </p:txBody>
      </p:sp>
    </p:spTree>
    <p:extLst>
      <p:ext uri="{BB962C8B-B14F-4D97-AF65-F5344CB8AC3E}">
        <p14:creationId xmlns:p14="http://schemas.microsoft.com/office/powerpoint/2010/main" val="1428669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" descr="Patrón de fondo&#10;&#10;Descripción generada automáticamente con confianza baj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9A8C3437-B396-3B45-81CA-CD71C36263EA}"/>
              </a:ext>
            </a:extLst>
          </p:cNvPr>
          <p:cNvSpPr txBox="1">
            <a:spLocks/>
          </p:cNvSpPr>
          <p:nvPr/>
        </p:nvSpPr>
        <p:spPr>
          <a:xfrm>
            <a:off x="1519202" y="286295"/>
            <a:ext cx="7772400" cy="8579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Orden del día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00F16A5-80AF-4FC8-AED3-597513F56B01}"/>
              </a:ext>
            </a:extLst>
          </p:cNvPr>
          <p:cNvSpPr txBox="1"/>
          <p:nvPr/>
        </p:nvSpPr>
        <p:spPr>
          <a:xfrm>
            <a:off x="1373020" y="1678692"/>
            <a:ext cx="82116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s-E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Verificación del quórum.</a:t>
            </a:r>
            <a:endParaRPr lang="es-CO" sz="24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Aprobación del orden del día.</a:t>
            </a:r>
            <a:endParaRPr lang="es-CO" sz="2400" dirty="0" smtClean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Informe Proceso </a:t>
            </a:r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 </a:t>
            </a:r>
            <a:r>
              <a:rPr 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Adopción </a:t>
            </a:r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del Plan de Acción </a:t>
            </a:r>
            <a:r>
              <a:rPr 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Climática</a:t>
            </a:r>
            <a:endParaRPr lang="es-ES" sz="2400" dirty="0">
              <a:solidFill>
                <a:srgbClr val="000000"/>
              </a:solidFill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Presentación Plan de Acción 2022 de la Comisión Intersectorial de Gestión de Riesgos y Cambio Climático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s-ES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Proposiciones </a:t>
            </a:r>
            <a:r>
              <a:rPr lang="es-E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y varios.</a:t>
            </a:r>
            <a:endParaRPr lang="es-CO" sz="24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" descr="Patrón de fondo&#10;&#10;Descripción generada automáticamente con confianza baj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819D9F5F-4855-4644-B848-56D23A1B423B}"/>
              </a:ext>
            </a:extLst>
          </p:cNvPr>
          <p:cNvSpPr txBox="1">
            <a:spLocks/>
          </p:cNvSpPr>
          <p:nvPr/>
        </p:nvSpPr>
        <p:spPr>
          <a:xfrm>
            <a:off x="0" y="255386"/>
            <a:ext cx="7772400" cy="8579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1. Verificación del Quórum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32F81142-1CD5-4964-8FB5-3EA015B0059C}"/>
              </a:ext>
            </a:extLst>
          </p:cNvPr>
          <p:cNvCxnSpPr/>
          <p:nvPr/>
        </p:nvCxnSpPr>
        <p:spPr>
          <a:xfrm>
            <a:off x="462889" y="1219523"/>
            <a:ext cx="6091337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9239CE0-AA74-4FBA-B266-9C9D5A0FC150}"/>
              </a:ext>
            </a:extLst>
          </p:cNvPr>
          <p:cNvSpPr txBox="1"/>
          <p:nvPr/>
        </p:nvSpPr>
        <p:spPr>
          <a:xfrm>
            <a:off x="300158" y="1333877"/>
            <a:ext cx="10429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altLang="es-CO" sz="1400" dirty="0">
                <a:effectLst/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Integrantes de la Comisión Intersectorial de Gestión de Riesgos y Cambio Climático de Bogotá, D. C. (Artículo 13 Decreto 172 de 2014) </a:t>
            </a:r>
            <a:endParaRPr lang="es-ES" sz="1400" dirty="0"/>
          </a:p>
        </p:txBody>
      </p:sp>
      <p:graphicFrame>
        <p:nvGraphicFramePr>
          <p:cNvPr id="14" name="Tabla 7">
            <a:extLst>
              <a:ext uri="{FF2B5EF4-FFF2-40B4-BE49-F238E27FC236}">
                <a16:creationId xmlns:a16="http://schemas.microsoft.com/office/drawing/2014/main" id="{F63CFB24-AC72-4A88-9A84-0ADDBD1ADD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061644"/>
              </p:ext>
            </p:extLst>
          </p:nvPr>
        </p:nvGraphicFramePr>
        <p:xfrm>
          <a:off x="543745" y="1777365"/>
          <a:ext cx="10429044" cy="37185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5214522">
                  <a:extLst>
                    <a:ext uri="{9D8B030D-6E8A-4147-A177-3AD203B41FA5}">
                      <a16:colId xmlns:a16="http://schemas.microsoft.com/office/drawing/2014/main" val="3153627494"/>
                    </a:ext>
                  </a:extLst>
                </a:gridCol>
                <a:gridCol w="5214522">
                  <a:extLst>
                    <a:ext uri="{9D8B030D-6E8A-4147-A177-3AD203B41FA5}">
                      <a16:colId xmlns:a16="http://schemas.microsoft.com/office/drawing/2014/main" val="38024245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Carolina Amado Sierra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Delegada de la Secretaria Distrital del Ambiente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4343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Miguel Ángel Cardozo Tovar</a:t>
                      </a:r>
                      <a:endParaRPr lang="es-CO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Delegada Secretario Distrital de Gobierno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7015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Juana </a:t>
                      </a:r>
                      <a:r>
                        <a:rPr lang="es-CO" sz="16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Hofman</a:t>
                      </a:r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6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Quintero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Delegada Secretaria Distrital de Planeación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6798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Juan Carlos Arbeláez Murillo</a:t>
                      </a:r>
                      <a:endParaRPr lang="es-CO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Delegado Secretaria Distrital del Hábitat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7964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Maritza del Carmen Mosquera Palacios</a:t>
                      </a:r>
                      <a:endParaRPr lang="es-CO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Delegada </a:t>
                      </a:r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Secretaria Distrital del Integración Social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0435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Lina Marcela Quiñones </a:t>
                      </a:r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Sánchez</a:t>
                      </a:r>
                      <a:endParaRPr lang="es-CO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Delegada Secretario Distrital del Movilidad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029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Luz Amanda Camacho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Directora Unidad Administrativa Especial de Servicios Públicos UAESP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0897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Javier Sabogal Mogollón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Delegado Empresa Acueducto y Alcantarillado de Bogotá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7277062"/>
                  </a:ext>
                </a:extLst>
              </a:tr>
              <a:tr h="299855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Eduardo Uribe Botero</a:t>
                      </a:r>
                      <a:endParaRPr lang="es-CO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Delegado</a:t>
                      </a:r>
                      <a:r>
                        <a:rPr lang="es-E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Empresa de Energía de Bogotá (GEB)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687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8438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" descr="Patrón de fondo&#10;&#10;Descripción generada automáticamente con confianza baj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819D9F5F-4855-4644-B848-56D23A1B423B}"/>
              </a:ext>
            </a:extLst>
          </p:cNvPr>
          <p:cNvSpPr txBox="1">
            <a:spLocks/>
          </p:cNvSpPr>
          <p:nvPr/>
        </p:nvSpPr>
        <p:spPr>
          <a:xfrm>
            <a:off x="0" y="255386"/>
            <a:ext cx="7772400" cy="8579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1. Verificación del Quórum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32F81142-1CD5-4964-8FB5-3EA015B0059C}"/>
              </a:ext>
            </a:extLst>
          </p:cNvPr>
          <p:cNvCxnSpPr/>
          <p:nvPr/>
        </p:nvCxnSpPr>
        <p:spPr>
          <a:xfrm>
            <a:off x="462889" y="1219523"/>
            <a:ext cx="6091337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F9239CE0-AA74-4FBA-B266-9C9D5A0FC150}"/>
              </a:ext>
            </a:extLst>
          </p:cNvPr>
          <p:cNvSpPr txBox="1"/>
          <p:nvPr/>
        </p:nvSpPr>
        <p:spPr>
          <a:xfrm>
            <a:off x="300158" y="1206440"/>
            <a:ext cx="10429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altLang="es-CO" sz="1400" dirty="0">
                <a:effectLst/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Integrantes de la Comisión Intersectorial de Gestión de Riesgos y Cambio Climático de Bogotá, D. C. (Artículo 13 Decreto 172 de 2014) </a:t>
            </a:r>
            <a:endParaRPr lang="es-ES" sz="1400" dirty="0"/>
          </a:p>
        </p:txBody>
      </p:sp>
      <p:graphicFrame>
        <p:nvGraphicFramePr>
          <p:cNvPr id="9" name="Tabla 7">
            <a:extLst>
              <a:ext uri="{FF2B5EF4-FFF2-40B4-BE49-F238E27FC236}">
                <a16:creationId xmlns:a16="http://schemas.microsoft.com/office/drawing/2014/main" id="{73E95042-A607-4FF2-A530-E9FE20949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142709"/>
              </p:ext>
            </p:extLst>
          </p:nvPr>
        </p:nvGraphicFramePr>
        <p:xfrm>
          <a:off x="534867" y="1734283"/>
          <a:ext cx="10429044" cy="400812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5214522">
                  <a:extLst>
                    <a:ext uri="{9D8B030D-6E8A-4147-A177-3AD203B41FA5}">
                      <a16:colId xmlns:a16="http://schemas.microsoft.com/office/drawing/2014/main" val="3153627494"/>
                    </a:ext>
                  </a:extLst>
                </a:gridCol>
                <a:gridCol w="5214522">
                  <a:extLst>
                    <a:ext uri="{9D8B030D-6E8A-4147-A177-3AD203B41FA5}">
                      <a16:colId xmlns:a16="http://schemas.microsoft.com/office/drawing/2014/main" val="38024245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Andrés Raúl García Rojas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Delegado Empresa de Telecomunicaciones de Bogotá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4343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Adrian Alexander Amaya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Delegado de la Corporación Autónoma Regional de Cundinamarca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5920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William </a:t>
                      </a:r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Alfonso </a:t>
                      </a:r>
                      <a:r>
                        <a:rPr lang="es-CO" sz="16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Tovar Segura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Delegado de la Unidad Administrativa Especial Cuerpo Oficial de Bomberos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7015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Óscar Antonio Gómez Heredia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Mayor General de la Policía Metropolitana de Bogotá 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6798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David Leonardo Gómez Pulido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Comandante de la Brigada del Ejército de Jurisdicción de Bogotá 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7964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Ronald Prado De La Guardia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Director Ejecutivo Cruz Roja Colombiana Seccional Bogotá 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0435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Ederley</a:t>
                      </a:r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Torres</a:t>
                      </a:r>
                      <a:endParaRPr lang="es-CO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Delegado Defensa Civil Colombiana - Seccional Bogotá</a:t>
                      </a:r>
                      <a:endParaRPr lang="es-E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029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Guillermo Escobar Castro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 General del IDIGER quién efectuará la secretaría técnica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7231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736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" descr="Patrón de fondo&#10;&#10;Descripción generada automáticamente con confianza baj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283464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32F81142-1CD5-4964-8FB5-3EA015B0059C}"/>
              </a:ext>
            </a:extLst>
          </p:cNvPr>
          <p:cNvCxnSpPr/>
          <p:nvPr/>
        </p:nvCxnSpPr>
        <p:spPr>
          <a:xfrm>
            <a:off x="462889" y="1219523"/>
            <a:ext cx="6091337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>
            <a:extLst>
              <a:ext uri="{FF2B5EF4-FFF2-40B4-BE49-F238E27FC236}">
                <a16:creationId xmlns:a16="http://schemas.microsoft.com/office/drawing/2014/main" id="{819D9F5F-4855-4644-B848-56D23A1B423B}"/>
              </a:ext>
            </a:extLst>
          </p:cNvPr>
          <p:cNvSpPr txBox="1">
            <a:spLocks/>
          </p:cNvSpPr>
          <p:nvPr/>
        </p:nvSpPr>
        <p:spPr>
          <a:xfrm>
            <a:off x="0" y="255386"/>
            <a:ext cx="7772400" cy="8579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2. Aprobación del Orden de día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00F16A5-80AF-4FC8-AED3-597513F56B01}"/>
              </a:ext>
            </a:extLst>
          </p:cNvPr>
          <p:cNvSpPr txBox="1"/>
          <p:nvPr/>
        </p:nvSpPr>
        <p:spPr>
          <a:xfrm>
            <a:off x="1373020" y="1678692"/>
            <a:ext cx="82116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s-E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Verificación del quórum.</a:t>
            </a:r>
            <a:endParaRPr lang="es-CO" sz="24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Aprobación del orden del día.</a:t>
            </a:r>
            <a:endParaRPr lang="es-CO" sz="2400" dirty="0" smtClean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Informe Proceso </a:t>
            </a:r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 </a:t>
            </a:r>
            <a:r>
              <a:rPr 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Adopción </a:t>
            </a:r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del Plan de Acción </a:t>
            </a:r>
            <a:r>
              <a:rPr lang="es-ES" sz="2400" dirty="0" smtClean="0">
                <a:solidFill>
                  <a:srgbClr val="000000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Climática</a:t>
            </a:r>
            <a:endParaRPr lang="es-ES" sz="2400" dirty="0">
              <a:solidFill>
                <a:srgbClr val="000000"/>
              </a:solidFill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Presentación Plan de Acción 2022 de la Comisión Intersectorial de Gestión de Riesgos y Cambio Climático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s-ES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Proposiciones </a:t>
            </a:r>
            <a:r>
              <a:rPr lang="es-E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y varios.</a:t>
            </a:r>
            <a:endParaRPr lang="es-CO" sz="24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140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" descr="Patrón de fondo&#10;&#10;Descripción generada automáticamente con confianza baj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29184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32F81142-1CD5-4964-8FB5-3EA015B0059C}"/>
              </a:ext>
            </a:extLst>
          </p:cNvPr>
          <p:cNvCxnSpPr/>
          <p:nvPr/>
        </p:nvCxnSpPr>
        <p:spPr>
          <a:xfrm>
            <a:off x="2812897" y="3435875"/>
            <a:ext cx="6091337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>
            <a:extLst>
              <a:ext uri="{FF2B5EF4-FFF2-40B4-BE49-F238E27FC236}">
                <a16:creationId xmlns:a16="http://schemas.microsoft.com/office/drawing/2014/main" id="{819D9F5F-4855-4644-B848-56D23A1B423B}"/>
              </a:ext>
            </a:extLst>
          </p:cNvPr>
          <p:cNvSpPr txBox="1">
            <a:spLocks/>
          </p:cNvSpPr>
          <p:nvPr/>
        </p:nvSpPr>
        <p:spPr>
          <a:xfrm>
            <a:off x="2246376" y="3181466"/>
            <a:ext cx="7845552" cy="8579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3. Informe Proceso </a:t>
            </a:r>
            <a:r>
              <a:rPr lang="es-ES" sz="28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de adopción del Plan de Acción </a:t>
            </a:r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Climática-</a:t>
            </a:r>
          </a:p>
          <a:p>
            <a:endParaRPr lang="es-ES" sz="2800" b="1" dirty="0" smtClean="0">
              <a:solidFill>
                <a:schemeClr val="accent6">
                  <a:lumMod val="75000"/>
                </a:schemeClr>
              </a:solidFill>
              <a:latin typeface="Arial Narrow"/>
              <a:cs typeface="Arial Narrow"/>
            </a:endParaRPr>
          </a:p>
          <a:p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Secretaria Distrital de Ambiente</a:t>
            </a:r>
            <a:endParaRPr lang="es-ES" sz="2800" b="1" dirty="0">
              <a:solidFill>
                <a:schemeClr val="accent6">
                  <a:lumMod val="75000"/>
                </a:schemeClr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709804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" descr="Patrón de fondo&#10;&#10;Descripción generada automáticamente con confianza baj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283464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32F81142-1CD5-4964-8FB5-3EA015B0059C}"/>
              </a:ext>
            </a:extLst>
          </p:cNvPr>
          <p:cNvCxnSpPr/>
          <p:nvPr/>
        </p:nvCxnSpPr>
        <p:spPr>
          <a:xfrm>
            <a:off x="2739745" y="3798131"/>
            <a:ext cx="6091337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>
            <a:extLst>
              <a:ext uri="{FF2B5EF4-FFF2-40B4-BE49-F238E27FC236}">
                <a16:creationId xmlns:a16="http://schemas.microsoft.com/office/drawing/2014/main" id="{819D9F5F-4855-4644-B848-56D23A1B423B}"/>
              </a:ext>
            </a:extLst>
          </p:cNvPr>
          <p:cNvSpPr txBox="1">
            <a:spLocks/>
          </p:cNvSpPr>
          <p:nvPr/>
        </p:nvSpPr>
        <p:spPr>
          <a:xfrm>
            <a:off x="1938528" y="2716579"/>
            <a:ext cx="7845552" cy="8579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4. </a:t>
            </a:r>
            <a:r>
              <a:rPr lang="es-ES" sz="28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Plan de Acción </a:t>
            </a:r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2022 de la Comisión </a:t>
            </a:r>
            <a:r>
              <a:rPr lang="es-ES" sz="28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Intersectorial de Gestión de Riesgos y Cambio </a:t>
            </a:r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Climático</a:t>
            </a:r>
            <a:endParaRPr lang="es-ES" sz="2800" b="1" dirty="0">
              <a:solidFill>
                <a:schemeClr val="accent6">
                  <a:lumMod val="75000"/>
                </a:schemeClr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42758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" descr="Patrón de fondo&#10;&#10;Descripción generada automáticamente con confianza baj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283464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32F81142-1CD5-4964-8FB5-3EA015B0059C}"/>
              </a:ext>
            </a:extLst>
          </p:cNvPr>
          <p:cNvCxnSpPr/>
          <p:nvPr/>
        </p:nvCxnSpPr>
        <p:spPr>
          <a:xfrm>
            <a:off x="545185" y="1206196"/>
            <a:ext cx="6091337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>
            <a:extLst>
              <a:ext uri="{FF2B5EF4-FFF2-40B4-BE49-F238E27FC236}">
                <a16:creationId xmlns:a16="http://schemas.microsoft.com/office/drawing/2014/main" id="{819D9F5F-4855-4644-B848-56D23A1B423B}"/>
              </a:ext>
            </a:extLst>
          </p:cNvPr>
          <p:cNvSpPr txBox="1">
            <a:spLocks/>
          </p:cNvSpPr>
          <p:nvPr/>
        </p:nvSpPr>
        <p:spPr>
          <a:xfrm>
            <a:off x="722376" y="348283"/>
            <a:ext cx="9445752" cy="8579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4. </a:t>
            </a:r>
            <a:r>
              <a:rPr lang="es-ES" sz="28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Plan de Acción </a:t>
            </a:r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2022 de la Comisión </a:t>
            </a:r>
            <a:r>
              <a:rPr lang="es-ES" sz="28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Intersectorial de Gestión de Riesgos y Cambio </a:t>
            </a:r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Climático</a:t>
            </a:r>
            <a:endParaRPr lang="es-ES" sz="2800" b="1" dirty="0">
              <a:solidFill>
                <a:schemeClr val="accent6">
                  <a:lumMod val="75000"/>
                </a:schemeClr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730273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3" descr="Patrón de fondo&#10;&#10;Descripción generada automáticamente con confianza baj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-283464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32F81142-1CD5-4964-8FB5-3EA015B0059C}"/>
              </a:ext>
            </a:extLst>
          </p:cNvPr>
          <p:cNvCxnSpPr/>
          <p:nvPr/>
        </p:nvCxnSpPr>
        <p:spPr>
          <a:xfrm>
            <a:off x="545185" y="1206196"/>
            <a:ext cx="6091337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>
            <a:extLst>
              <a:ext uri="{FF2B5EF4-FFF2-40B4-BE49-F238E27FC236}">
                <a16:creationId xmlns:a16="http://schemas.microsoft.com/office/drawing/2014/main" id="{819D9F5F-4855-4644-B848-56D23A1B423B}"/>
              </a:ext>
            </a:extLst>
          </p:cNvPr>
          <p:cNvSpPr txBox="1">
            <a:spLocks/>
          </p:cNvSpPr>
          <p:nvPr/>
        </p:nvSpPr>
        <p:spPr>
          <a:xfrm>
            <a:off x="722376" y="348283"/>
            <a:ext cx="9445752" cy="8579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4. </a:t>
            </a:r>
            <a:r>
              <a:rPr lang="es-ES" sz="28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Plan de Acción </a:t>
            </a:r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2022 de la Comisión </a:t>
            </a:r>
            <a:r>
              <a:rPr lang="es-ES" sz="2800" b="1" dirty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Intersectorial de Gestión de Riesgos y Cambio </a:t>
            </a:r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rPr>
              <a:t>Climático</a:t>
            </a:r>
            <a:endParaRPr lang="es-ES" sz="2800" b="1" dirty="0">
              <a:solidFill>
                <a:schemeClr val="accent6">
                  <a:lumMod val="75000"/>
                </a:schemeClr>
              </a:solidFill>
              <a:latin typeface="Arial Narrow"/>
              <a:cs typeface="Arial Narrow"/>
            </a:endParaRPr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8485902"/>
              </p:ext>
            </p:extLst>
          </p:nvPr>
        </p:nvGraphicFramePr>
        <p:xfrm>
          <a:off x="1477963" y="1370013"/>
          <a:ext cx="10193337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Hoja de cálculo" r:id="rId5" imgW="14411405" imgH="6210200" progId="Excel.Sheet.12">
                  <p:embed/>
                </p:oleObj>
              </mc:Choice>
              <mc:Fallback>
                <p:oleObj name="Hoja de cálculo" r:id="rId5" imgW="14411405" imgH="6210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77963" y="1370013"/>
                        <a:ext cx="10193337" cy="4392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16106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440</Words>
  <Application>Microsoft Office PowerPoint</Application>
  <PresentationFormat>Panorámica</PresentationFormat>
  <Paragraphs>61</Paragraphs>
  <Slides>11</Slides>
  <Notes>11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11</vt:i4>
      </vt:variant>
    </vt:vector>
  </HeadingPairs>
  <TitlesOfParts>
    <vt:vector size="21" baseType="lpstr">
      <vt:lpstr>Arial</vt:lpstr>
      <vt:lpstr>ＭＳ Ｐゴシック</vt:lpstr>
      <vt:lpstr>Calibri</vt:lpstr>
      <vt:lpstr>Arial Narrow</vt:lpstr>
      <vt:lpstr>Times New Roman</vt:lpstr>
      <vt:lpstr>MS Mincho</vt:lpstr>
      <vt:lpstr>Cambria</vt:lpstr>
      <vt:lpstr>Tema de Office</vt:lpstr>
      <vt:lpstr>Hoja de cálculo de Microsoft Excel</vt:lpstr>
      <vt:lpstr>Hoja de cálculo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INGRID PEREZ MORA</dc:creator>
  <cp:lastModifiedBy>Claudia Patricia Sandoval García</cp:lastModifiedBy>
  <cp:revision>6</cp:revision>
  <dcterms:created xsi:type="dcterms:W3CDTF">2021-12-21T21:47:23Z</dcterms:created>
  <dcterms:modified xsi:type="dcterms:W3CDTF">2022-03-10T15:32:59Z</dcterms:modified>
</cp:coreProperties>
</file>