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sldIdLst>
    <p:sldId id="256" r:id="rId5"/>
    <p:sldId id="260" r:id="rId6"/>
    <p:sldId id="261" r:id="rId7"/>
    <p:sldId id="264" r:id="rId8"/>
    <p:sldId id="265" r:id="rId9"/>
    <p:sldId id="266" r:id="rId10"/>
    <p:sldId id="259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78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F5978-D151-413A-B8BC-6B4C73A0753C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CBF52-A261-4995-B9CB-BF6D624B2A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677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C2413F9-EE18-46AC-953F-2D202F4255A5}" type="slidenum">
              <a:rPr lang="es-CO" altLang="es-CO" smtClean="0">
                <a:latin typeface="Calibri" pitchFamily="34" charset="0"/>
              </a:rPr>
              <a:pPr/>
              <a:t>4</a:t>
            </a:fld>
            <a:endParaRPr lang="es-CO" altLang="es-CO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5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D0C24-167F-B145-B4F9-BBEC676C2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293AB8-AD8F-1B43-BE33-C16362734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652EC-1CCB-8E4F-8ACD-06BAE1B8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681CF-A43D-8540-95CD-A507ED4D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4D847E-1CCA-9848-87C8-F06853EC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95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36F18-80EF-E649-B52C-8108A3D2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0DF9C4-EFC2-F94F-8475-F72D83600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C1CBE-D8A2-784C-AC55-30CFEC83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9AB80-F0B2-094C-A813-67B31C0E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F2EE36-F5DA-A14C-ADE7-2F2B6145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82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BDE17-F533-B342-A639-6968DAB53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28A0CD-F77B-8041-89A2-8A25A9999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43C410-3AF6-2148-B3BD-DE765BD94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6FCA7B-3830-CE48-B62A-59C8D53D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EE7902-F9B3-FC40-88BC-6CFF48D9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8670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D01A4-BB75-DB45-86D2-2EC80A22A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84C4D2-DAA0-A64C-9A77-CED320AFB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17C70-F5CC-B544-989D-A691AD0E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79CADF-5EF1-8145-9E25-DB3A78C9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B07AFE-6B89-004D-986D-FB9607FF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1482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60EDA-136B-8440-9376-CE41C1F0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5FE297-486B-804B-A1AB-B75B3085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12AE49-76A9-124A-9926-B905B314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1DEA0-D3C3-4646-94A1-C1D4D7AD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640B2-2518-A04F-810E-E3D0543B5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8381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365F5-71A9-9A46-A309-783116D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68C4DC-D519-9F48-92D6-A8EBB5DF5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E0FA81-182E-C944-99A8-8697DDF6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AF65B-1F73-AA45-A1C7-B513C443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C89808-BBEA-5042-8487-4E748A79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34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A6D5B-6389-1D40-8E17-6471B55E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3DD796-7685-4744-8052-02105E5F9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95A3E1-B7E1-CB49-BA55-6EDF25B0E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11C325-0EB2-F443-9991-23DDD995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46A63-5622-774E-83E9-517F501C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11F347-8049-BE40-A2D6-C60778DF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852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A4417-C076-AD42-8587-CA4081AA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0C4775-2E52-FD4B-B12F-5FA6A5F0C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9E229C-C119-1047-BF98-5BCB1D4B1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9B2C31-B3AB-0549-92FE-F27AB811F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F3955A-3D24-FD47-A5E2-9D1F536B3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DEA1F3-99EB-044D-8400-9AAA57E0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B4FB2F-4D09-E04A-8CD8-9A5765DA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1F75BB-4C15-AD45-BB20-3E3C927A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1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C9C0F-0734-2240-B232-7A98D25F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5D08A9-2571-3F45-8C78-68F7B14E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D80B77-F681-674E-ADF9-8F459662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80B571C-314E-954F-9B09-33E3E8DA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5393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B0B7E8-B2E7-8F4E-9750-6B66C93E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596092-8D11-A244-98A0-2193E17D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38E2DE-34F1-4741-B965-4F67A08C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122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73EF-7D33-2F40-8C06-E3E5C002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E0D3DF-70CA-8A47-966A-39259CFDE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54151-91DA-1347-A2AC-AAF4A2B4B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C970E-0BCC-174F-BAEB-7421F934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2E5BEF-8DBF-F44B-91AB-0D1990DD0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FE74D4-4F44-1243-9E85-DF270384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7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5DBAD-94CD-9840-8B46-BC7E85F9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52322F-04F9-544E-B149-93B43F506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817AC-4AC7-DF4F-8316-5ED8007F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7DF28-6046-E54B-9A1C-DF61EC80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435D11-EFAA-6844-8149-0D152E3F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125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B8F445-C571-BD46-9EC5-25323487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E19736-454A-EE4A-AFC3-B8E90FD40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5BF52A-2B45-0140-BC8B-B50177347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21223E-01DD-654A-A43D-66483F47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E321EB-8F4A-7247-9BC9-A1781107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343380-C46C-D741-B89A-EA9CA3D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0009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029A9-AC33-1B48-8527-02416CB8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9A45B2-AFB5-054A-BCDC-26EE248E0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677DA9-33B4-9E45-870D-F1FD11A7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E60B91-FF9D-CB45-9EBF-9F955C28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A6E61-6BA4-6341-9BB7-BA83A77DA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452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E0CC68-EC10-1E4E-A85A-48E72FBA5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FEC05D-2A2D-364E-B3D0-B760CCB22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02AB1-8A79-9049-9C94-189D24EF9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65300-8AC6-6E49-B2A1-47AF04713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ADBF72-B314-6343-A3C5-00F5A72D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7859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58457-A015-E543-A09B-BC4700ADE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FB566-BCC7-FC4F-A3A3-4B0C35A1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09BD49-C3A8-4E4E-8C81-EAAE7959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A83026-F14A-2542-A753-DEF4ACA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0B2736-D036-B742-89F5-53288BE5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339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3E7252-1406-5048-905A-08350100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A889B3-9E96-CA48-8E6C-43BB0197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98DB2C-A223-D041-A340-41C181FE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F3B9B-F89B-E845-AE20-E57CD9AD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9F0281-B5D4-0344-A63C-C996B66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7200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9FBB2-9D8B-1940-B655-C96256D3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F9CEDB-5F46-1F40-AD44-DC5184225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5C5940-EF08-FA48-AC3E-10F8FD32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9756-3C31-1547-83A3-10C869C9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05B97B-7582-AD41-A12B-AC6E138A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706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0484A-E593-7543-8A90-99360DBF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8271A7-A529-0B42-AC57-7C15A3408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1E7CF-4333-3248-85BA-7CB69082B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1DBD1-6DA1-D542-893F-3B00FD01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CB3DF9-BA77-274D-B636-21F08D865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6D6E9-36EA-7B47-934C-8514A2BA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709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FCC4B-EDE6-374A-8E3A-C783D774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BA879D-495C-6146-9654-A8E35F9C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31DDA5-9727-FA44-8B51-17CC5AA01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4399B-E042-124F-8593-4E3A0B74D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3C28CD-8CAC-844E-9A81-BA58E7A3F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F7A003-272D-FF4C-8BF5-48EBC799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DD4C57-3354-B249-A063-F4569B7C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9BDA48-F83C-E648-AFC1-D2B53454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061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2028D-2310-E64D-A5B6-750B2196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A1BE78-5726-D342-B57E-68A0F5C7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BB645D-8DF5-744A-A6A8-BC52023F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57EA31-EBF2-3345-9F86-0896DBA9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6631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F14B21F-9D57-F649-B24F-02A381D8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9A46CA-4BC0-134F-9547-F5E8C18E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E25BF6-E6F1-994B-B6AD-BE03AA50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79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BE652-FC2C-DD46-820E-A168900D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E5A464-56B8-C24D-A988-C1CB29DEA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EA2583-2A14-9B40-A308-85F8BF4C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4B7A4-36FA-4D4B-9166-E0BE521E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0D10C2-8F0A-D94E-9635-799288A7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829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3699F-54EF-D04C-A631-7ED07B6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3561B-9669-8047-87E9-8BA49BD91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5F1EDF-AAD8-834B-9E27-7FCB9E489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4AC7B2-4AAA-274E-986B-0B23675A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F0F9AE-61C9-0040-B40B-82DDAC94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99CE11-9CFD-A548-BFBB-5BE7424E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048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463F2-AC4D-684E-86C3-CC7EEEA5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A1786C-8F8C-F744-8E1B-F1BB01AAC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EEFEE0-ED83-824F-AB86-2C89CE1E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75057-37AB-504B-AC55-3CDFD4C7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C8E08F-052B-C14F-A61E-14ACBF55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F0AA7E-361B-1E42-AE4B-B77F40C6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1788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40CC4-2494-4142-A8CB-8A561542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611625-4B11-8948-B9A9-84C517466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A22A1-E451-A74B-86E7-CFE27490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8028C4-9C2F-AC4B-AF31-33471C51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6CACB-1A2B-0944-B274-8B3F8356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139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9B70974-BEED-2E47-AE4B-6746DB25C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29514-486E-ED42-8D59-FB1AEAEBE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416B7-B6FA-FD47-9FAE-DADA261B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B59DA-3404-964A-B580-7A5D49FC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DE1AA7-5822-9842-9AE6-E3B21BC0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5820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C34F3-1D79-D84C-9AEE-5BBF4FC3F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5A18B5-B6DE-3442-A8E8-34153439C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0E8004-FA3F-6047-89C1-826FC1AF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2C1ABB-C8A2-5140-BB12-5BC3DC87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5601D-3853-C544-B491-50442F4D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6254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1C307-0F71-404F-B0CB-0ABFAE2F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1F5C31-F2B1-4748-B866-556E723EF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2EE51-23AD-2F46-A112-FEB8F804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ED685-0B81-9A4C-B527-72240FE0A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421B6F-AB0D-6148-928D-8966BC3D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760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99E2B-31D4-F94C-A867-885B0046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E108F-2FD5-7A46-A6A7-BD4176C29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FDDA8F-629D-8E47-AB30-9AE97FC8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727F3A-5A2A-7846-86A1-A4DB17C4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0E564-8F2A-2141-948E-FD3DC805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051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4FAF2-2194-804F-8BDF-3383F1AD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4264D5-4C9C-1048-9DA2-452047880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D34F48-BECA-0349-8414-90A6CD918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FC567-B0F9-EB4E-A647-772BCF01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84422F-3042-2B41-B17F-99F38858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FC0C4-5C3C-F24D-B47C-5558102F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3067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D3248-FF3E-BC4D-89AB-C18ED5DA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45B2B0-8FE7-C34A-B199-26A251EF9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D08922-55F3-1745-9477-CB901720A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721245-2F61-BB48-99ED-5720EB37F1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BE6623-E43E-3D44-B0BA-B9627DC03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FCAE11-DA24-1249-98A4-8F1DCF21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3EF1C3-17F6-8244-AB3C-963FD8B5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FDD0D8-1BC8-1442-A9AE-CEDB178C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8728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EAF63-F738-8946-821D-352D5331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317392-E7A8-DB4C-AAF5-BFA7F6B4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0C4A43-D2A2-EA43-905B-14BC4F47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9536F6-44A9-6847-9569-D1698944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57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133DB-267F-6440-A9EA-834BDB8A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23C085-F597-3846-99B9-822E2D4E3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2B1AD-BA4D-4845-8382-FF63FC0BB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14D61F-0A80-5542-9B39-DD3E9864C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DBF577-D36D-C34E-AFBB-38DF0385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4669C8-0817-FD44-9DDA-D0C72ABB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308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471124-C91C-9341-A1CA-2AC330A7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CFC1CA-5326-B048-BE88-4AB578D77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6F345-66AC-3B45-843D-C34455BB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5485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1A5454-62AA-CD42-ABE3-836FE155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90FEE8-835D-FD43-AD4E-AF826448C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437696-D71E-0947-9280-8F88F311F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3C3EB6-9EDD-BB41-BF80-8D0E65F4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09ABD9-6BC7-EB45-9DB8-D3A7E154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0B4F6-A04D-7744-A7B2-7592E5F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3902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DED05-065B-7D4E-9B15-AB398F15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31E21D-6D12-4940-8721-66E89C670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62128A-10BC-274E-84CD-ACF4A7B66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576213-9C1F-DF40-880C-7AF50B3B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8CF2C-1E8B-734D-A59B-8F00AC2A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D5588-6354-CD45-AA9B-82324D40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916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6D0F5-1053-DC4E-B29A-0333ADDE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052792-7016-9F47-8363-6133D41A7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AEC138-E032-734D-9AD1-71883FA9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3A168-89DD-F94C-9244-FD2D2CAA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3A0CC0-B7CC-7949-BBD1-8398A9EA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7566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315AC2-CC28-414E-BDA7-EB66263F7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A601D2-6375-8F47-B15F-038C9C4C6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F89727-371F-0249-9AD7-9A646AA2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0671EB-BA13-F54F-9F81-67399731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3C1E0D-329F-D645-973C-11FBD543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330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259DF-C816-9B45-85F4-08855BEA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9A20E1-5EA8-3C47-BDE5-7FC578C71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3B6109-B236-FB42-85DD-0C4173E50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92C8E4-A9D4-BB43-AC9B-FD4E9A568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6877E3-676B-634E-A327-5861B3B05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240C7B1-B1A8-2F49-BCE3-E53BA39E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6F006C-D7FA-F24E-9383-3F6739C7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E2A790-5183-8A47-8137-4E49A8E3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452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25462-F434-5E4D-9251-A11200E3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8CDEA3-04C0-0B40-9C0A-265EF455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06C06D-282F-7442-A661-4EDE14E7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7B0A8-C493-F545-9F44-5D2BD5DE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65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6C2B615-E770-3A49-8440-0F4C5765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946A10-5A70-A645-9935-73D55DD8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7271BA7-AD8F-A645-AB7C-3D7FA5B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558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143A0-D68E-6B4F-88A9-AF7970B5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CEEF-EB42-494E-99EC-180958B3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8AC344-3737-624A-AE8F-BECF16215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A94C89-3FAF-9E42-A79D-82E04754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A0F559-7D62-1B43-BA2B-2F9093E7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EEFBF-6FA7-4E4E-9948-42F4A04C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23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CFC39-2FDD-AC4E-A7A0-01BFB4FA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516379-4105-4E4F-A2A4-2F85EFF46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1C6A5C-A1CA-4A47-BDAB-86BFC7978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5B0ED0-B9F3-8D49-B7E4-9F95B7B8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358A26-95A0-5242-B6DE-049088067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DB431-5293-3949-9517-8F85294A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36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7BC423-F75A-DC46-A282-E307F867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EDFA14-0A5E-FF41-BE2D-79232B5CF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1B1CC-02BC-794E-9A22-91B040E1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D647-BA8E-114D-A7CC-C56E98786189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C4B283-74A9-D545-853F-EE7F58768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EDD63F-BE4F-2943-B767-9BF30B483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A2DA-92D0-4A4B-82E0-526465EB69D5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31A4FB-D8BE-474C-9CA4-C2F673693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BCE512-FC2E-704C-AB8F-A4363B38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231A70-0B69-4547-BF4D-D22AF57D5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075A5-8050-DD44-9716-9345C2BC8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59E8-8B59-1649-81C0-F67E8F1E2FA2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87473F-6D7E-E745-841B-D4C9586F6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90FBD-4CA3-1648-B17E-772FCEA3E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1E9A8-A42A-A94B-9118-0C618D240254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9064E1-3D74-CA49-862F-DB4F2B09EB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9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C60DC0-F1C8-C443-B5A5-842F7259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96A923-89E6-2443-B146-B6FA741CC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B0CA98-77D4-644D-BDA8-D3EC2BAEA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9EB28-4BF3-EE41-BD64-06D9F06B4123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CC5FCB-C4D6-C244-A263-49E4C772C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581C97-D740-A84D-9942-32EFAB68D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2454C-FC01-0E4D-8CD8-54A9CA5D61B2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535B707-1FD3-6046-A94F-5C743B1C803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0E190B-D947-C941-9471-37FFAA34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2A6F-B397-844E-8748-1B3B5489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06F38-D6AF-3B45-9F9C-7B1B234D4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49F3-84B4-4C45-ABEC-589A87BA059A}" type="datetimeFigureOut">
              <a:rPr lang="es-CO" smtClean="0"/>
              <a:t>18/09/2024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75FB8F-F35C-0E40-8C85-945145BF5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05FAC-AC91-F142-9563-3C9645529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0676-6D56-BA4C-9677-6A423D71F4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25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defensordelciudadano@idiger.gov.co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9194A72-2517-8541-903F-41DD22DE5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Instituto Distrital de Gestión de Riesgos y Cambio Climático - IDIGER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8AB56B1-784C-B049-A48D-9B141EBA2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altLang="es-ES_tradnl" b="1" dirty="0">
                <a:solidFill>
                  <a:schemeClr val="bg1"/>
                </a:solidFill>
                <a:latin typeface="Arial" charset="0"/>
                <a:cs typeface="Arial" charset="0"/>
              </a:rPr>
              <a:t>Defensor del Servicio a la Ciudadanía / Defensor del Ciudadano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5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B56B1-784C-B049-A48D-9B141EBA2B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altLang="es-ES_tradnl" b="1" dirty="0">
                <a:latin typeface="Arial" charset="0"/>
                <a:cs typeface="Arial" charset="0"/>
              </a:rPr>
              <a:t>Defensor del Servicio a la Ciudadanía / Defensor del Ciudadano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B0A2F1-2396-8149-9FF5-65FFC1BF86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altLang="es-ES_tradnl" dirty="0">
                <a:latin typeface="Arial" charset="0"/>
              </a:rPr>
              <a:t>Instituto Distrital de Gestión de Riesgos y Cambio Climático - IDIGER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427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5"/>
          <p:cNvSpPr txBox="1">
            <a:spLocks noChangeArrowheads="1"/>
          </p:cNvSpPr>
          <p:nvPr/>
        </p:nvSpPr>
        <p:spPr bwMode="auto">
          <a:xfrm>
            <a:off x="1136651" y="23193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_tradnl" altLang="es-ES_tradnl"/>
          </a:p>
        </p:txBody>
      </p:sp>
      <p:sp>
        <p:nvSpPr>
          <p:cNvPr id="9219" name="Título 1"/>
          <p:cNvSpPr>
            <a:spLocks noGrp="1"/>
          </p:cNvSpPr>
          <p:nvPr>
            <p:ph type="title"/>
          </p:nvPr>
        </p:nvSpPr>
        <p:spPr bwMode="auto">
          <a:xfrm>
            <a:off x="609600" y="115888"/>
            <a:ext cx="8847667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altLang="es-ES_tradnl" b="1" dirty="0">
                <a:latin typeface="Arial" charset="0"/>
                <a:cs typeface="Arial" charset="0"/>
              </a:rPr>
              <a:t>Existencia del Defensor </a:t>
            </a:r>
            <a:endParaRPr lang="es-ES_tradnl" altLang="es-ES_tradnl" b="1" dirty="0">
              <a:latin typeface="Arial" charset="0"/>
              <a:cs typeface="Arial" charset="0"/>
            </a:endParaRPr>
          </a:p>
        </p:txBody>
      </p:sp>
      <p:sp>
        <p:nvSpPr>
          <p:cNvPr id="9220" name="Marcador de contenido 2"/>
          <p:cNvSpPr>
            <a:spLocks noGrp="1"/>
          </p:cNvSpPr>
          <p:nvPr>
            <p:ph idx="1"/>
          </p:nvPr>
        </p:nvSpPr>
        <p:spPr bwMode="auto">
          <a:xfrm>
            <a:off x="527051" y="1108610"/>
            <a:ext cx="4789415" cy="23709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algn="just">
              <a:buNone/>
            </a:pPr>
            <a:r>
              <a:rPr lang="es-ES" altLang="es-ES_tradnl" sz="1600" dirty="0"/>
              <a:t>En la Resolución 645 de 24 de octubre de 2017. "Por medio de la cual modifica el Manual de Funciones y Competencias Laborales del Instituto Distrital de Gestión de Riesgos y Cambio Climático - IDIGER" (pág. 17) se designa al  Subdirector(a) de Subdirector de Reducción del Riesgo y Adaptación al Cambio Climático  o quien haga sus veces. </a:t>
            </a:r>
          </a:p>
          <a:p>
            <a:pPr marL="0" indent="0" algn="just">
              <a:buFont typeface="Arial" charset="0"/>
              <a:buNone/>
            </a:pPr>
            <a:endParaRPr lang="es-ES" altLang="es-ES_tradnl" sz="1600" dirty="0"/>
          </a:p>
          <a:p>
            <a:pPr marL="457200" lvl="1" indent="0" algn="just">
              <a:buNone/>
            </a:pPr>
            <a:r>
              <a:rPr lang="es-ES" altLang="es-ES_tradnl" sz="1600" i="1" dirty="0"/>
              <a:t>19. Coordinar la aplicación de </a:t>
            </a:r>
            <a:r>
              <a:rPr lang="es-ES" altLang="es-ES_tradnl" sz="1600" i="1" dirty="0" err="1"/>
              <a:t>Ia</a:t>
            </a:r>
            <a:r>
              <a:rPr lang="es-ES" altLang="es-ES_tradnl" sz="1600" i="1" dirty="0"/>
              <a:t> función de defensor del ciudadano de la Entidad.".</a:t>
            </a:r>
            <a:endParaRPr lang="es-ES_tradnl" altLang="es-ES_tradnl" sz="1600" i="1" dirty="0"/>
          </a:p>
          <a:p>
            <a:pPr marL="0" indent="0" algn="just">
              <a:buFont typeface="Arial" charset="0"/>
              <a:buNone/>
            </a:pPr>
            <a:endParaRPr lang="es-ES" altLang="es-ES_tradnl" sz="1600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0" y="3479575"/>
            <a:ext cx="2418307" cy="280239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347" y="3337754"/>
            <a:ext cx="2671920" cy="32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 bwMode="auto">
          <a:xfrm>
            <a:off x="6149668" y="966788"/>
            <a:ext cx="5219642" cy="23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altLang="es-ES_tradnl" sz="1600" dirty="0"/>
              <a:t>En la Resolución 017 de 21 de enero  de 2020. "Por medio de la cual modifica el Manual de Funciones y Competencias Laborales del Instituto Distrital de Gestión de Riesgos y Cambio Climático - IDIGER" (pág. 17) se designa al  Subdirector(a) Subdirector de Reducción del Riesgo y Adaptación al Cambio Climático  o quien haga sus veces. La función de: </a:t>
            </a:r>
          </a:p>
          <a:p>
            <a:pPr marL="0" indent="0" algn="just">
              <a:buFont typeface="Arial" charset="0"/>
              <a:buNone/>
            </a:pPr>
            <a:endParaRPr lang="es-ES" altLang="es-ES_tradnl" sz="1600" dirty="0"/>
          </a:p>
          <a:p>
            <a:pPr marL="457200" lvl="1" indent="0" algn="just">
              <a:buFont typeface="Arial" panose="020B0604020202020204" pitchFamily="34" charset="0"/>
              <a:buNone/>
            </a:pPr>
            <a:r>
              <a:rPr lang="es-ES" altLang="es-ES_tradnl" sz="1600" i="1" dirty="0"/>
              <a:t>19. Coordinar la aplicación de </a:t>
            </a:r>
            <a:r>
              <a:rPr lang="es-ES" altLang="es-ES_tradnl" sz="1600" i="1" dirty="0" err="1"/>
              <a:t>Ia</a:t>
            </a:r>
            <a:r>
              <a:rPr lang="es-ES" altLang="es-ES_tradnl" sz="1600" i="1" dirty="0"/>
              <a:t> función de defensor del ciudadano de la Entidad.".</a:t>
            </a:r>
            <a:endParaRPr lang="es-ES_tradnl" altLang="es-ES_tradnl" sz="1600" i="1" dirty="0"/>
          </a:p>
          <a:p>
            <a:pPr marL="0" indent="0" algn="just">
              <a:buFont typeface="Arial" charset="0"/>
              <a:buNone/>
            </a:pPr>
            <a:endParaRPr lang="es-ES" alt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4939582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 bwMode="auto">
          <a:xfrm>
            <a:off x="609600" y="115888"/>
            <a:ext cx="8847667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altLang="es-ES_tradnl" b="1">
                <a:latin typeface="Arial" charset="0"/>
                <a:cs typeface="Arial" charset="0"/>
              </a:rPr>
              <a:t>Canales de atención </a:t>
            </a:r>
            <a:endParaRPr lang="es-ES_tradnl" altLang="es-ES_tradnl" b="1">
              <a:latin typeface="Arial" charset="0"/>
              <a:cs typeface="Arial" charset="0"/>
            </a:endParaRPr>
          </a:p>
        </p:txBody>
      </p:sp>
      <p:sp>
        <p:nvSpPr>
          <p:cNvPr id="12291" name="3 Marcador de contenido"/>
          <p:cNvSpPr>
            <a:spLocks noGrp="1"/>
          </p:cNvSpPr>
          <p:nvPr>
            <p:ph idx="1"/>
          </p:nvPr>
        </p:nvSpPr>
        <p:spPr bwMode="auto">
          <a:xfrm>
            <a:off x="527051" y="1412875"/>
            <a:ext cx="10972800" cy="151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ES" sz="1600" i="1" dirty="0"/>
              <a:t>Se cuenta  con los siguientes canales para la atención de requerimientos, los cuales permiten a la ciudadanía mantener una interacción permanente con la Entidad, como parte fundamental a la protección de sus derechos. </a:t>
            </a:r>
          </a:p>
          <a:p>
            <a:pPr algn="just"/>
            <a:r>
              <a:rPr lang="es-ES" sz="1600" i="1" dirty="0"/>
              <a:t>Para la atención presencial en la Subdirección de Reducción de Riesgos y Adaptación al Cambio Climático se ha dispuesto los siguientes días para la atención:</a:t>
            </a:r>
          </a:p>
          <a:p>
            <a:endParaRPr lang="es-CO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16691"/>
              </p:ext>
            </p:extLst>
          </p:nvPr>
        </p:nvGraphicFramePr>
        <p:xfrm>
          <a:off x="3051251" y="2669003"/>
          <a:ext cx="5833805" cy="24348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MES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DIAS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HORARIO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Enero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4, 11, 18, y  25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Febrero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Jueves 1, 8, 15, 22 y 29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Marzo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1, 8, 15, 22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Abril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 4, 11, 18, y  25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Mayo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2, 9, 16, 23, 30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8:00 a.m. – 12: 00 p.m.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Junio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6,13,</a:t>
                      </a:r>
                      <a:r>
                        <a:rPr lang="es-ES" sz="1100" baseline="0" dirty="0">
                          <a:effectLst/>
                        </a:rPr>
                        <a:t> 20, 27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Julio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Jueves</a:t>
                      </a:r>
                      <a:r>
                        <a:rPr lang="es-ES" sz="1100" baseline="0" dirty="0">
                          <a:effectLst/>
                        </a:rPr>
                        <a:t> 4, 11, 18, y  25</a:t>
                      </a:r>
                      <a:endParaRPr lang="es-CO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Agosto 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1, 8, 15, 22 y 29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Septiembre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</a:t>
                      </a:r>
                      <a:r>
                        <a:rPr lang="es-ES" sz="1100" baseline="0" dirty="0">
                          <a:effectLst/>
                        </a:rPr>
                        <a:t> 5, 12, 19, 26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8:00 a.m. – 12: 00 p.m.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Octubre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3, 10, 17, 24. 31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Noviembre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7,</a:t>
                      </a:r>
                      <a:r>
                        <a:rPr lang="es-ES" sz="1100" baseline="0" dirty="0">
                          <a:effectLst/>
                        </a:rPr>
                        <a:t> 14, 21, 28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8:00 a.m. – 12: 00 p.m.</a:t>
                      </a:r>
                      <a:endParaRPr lang="es-CO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Diciembre 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Jueves 5,</a:t>
                      </a:r>
                      <a:r>
                        <a:rPr lang="es-ES" sz="1100" baseline="0" dirty="0">
                          <a:effectLst/>
                        </a:rPr>
                        <a:t> 12, 19, 26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8:00 a.m. – 12: 00 p.m.</a:t>
                      </a:r>
                      <a:endParaRPr lang="es-CO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4440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 bwMode="auto">
          <a:xfrm>
            <a:off x="609600" y="115888"/>
            <a:ext cx="8847667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CO" altLang="es-ES_tradnl" b="1">
                <a:latin typeface="Arial" charset="0"/>
                <a:cs typeface="Arial" charset="0"/>
              </a:rPr>
              <a:t>Requerimientos allegados </a:t>
            </a:r>
            <a:endParaRPr lang="es-ES_tradnl" altLang="es-ES_tradnl" b="1">
              <a:latin typeface="Arial" charset="0"/>
              <a:cs typeface="Arial" charset="0"/>
            </a:endParaRPr>
          </a:p>
        </p:txBody>
      </p:sp>
      <p:sp>
        <p:nvSpPr>
          <p:cNvPr id="13315" name="CuadroTexto 5"/>
          <p:cNvSpPr txBox="1">
            <a:spLocks noChangeArrowheads="1"/>
          </p:cNvSpPr>
          <p:nvPr/>
        </p:nvSpPr>
        <p:spPr bwMode="auto">
          <a:xfrm>
            <a:off x="1136651" y="23193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s-ES_tradnl" altLang="es-ES_tradnl"/>
          </a:p>
        </p:txBody>
      </p:sp>
      <p:sp>
        <p:nvSpPr>
          <p:cNvPr id="8" name="7 Rectángulo"/>
          <p:cNvSpPr/>
          <p:nvPr/>
        </p:nvSpPr>
        <p:spPr>
          <a:xfrm>
            <a:off x="431798" y="966788"/>
            <a:ext cx="11328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1600" i="1" dirty="0">
                <a:latin typeface="+mn-lt"/>
              </a:rPr>
              <a:t>De igual forma para el periodo se ha realizado la clasificación, asignación y seguimiento a la  oportunidad de respuesta de los allegados al correo electrónico </a:t>
            </a:r>
            <a:r>
              <a:rPr lang="es-ES" sz="1600" i="1" dirty="0">
                <a:latin typeface="+mn-lt"/>
                <a:hlinkClick r:id="rId2"/>
              </a:rPr>
              <a:t>defensordelciudadano@idiger.gov.co</a:t>
            </a:r>
            <a:r>
              <a:rPr lang="es-ES" sz="1600" i="1" dirty="0">
                <a:latin typeface="+mn-lt"/>
              </a:rPr>
              <a:t>. Para el primer semestre 2024 no hubo solicitudes interpuestas al correo por parte de la ciudadanía</a:t>
            </a:r>
          </a:p>
        </p:txBody>
      </p:sp>
    </p:spTree>
    <p:extLst>
      <p:ext uri="{BB962C8B-B14F-4D97-AF65-F5344CB8AC3E}">
        <p14:creationId xmlns:p14="http://schemas.microsoft.com/office/powerpoint/2010/main" val="7827634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 bwMode="auto">
          <a:xfrm>
            <a:off x="609600" y="115888"/>
            <a:ext cx="8847667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>
                <a:latin typeface="Arial" charset="0"/>
                <a:cs typeface="Arial" charset="0"/>
              </a:rPr>
              <a:t>Informes  y acciones 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 bwMode="auto">
          <a:xfrm>
            <a:off x="531284" y="1557338"/>
            <a:ext cx="109728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s-CO" sz="2000" i="1" dirty="0"/>
              <a:t>Remisión de informes anuales y/o semestrales de cumplimiento a la </a:t>
            </a:r>
            <a:r>
              <a:rPr lang="es-ES" sz="2000" i="1" dirty="0"/>
              <a:t>Decreto 197 de 2014 referentes a la aplicación, coordinación, seguimiento y evaluación de la Política Pública Distrital de Servicio a la Ciudadanía para la  Secretaria General de la Alcaldía de Mayor .</a:t>
            </a:r>
          </a:p>
          <a:p>
            <a:pPr algn="just"/>
            <a:r>
              <a:rPr lang="es-CO" sz="2000" i="1" dirty="0"/>
              <a:t>Informes de cumplimiento al </a:t>
            </a:r>
            <a:r>
              <a:rPr lang="es-ES" sz="2000" i="1" dirty="0"/>
              <a:t>Decreto 847 de 2019 por solicitudes allegadas desde de la </a:t>
            </a:r>
            <a:r>
              <a:rPr lang="es-CO" sz="2000" i="1" dirty="0"/>
              <a:t>Veeduría Distrital.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7758" y="3154964"/>
            <a:ext cx="10945283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i="1" dirty="0">
                <a:latin typeface="+mn-lt"/>
              </a:rPr>
              <a:t>Asistencia a la Segunda Comisión Intersectorial de Servicio a la Ciudadanía 2020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i="1" dirty="0">
                <a:latin typeface="+mn-lt"/>
              </a:rPr>
              <a:t>Difusión de la Política Pública Distrital de Servicio a la Ciudadanía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i="1" dirty="0">
                <a:latin typeface="+mn-lt"/>
              </a:rPr>
              <a:t>Difusión del manual de atención a la ciudadanía.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i="1" dirty="0"/>
              <a:t>Realización del curso de Atención al ciudadano de la Veeduría Distrital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i="1" dirty="0"/>
              <a:t>Las referentes a las funciones expresas en el Decreto 847 de 2019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i="1" dirty="0"/>
              <a:t>Actualización de actividades y funciones de acuerdo a normativa legal vigente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s-CO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8844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3D6A4-CCEC-154B-9731-864D0FF7F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¡Gracias por su atención! </a:t>
            </a:r>
          </a:p>
        </p:txBody>
      </p:sp>
    </p:spTree>
    <p:extLst>
      <p:ext uri="{BB962C8B-B14F-4D97-AF65-F5344CB8AC3E}">
        <p14:creationId xmlns:p14="http://schemas.microsoft.com/office/powerpoint/2010/main" val="5734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746</Words>
  <Application>Microsoft Office PowerPoint</Application>
  <PresentationFormat>Panorámica</PresentationFormat>
  <Paragraphs>66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2_Diseño personalizado</vt:lpstr>
      <vt:lpstr>Defensor del Servicio a la Ciudadanía / Defensor del Ciudadano </vt:lpstr>
      <vt:lpstr>Defensor del Servicio a la Ciudadanía / Defensor del Ciudadano </vt:lpstr>
      <vt:lpstr>Existencia del Defensor </vt:lpstr>
      <vt:lpstr>Canales de atención </vt:lpstr>
      <vt:lpstr>Requerimientos allegados </vt:lpstr>
      <vt:lpstr>Informes  y acciones </vt:lpstr>
      <vt:lpstr>¡Gracias por su atención!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</cp:lastModifiedBy>
  <cp:revision>14</cp:revision>
  <dcterms:created xsi:type="dcterms:W3CDTF">2020-01-29T14:59:48Z</dcterms:created>
  <dcterms:modified xsi:type="dcterms:W3CDTF">2024-09-19T01:03:26Z</dcterms:modified>
</cp:coreProperties>
</file>