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sldIdLst>
    <p:sldId id="346" r:id="rId2"/>
    <p:sldId id="351" r:id="rId3"/>
    <p:sldId id="347" r:id="rId4"/>
    <p:sldId id="348" r:id="rId5"/>
    <p:sldId id="261" r:id="rId6"/>
    <p:sldId id="257" r:id="rId7"/>
    <p:sldId id="263" r:id="rId8"/>
    <p:sldId id="349" r:id="rId9"/>
    <p:sldId id="265" r:id="rId10"/>
    <p:sldId id="266" r:id="rId11"/>
    <p:sldId id="267" r:id="rId12"/>
    <p:sldId id="350" r:id="rId13"/>
    <p:sldId id="268" r:id="rId14"/>
    <p:sldId id="269" r:id="rId15"/>
    <p:sldId id="270" r:id="rId16"/>
    <p:sldId id="271" r:id="rId17"/>
    <p:sldId id="272" r:id="rId18"/>
    <p:sldId id="273" r:id="rId19"/>
    <p:sldId id="274" r:id="rId20"/>
    <p:sldId id="275" r:id="rId21"/>
    <p:sldId id="320" r:id="rId22"/>
    <p:sldId id="319" r:id="rId23"/>
    <p:sldId id="321" r:id="rId24"/>
    <p:sldId id="356" r:id="rId25"/>
    <p:sldId id="278" r:id="rId26"/>
    <p:sldId id="305" r:id="rId27"/>
    <p:sldId id="306" r:id="rId28"/>
    <p:sldId id="285" r:id="rId29"/>
    <p:sldId id="282" r:id="rId30"/>
    <p:sldId id="283" r:id="rId31"/>
    <p:sldId id="284" r:id="rId32"/>
    <p:sldId id="357" r:id="rId33"/>
    <p:sldId id="358" r:id="rId34"/>
    <p:sldId id="315" r:id="rId35"/>
    <p:sldId id="352" r:id="rId36"/>
    <p:sldId id="353" r:id="rId37"/>
    <p:sldId id="354" r:id="rId38"/>
    <p:sldId id="286" r:id="rId39"/>
    <p:sldId id="316" r:id="rId40"/>
    <p:sldId id="326" r:id="rId41"/>
    <p:sldId id="360" r:id="rId42"/>
    <p:sldId id="280" r:id="rId43"/>
    <p:sldId id="355" r:id="rId44"/>
    <p:sldId id="323" r:id="rId45"/>
    <p:sldId id="324" r:id="rId46"/>
    <p:sldId id="325" r:id="rId47"/>
    <p:sldId id="359" r:id="rId48"/>
    <p:sldId id="279" r:id="rId49"/>
    <p:sldId id="277" r:id="rId50"/>
    <p:sldId id="328" r:id="rId51"/>
    <p:sldId id="329" r:id="rId52"/>
    <p:sldId id="330" r:id="rId53"/>
    <p:sldId id="331" r:id="rId54"/>
    <p:sldId id="332" r:id="rId55"/>
    <p:sldId id="333" r:id="rId56"/>
    <p:sldId id="334" r:id="rId57"/>
    <p:sldId id="335" r:id="rId58"/>
    <p:sldId id="336" r:id="rId59"/>
    <p:sldId id="337" r:id="rId60"/>
    <p:sldId id="338" r:id="rId61"/>
    <p:sldId id="339" r:id="rId62"/>
    <p:sldId id="340" r:id="rId63"/>
    <p:sldId id="341" r:id="rId64"/>
  </p:sldIdLst>
  <p:sldSz cx="17340263" cy="9753600"/>
  <p:notesSz cx="6858000" cy="9144000"/>
  <p:defaultTextStyle>
    <a:defPPr>
      <a:defRPr lang="es-ES"/>
    </a:defPPr>
    <a:lvl1pPr algn="l" defTabSz="584200" rtl="0" eaLnBrk="0" fontAlgn="base" hangingPunct="0">
      <a:spcBef>
        <a:spcPct val="0"/>
      </a:spcBef>
      <a:spcAft>
        <a:spcPct val="0"/>
      </a:spcAft>
      <a:defRPr sz="3600" kern="1200">
        <a:solidFill>
          <a:srgbClr val="000000"/>
        </a:solidFill>
        <a:latin typeface="Helvetica Light"/>
        <a:ea typeface="Helvetica Light"/>
        <a:cs typeface="Helvetica Light"/>
        <a:sym typeface="Helvetica Light"/>
      </a:defRPr>
    </a:lvl1pPr>
    <a:lvl2pPr marL="457200" indent="-228600" algn="l" defTabSz="584200" rtl="0" eaLnBrk="0" fontAlgn="base" hangingPunct="0">
      <a:spcBef>
        <a:spcPct val="0"/>
      </a:spcBef>
      <a:spcAft>
        <a:spcPct val="0"/>
      </a:spcAft>
      <a:defRPr sz="3600" kern="1200">
        <a:solidFill>
          <a:srgbClr val="000000"/>
        </a:solidFill>
        <a:latin typeface="Helvetica Light"/>
        <a:ea typeface="Helvetica Light"/>
        <a:cs typeface="Helvetica Light"/>
        <a:sym typeface="Helvetica Light"/>
      </a:defRPr>
    </a:lvl2pPr>
    <a:lvl3pPr marL="914400" indent="-457200" algn="l" defTabSz="584200" rtl="0" eaLnBrk="0" fontAlgn="base" hangingPunct="0">
      <a:spcBef>
        <a:spcPct val="0"/>
      </a:spcBef>
      <a:spcAft>
        <a:spcPct val="0"/>
      </a:spcAft>
      <a:defRPr sz="3600" kern="1200">
        <a:solidFill>
          <a:srgbClr val="000000"/>
        </a:solidFill>
        <a:latin typeface="Helvetica Light"/>
        <a:ea typeface="Helvetica Light"/>
        <a:cs typeface="Helvetica Light"/>
        <a:sym typeface="Helvetica Light"/>
      </a:defRPr>
    </a:lvl3pPr>
    <a:lvl4pPr marL="1371600" indent="-685800" algn="l" defTabSz="584200" rtl="0" eaLnBrk="0" fontAlgn="base" hangingPunct="0">
      <a:spcBef>
        <a:spcPct val="0"/>
      </a:spcBef>
      <a:spcAft>
        <a:spcPct val="0"/>
      </a:spcAft>
      <a:defRPr sz="3600" kern="1200">
        <a:solidFill>
          <a:srgbClr val="000000"/>
        </a:solidFill>
        <a:latin typeface="Helvetica Light"/>
        <a:ea typeface="Helvetica Light"/>
        <a:cs typeface="Helvetica Light"/>
        <a:sym typeface="Helvetica Light"/>
      </a:defRPr>
    </a:lvl4pPr>
    <a:lvl5pPr marL="1828800" indent="-914400" algn="l" defTabSz="584200" rtl="0" eaLnBrk="0" fontAlgn="base" hangingPunct="0">
      <a:spcBef>
        <a:spcPct val="0"/>
      </a:spcBef>
      <a:spcAft>
        <a:spcPct val="0"/>
      </a:spcAft>
      <a:defRPr sz="3600" kern="1200">
        <a:solidFill>
          <a:srgbClr val="000000"/>
        </a:solidFill>
        <a:latin typeface="Helvetica Light"/>
        <a:ea typeface="Helvetica Light"/>
        <a:cs typeface="Helvetica Light"/>
        <a:sym typeface="Helvetica Light"/>
      </a:defRPr>
    </a:lvl5pPr>
    <a:lvl6pPr marL="2286000" algn="l" defTabSz="914400" rtl="0" eaLnBrk="1" latinLnBrk="0" hangingPunct="1">
      <a:defRPr sz="3600" kern="1200">
        <a:solidFill>
          <a:srgbClr val="000000"/>
        </a:solidFill>
        <a:latin typeface="Helvetica Light"/>
        <a:ea typeface="Helvetica Light"/>
        <a:cs typeface="Helvetica Light"/>
        <a:sym typeface="Helvetica Light"/>
      </a:defRPr>
    </a:lvl6pPr>
    <a:lvl7pPr marL="2743200" algn="l" defTabSz="914400" rtl="0" eaLnBrk="1" latinLnBrk="0" hangingPunct="1">
      <a:defRPr sz="3600" kern="1200">
        <a:solidFill>
          <a:srgbClr val="000000"/>
        </a:solidFill>
        <a:latin typeface="Helvetica Light"/>
        <a:ea typeface="Helvetica Light"/>
        <a:cs typeface="Helvetica Light"/>
        <a:sym typeface="Helvetica Light"/>
      </a:defRPr>
    </a:lvl7pPr>
    <a:lvl8pPr marL="3200400" algn="l" defTabSz="914400" rtl="0" eaLnBrk="1" latinLnBrk="0" hangingPunct="1">
      <a:defRPr sz="3600" kern="1200">
        <a:solidFill>
          <a:srgbClr val="000000"/>
        </a:solidFill>
        <a:latin typeface="Helvetica Light"/>
        <a:ea typeface="Helvetica Light"/>
        <a:cs typeface="Helvetica Light"/>
        <a:sym typeface="Helvetica Light"/>
      </a:defRPr>
    </a:lvl8pPr>
    <a:lvl9pPr marL="3657600" algn="l" defTabSz="914400" rtl="0" eaLnBrk="1" latinLnBrk="0" hangingPunct="1">
      <a:defRPr sz="3600" kern="1200">
        <a:solidFill>
          <a:srgbClr val="000000"/>
        </a:solidFill>
        <a:latin typeface="Helvetica Light"/>
        <a:ea typeface="Helvetica Light"/>
        <a:cs typeface="Helvetica Light"/>
        <a:sym typeface="Helvetica Light"/>
      </a:defRPr>
    </a:lvl9pPr>
  </p:defaultTextStyle>
  <p:extLst>
    <p:ext uri="{521415D9-36F7-43E2-AB2F-B90AF26B5E84}">
      <p14:sectionLst xmlns:p14="http://schemas.microsoft.com/office/powerpoint/2010/main">
        <p14:section name="Sección predeterminada" id="{F40ADF99-E1D5-4AB4-89E0-D4209F69A537}">
          <p14:sldIdLst>
            <p14:sldId id="346"/>
            <p14:sldId id="351"/>
            <p14:sldId id="347"/>
            <p14:sldId id="348"/>
            <p14:sldId id="261"/>
            <p14:sldId id="257"/>
            <p14:sldId id="263"/>
            <p14:sldId id="349"/>
            <p14:sldId id="265"/>
            <p14:sldId id="266"/>
            <p14:sldId id="267"/>
            <p14:sldId id="350"/>
            <p14:sldId id="268"/>
            <p14:sldId id="269"/>
            <p14:sldId id="270"/>
            <p14:sldId id="271"/>
            <p14:sldId id="272"/>
            <p14:sldId id="273"/>
            <p14:sldId id="274"/>
            <p14:sldId id="275"/>
            <p14:sldId id="320"/>
            <p14:sldId id="319"/>
            <p14:sldId id="321"/>
            <p14:sldId id="356"/>
            <p14:sldId id="278"/>
            <p14:sldId id="305"/>
            <p14:sldId id="306"/>
            <p14:sldId id="285"/>
            <p14:sldId id="282"/>
            <p14:sldId id="283"/>
            <p14:sldId id="284"/>
            <p14:sldId id="357"/>
            <p14:sldId id="358"/>
            <p14:sldId id="315"/>
            <p14:sldId id="352"/>
            <p14:sldId id="353"/>
            <p14:sldId id="354"/>
            <p14:sldId id="286"/>
            <p14:sldId id="316"/>
            <p14:sldId id="326"/>
            <p14:sldId id="360"/>
            <p14:sldId id="280"/>
            <p14:sldId id="355"/>
            <p14:sldId id="323"/>
            <p14:sldId id="324"/>
            <p14:sldId id="325"/>
            <p14:sldId id="359"/>
            <p14:sldId id="279"/>
            <p14:sldId id="277"/>
            <p14:sldId id="328"/>
            <p14:sldId id="329"/>
            <p14:sldId id="330"/>
            <p14:sldId id="331"/>
            <p14:sldId id="332"/>
            <p14:sldId id="333"/>
            <p14:sldId id="334"/>
            <p14:sldId id="335"/>
            <p14:sldId id="336"/>
            <p14:sldId id="337"/>
            <p14:sldId id="338"/>
            <p14:sldId id="339"/>
            <p14:sldId id="340"/>
            <p14:sldId id="34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77" autoAdjust="0"/>
    <p:restoredTop sz="94660"/>
  </p:normalViewPr>
  <p:slideViewPr>
    <p:cSldViewPr snapToGrid="0">
      <p:cViewPr varScale="1">
        <p:scale>
          <a:sx n="74" d="100"/>
          <a:sy n="74" d="100"/>
        </p:scale>
        <p:origin x="96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Shape 116"/>
          <p:cNvSpPr>
            <a:spLocks noGrp="1" noRot="1" noChangeAspect="1"/>
          </p:cNvSpPr>
          <p:nvPr>
            <p:ph type="sldImg"/>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5" name="Shape 117"/>
          <p:cNvSpPr>
            <a:spLocks noGrp="1"/>
          </p:cNvSpPr>
          <p:nvPr>
            <p:ph type="body" sz="quarter" idx="1"/>
          </p:nvPr>
        </p:nvSpPr>
        <p:spPr bwMode="auto">
          <a:xfrm>
            <a:off x="914400" y="4343400"/>
            <a:ext cx="5029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endParaRPr lang="es-ES" altLang="es-ES">
              <a:sym typeface="Helvetica Neue"/>
            </a:endParaRPr>
          </a:p>
        </p:txBody>
      </p:sp>
    </p:spTree>
  </p:cSld>
  <p:clrMap bg1="lt1" tx1="dk1" bg2="lt2" tx2="dk2" accent1="accent1" accent2="accent2" accent3="accent3" accent4="accent4" accent5="accent5" accent6="accent6" hlink="hlink" folHlink="folHlink"/>
  <p:notesStyle>
    <a:lvl1pPr algn="l" defTabSz="457200" rtl="0" eaLnBrk="0" fontAlgn="base" hangingPunct="0">
      <a:lnSpc>
        <a:spcPct val="118000"/>
      </a:lnSpc>
      <a:spcBef>
        <a:spcPct val="30000"/>
      </a:spcBef>
      <a:spcAft>
        <a:spcPct val="0"/>
      </a:spcAft>
      <a:defRPr sz="2200">
        <a:solidFill>
          <a:schemeClr val="tx1"/>
        </a:solidFill>
        <a:latin typeface="Helvetica Neue"/>
        <a:ea typeface="Helvetica Neue"/>
        <a:cs typeface="Helvetica Neue"/>
        <a:sym typeface="Helvetica Neue"/>
      </a:defRPr>
    </a:lvl1pPr>
    <a:lvl2pPr marL="742950" indent="-285750" algn="l" defTabSz="457200" rtl="0" eaLnBrk="0" fontAlgn="base" hangingPunct="0">
      <a:lnSpc>
        <a:spcPct val="118000"/>
      </a:lnSpc>
      <a:spcBef>
        <a:spcPct val="30000"/>
      </a:spcBef>
      <a:spcAft>
        <a:spcPct val="0"/>
      </a:spcAft>
      <a:defRPr sz="2200">
        <a:solidFill>
          <a:schemeClr val="tx1"/>
        </a:solidFill>
        <a:latin typeface="Helvetica Neue"/>
        <a:ea typeface="Helvetica Neue"/>
        <a:cs typeface="Helvetica Neue"/>
        <a:sym typeface="Helvetica Neue"/>
      </a:defRPr>
    </a:lvl2pPr>
    <a:lvl3pPr marL="1143000" indent="-228600" algn="l" defTabSz="457200" rtl="0" eaLnBrk="0" fontAlgn="base" hangingPunct="0">
      <a:lnSpc>
        <a:spcPct val="118000"/>
      </a:lnSpc>
      <a:spcBef>
        <a:spcPct val="30000"/>
      </a:spcBef>
      <a:spcAft>
        <a:spcPct val="0"/>
      </a:spcAft>
      <a:defRPr sz="2200">
        <a:solidFill>
          <a:schemeClr val="tx1"/>
        </a:solidFill>
        <a:latin typeface="Helvetica Neue"/>
        <a:ea typeface="Helvetica Neue"/>
        <a:cs typeface="Helvetica Neue"/>
        <a:sym typeface="Helvetica Neue"/>
      </a:defRPr>
    </a:lvl3pPr>
    <a:lvl4pPr marL="1600200" indent="-228600" algn="l" defTabSz="457200" rtl="0" eaLnBrk="0" fontAlgn="base" hangingPunct="0">
      <a:lnSpc>
        <a:spcPct val="118000"/>
      </a:lnSpc>
      <a:spcBef>
        <a:spcPct val="30000"/>
      </a:spcBef>
      <a:spcAft>
        <a:spcPct val="0"/>
      </a:spcAft>
      <a:defRPr sz="2200">
        <a:solidFill>
          <a:schemeClr val="tx1"/>
        </a:solidFill>
        <a:latin typeface="Helvetica Neue"/>
        <a:ea typeface="Helvetica Neue"/>
        <a:cs typeface="Helvetica Neue"/>
        <a:sym typeface="Helvetica Neue"/>
      </a:defRPr>
    </a:lvl4pPr>
    <a:lvl5pPr marL="2057400" indent="-228600" algn="l" defTabSz="457200" rtl="0" eaLnBrk="0" fontAlgn="base" hangingPunct="0">
      <a:lnSpc>
        <a:spcPct val="118000"/>
      </a:lnSpc>
      <a:spcBef>
        <a:spcPct val="30000"/>
      </a:spcBef>
      <a:spcAft>
        <a:spcPct val="0"/>
      </a:spcAft>
      <a:defRPr sz="2200">
        <a:solidFill>
          <a:schemeClr val="tx1"/>
        </a:solidFill>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ítulo y subtítulo">
    <p:spTree>
      <p:nvGrpSpPr>
        <p:cNvPr id="1" name=""/>
        <p:cNvGrpSpPr/>
        <p:nvPr/>
      </p:nvGrpSpPr>
      <p:grpSpPr>
        <a:xfrm>
          <a:off x="0" y="0"/>
          <a:ext cx="0" cy="0"/>
          <a:chOff x="0" y="0"/>
          <a:chExt cx="0" cy="0"/>
        </a:xfrm>
      </p:grpSpPr>
      <p:sp>
        <p:nvSpPr>
          <p:cNvPr id="11" name="Shape 11"/>
          <p:cNvSpPr>
            <a:spLocks noGrp="1"/>
          </p:cNvSpPr>
          <p:nvPr>
            <p:ph type="title"/>
          </p:nvPr>
        </p:nvSpPr>
        <p:spPr>
          <a:xfrm>
            <a:off x="1693385" y="1638300"/>
            <a:ext cx="13953493" cy="3302000"/>
          </a:xfrm>
          <a:prstGeom prst="rect">
            <a:avLst/>
          </a:prstGeom>
        </p:spPr>
        <p:txBody>
          <a:bodyPr anchor="b"/>
          <a:lstStyle/>
          <a:p>
            <a:r>
              <a:t>Texto del título</a:t>
            </a:r>
          </a:p>
        </p:txBody>
      </p:sp>
      <p:sp>
        <p:nvSpPr>
          <p:cNvPr id="12" name="Shape 12"/>
          <p:cNvSpPr>
            <a:spLocks noGrp="1"/>
          </p:cNvSpPr>
          <p:nvPr>
            <p:ph type="body" sz="quarter" idx="1"/>
          </p:nvPr>
        </p:nvSpPr>
        <p:spPr>
          <a:xfrm>
            <a:off x="1693385" y="5029200"/>
            <a:ext cx="13953493"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Nivel de texto 1</a:t>
            </a:r>
          </a:p>
          <a:p>
            <a:pPr lvl="1"/>
            <a:r>
              <a:t>Nivel de texto 2</a:t>
            </a:r>
          </a:p>
          <a:p>
            <a:pPr lvl="2"/>
            <a:r>
              <a:t>Nivel de texto 3</a:t>
            </a:r>
          </a:p>
          <a:p>
            <a:pPr lvl="3"/>
            <a:r>
              <a:t>Nivel de texto 4</a:t>
            </a:r>
          </a:p>
          <a:p>
            <a:pPr lvl="4"/>
            <a:r>
              <a:t>Nivel de texto 5</a:t>
            </a:r>
          </a:p>
        </p:txBody>
      </p:sp>
      <p:sp>
        <p:nvSpPr>
          <p:cNvPr id="4" name="Shape 4"/>
          <p:cNvSpPr>
            <a:spLocks noGrp="1"/>
          </p:cNvSpPr>
          <p:nvPr>
            <p:ph type="sldNum" sz="quarter" idx="10"/>
          </p:nvPr>
        </p:nvSpPr>
        <p:spPr>
          <a:ln/>
        </p:spPr>
        <p:txBody>
          <a:bodyPr/>
          <a:lstStyle>
            <a:lvl1pPr>
              <a:defRPr/>
            </a:lvl1pPr>
          </a:lstStyle>
          <a:p>
            <a:pPr>
              <a:defRPr/>
            </a:pPr>
            <a:fld id="{A5ED73C3-4E8C-4044-B835-5D217826C99B}" type="slidenum">
              <a:rPr lang="es-ES" altLang="es-ES"/>
              <a:pPr>
                <a:defRPr/>
              </a:pPr>
              <a:t>‹Nº›</a:t>
            </a:fld>
            <a:endParaRPr lang="es-ES" altLang="es-ES" dirty="0"/>
          </a:p>
        </p:txBody>
      </p:sp>
    </p:spTree>
    <p:extLst>
      <p:ext uri="{BB962C8B-B14F-4D97-AF65-F5344CB8AC3E}">
        <p14:creationId xmlns:p14="http://schemas.microsoft.com/office/powerpoint/2010/main" val="373838360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ítulo y viñeta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Texto del título</a:t>
            </a:r>
          </a:p>
        </p:txBody>
      </p:sp>
      <p:sp>
        <p:nvSpPr>
          <p:cNvPr id="57" name="Shape 57"/>
          <p:cNvSpPr>
            <a:spLocks noGrp="1"/>
          </p:cNvSpPr>
          <p:nvPr>
            <p:ph type="body" idx="1"/>
          </p:nvPr>
        </p:nvSpPr>
        <p:spPr>
          <a:prstGeom prst="rect">
            <a:avLst/>
          </a:prstGeom>
        </p:spPr>
        <p:txBody>
          <a:bodyPr/>
          <a:lstStyle/>
          <a:p>
            <a:r>
              <a:t>Nivel de texto 1</a:t>
            </a:r>
          </a:p>
          <a:p>
            <a:pPr lvl="1"/>
            <a:r>
              <a:t>Nivel de texto 2</a:t>
            </a:r>
          </a:p>
          <a:p>
            <a:pPr lvl="2"/>
            <a:r>
              <a:t>Nivel de texto 3</a:t>
            </a:r>
          </a:p>
          <a:p>
            <a:pPr lvl="3"/>
            <a:r>
              <a:t>Nivel de texto 4</a:t>
            </a:r>
          </a:p>
          <a:p>
            <a:pPr lvl="4"/>
            <a:r>
              <a:t>Nivel de texto 5</a:t>
            </a:r>
          </a:p>
        </p:txBody>
      </p:sp>
      <p:sp>
        <p:nvSpPr>
          <p:cNvPr id="4" name="Shape 4"/>
          <p:cNvSpPr>
            <a:spLocks noGrp="1"/>
          </p:cNvSpPr>
          <p:nvPr>
            <p:ph type="sldNum" sz="quarter" idx="10"/>
          </p:nvPr>
        </p:nvSpPr>
        <p:spPr>
          <a:ln/>
        </p:spPr>
        <p:txBody>
          <a:bodyPr/>
          <a:lstStyle>
            <a:lvl1pPr>
              <a:defRPr/>
            </a:lvl1pPr>
          </a:lstStyle>
          <a:p>
            <a:pPr>
              <a:defRPr/>
            </a:pPr>
            <a:fld id="{E2AABE13-9063-4DE2-AC06-8D558A5ADAB2}" type="slidenum">
              <a:rPr lang="es-ES" altLang="es-ES"/>
              <a:pPr>
                <a:defRPr/>
              </a:pPr>
              <a:t>‹Nº›</a:t>
            </a:fld>
            <a:endParaRPr lang="es-ES" altLang="es-ES" dirty="0"/>
          </a:p>
        </p:txBody>
      </p:sp>
    </p:spTree>
    <p:extLst>
      <p:ext uri="{BB962C8B-B14F-4D97-AF65-F5344CB8AC3E}">
        <p14:creationId xmlns:p14="http://schemas.microsoft.com/office/powerpoint/2010/main" val="309299982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ítulo, viñetas y foto">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8958007" y="2603500"/>
            <a:ext cx="7112217" cy="6286500"/>
          </a:xfrm>
          <a:prstGeom prst="rect">
            <a:avLst/>
          </a:prstGeom>
        </p:spPr>
        <p:txBody>
          <a:bodyPr lIns="91439" tIns="45719" rIns="91439" bIns="45719" anchor="t">
            <a:noAutofit/>
          </a:bodyPr>
          <a:lstStyle/>
          <a:p>
            <a:pPr lvl="0"/>
            <a:endParaRPr noProof="0" dirty="0">
              <a:sym typeface="Helvetica Light"/>
            </a:endParaRPr>
          </a:p>
        </p:txBody>
      </p:sp>
      <p:sp>
        <p:nvSpPr>
          <p:cNvPr id="66" name="Shape 66"/>
          <p:cNvSpPr>
            <a:spLocks noGrp="1"/>
          </p:cNvSpPr>
          <p:nvPr>
            <p:ph type="title"/>
          </p:nvPr>
        </p:nvSpPr>
        <p:spPr>
          <a:prstGeom prst="rect">
            <a:avLst/>
          </a:prstGeom>
        </p:spPr>
        <p:txBody>
          <a:bodyPr/>
          <a:lstStyle/>
          <a:p>
            <a:r>
              <a:t>Texto del título</a:t>
            </a:r>
          </a:p>
        </p:txBody>
      </p:sp>
      <p:sp>
        <p:nvSpPr>
          <p:cNvPr id="67" name="Shape 67"/>
          <p:cNvSpPr>
            <a:spLocks noGrp="1"/>
          </p:cNvSpPr>
          <p:nvPr>
            <p:ph type="body" sz="half" idx="1"/>
          </p:nvPr>
        </p:nvSpPr>
        <p:spPr>
          <a:xfrm>
            <a:off x="1270039" y="2603500"/>
            <a:ext cx="7112217"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Nivel de texto 1</a:t>
            </a:r>
          </a:p>
          <a:p>
            <a:pPr lvl="1"/>
            <a:r>
              <a:t>Nivel de texto 2</a:t>
            </a:r>
          </a:p>
          <a:p>
            <a:pPr lvl="2"/>
            <a:r>
              <a:t>Nivel de texto 3</a:t>
            </a:r>
          </a:p>
          <a:p>
            <a:pPr lvl="3"/>
            <a:r>
              <a:t>Nivel de texto 4</a:t>
            </a:r>
          </a:p>
          <a:p>
            <a:pPr lvl="4"/>
            <a:r>
              <a:t>Nivel de texto 5</a:t>
            </a:r>
          </a:p>
        </p:txBody>
      </p:sp>
      <p:sp>
        <p:nvSpPr>
          <p:cNvPr id="5" name="Shape 4"/>
          <p:cNvSpPr>
            <a:spLocks noGrp="1"/>
          </p:cNvSpPr>
          <p:nvPr>
            <p:ph type="sldNum" sz="quarter" idx="14"/>
          </p:nvPr>
        </p:nvSpPr>
        <p:spPr>
          <a:ln/>
        </p:spPr>
        <p:txBody>
          <a:bodyPr/>
          <a:lstStyle>
            <a:lvl1pPr>
              <a:defRPr/>
            </a:lvl1pPr>
          </a:lstStyle>
          <a:p>
            <a:pPr>
              <a:defRPr/>
            </a:pPr>
            <a:fld id="{D40FE227-0E36-4A3D-8D39-EC415C28D2DD}" type="slidenum">
              <a:rPr lang="es-ES" altLang="es-ES"/>
              <a:pPr>
                <a:defRPr/>
              </a:pPr>
              <a:t>‹Nº›</a:t>
            </a:fld>
            <a:endParaRPr lang="es-ES" altLang="es-ES" dirty="0"/>
          </a:p>
        </p:txBody>
      </p:sp>
    </p:spTree>
    <p:extLst>
      <p:ext uri="{BB962C8B-B14F-4D97-AF65-F5344CB8AC3E}">
        <p14:creationId xmlns:p14="http://schemas.microsoft.com/office/powerpoint/2010/main" val="1775592938"/>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Viñetas">
    <p:spTree>
      <p:nvGrpSpPr>
        <p:cNvPr id="1" name=""/>
        <p:cNvGrpSpPr/>
        <p:nvPr/>
      </p:nvGrpSpPr>
      <p:grpSpPr>
        <a:xfrm>
          <a:off x="0" y="0"/>
          <a:ext cx="0" cy="0"/>
          <a:chOff x="0" y="0"/>
          <a:chExt cx="0" cy="0"/>
        </a:xfrm>
      </p:grpSpPr>
      <p:sp>
        <p:nvSpPr>
          <p:cNvPr id="75" name="Shape 75"/>
          <p:cNvSpPr>
            <a:spLocks noGrp="1"/>
          </p:cNvSpPr>
          <p:nvPr>
            <p:ph type="body" idx="1"/>
          </p:nvPr>
        </p:nvSpPr>
        <p:spPr>
          <a:xfrm>
            <a:off x="1270039" y="1270000"/>
            <a:ext cx="14800185" cy="7213600"/>
          </a:xfrm>
          <a:prstGeom prst="rect">
            <a:avLst/>
          </a:prstGeom>
        </p:spPr>
        <p:txBody>
          <a:bodyPr/>
          <a:lstStyle/>
          <a:p>
            <a:r>
              <a:t>Nivel de texto 1</a:t>
            </a:r>
          </a:p>
          <a:p>
            <a:pPr lvl="1"/>
            <a:r>
              <a:t>Nivel de texto 2</a:t>
            </a:r>
          </a:p>
          <a:p>
            <a:pPr lvl="2"/>
            <a:r>
              <a:t>Nivel de texto 3</a:t>
            </a:r>
          </a:p>
          <a:p>
            <a:pPr lvl="3"/>
            <a:r>
              <a:t>Nivel de texto 4</a:t>
            </a:r>
          </a:p>
          <a:p>
            <a:pPr lvl="4"/>
            <a:r>
              <a:t>Nivel de texto 5</a:t>
            </a:r>
          </a:p>
        </p:txBody>
      </p:sp>
      <p:sp>
        <p:nvSpPr>
          <p:cNvPr id="3" name="Shape 4"/>
          <p:cNvSpPr>
            <a:spLocks noGrp="1"/>
          </p:cNvSpPr>
          <p:nvPr>
            <p:ph type="sldNum" sz="quarter" idx="10"/>
          </p:nvPr>
        </p:nvSpPr>
        <p:spPr>
          <a:ln/>
        </p:spPr>
        <p:txBody>
          <a:bodyPr/>
          <a:lstStyle>
            <a:lvl1pPr>
              <a:defRPr/>
            </a:lvl1pPr>
          </a:lstStyle>
          <a:p>
            <a:pPr>
              <a:defRPr/>
            </a:pPr>
            <a:fld id="{5036A81B-A51C-478E-A14C-6D4DA10025CA}" type="slidenum">
              <a:rPr lang="es-ES" altLang="es-ES"/>
              <a:pPr>
                <a:defRPr/>
              </a:pPr>
              <a:t>‹Nº›</a:t>
            </a:fld>
            <a:endParaRPr lang="es-ES" altLang="es-ES" dirty="0"/>
          </a:p>
        </p:txBody>
      </p:sp>
    </p:spTree>
    <p:extLst>
      <p:ext uri="{BB962C8B-B14F-4D97-AF65-F5344CB8AC3E}">
        <p14:creationId xmlns:p14="http://schemas.microsoft.com/office/powerpoint/2010/main" val="968598719"/>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3 fotos">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8958007" y="5092700"/>
            <a:ext cx="7112217" cy="3771900"/>
          </a:xfrm>
          <a:prstGeom prst="rect">
            <a:avLst/>
          </a:prstGeom>
        </p:spPr>
        <p:txBody>
          <a:bodyPr lIns="91439" tIns="45719" rIns="91439" bIns="45719" anchor="t">
            <a:noAutofit/>
          </a:bodyPr>
          <a:lstStyle/>
          <a:p>
            <a:pPr lvl="0"/>
            <a:endParaRPr noProof="0" dirty="0">
              <a:sym typeface="Helvetica Light"/>
            </a:endParaRPr>
          </a:p>
        </p:txBody>
      </p:sp>
      <p:sp>
        <p:nvSpPr>
          <p:cNvPr id="84" name="Shape 84"/>
          <p:cNvSpPr>
            <a:spLocks noGrp="1"/>
          </p:cNvSpPr>
          <p:nvPr>
            <p:ph type="pic" sz="quarter" idx="14"/>
          </p:nvPr>
        </p:nvSpPr>
        <p:spPr>
          <a:xfrm>
            <a:off x="8966298" y="889000"/>
            <a:ext cx="7112219" cy="3771900"/>
          </a:xfrm>
          <a:prstGeom prst="rect">
            <a:avLst/>
          </a:prstGeom>
        </p:spPr>
        <p:txBody>
          <a:bodyPr lIns="91439" tIns="45719" rIns="91439" bIns="45719" anchor="t">
            <a:noAutofit/>
          </a:bodyPr>
          <a:lstStyle/>
          <a:p>
            <a:pPr lvl="0"/>
            <a:endParaRPr noProof="0" dirty="0">
              <a:sym typeface="Helvetica Light"/>
            </a:endParaRPr>
          </a:p>
        </p:txBody>
      </p:sp>
      <p:sp>
        <p:nvSpPr>
          <p:cNvPr id="85" name="Shape 85"/>
          <p:cNvSpPr>
            <a:spLocks noGrp="1"/>
          </p:cNvSpPr>
          <p:nvPr>
            <p:ph type="pic" sz="half" idx="15"/>
          </p:nvPr>
        </p:nvSpPr>
        <p:spPr>
          <a:xfrm>
            <a:off x="1270039" y="889000"/>
            <a:ext cx="7112217" cy="7975600"/>
          </a:xfrm>
          <a:prstGeom prst="rect">
            <a:avLst/>
          </a:prstGeom>
        </p:spPr>
        <p:txBody>
          <a:bodyPr lIns="91439" tIns="45719" rIns="91439" bIns="45719" anchor="t">
            <a:noAutofit/>
          </a:bodyPr>
          <a:lstStyle/>
          <a:p>
            <a:pPr lvl="0"/>
            <a:endParaRPr noProof="0" dirty="0">
              <a:sym typeface="Helvetica Light"/>
            </a:endParaRPr>
          </a:p>
        </p:txBody>
      </p:sp>
      <p:sp>
        <p:nvSpPr>
          <p:cNvPr id="5" name="Shape 4"/>
          <p:cNvSpPr>
            <a:spLocks noGrp="1"/>
          </p:cNvSpPr>
          <p:nvPr>
            <p:ph type="sldNum" sz="quarter" idx="16"/>
          </p:nvPr>
        </p:nvSpPr>
        <p:spPr>
          <a:ln/>
        </p:spPr>
        <p:txBody>
          <a:bodyPr/>
          <a:lstStyle>
            <a:lvl1pPr>
              <a:defRPr/>
            </a:lvl1pPr>
          </a:lstStyle>
          <a:p>
            <a:pPr>
              <a:defRPr/>
            </a:pPr>
            <a:fld id="{AEF0AF9E-42B5-41B3-89E2-EACC4403A3FC}" type="slidenum">
              <a:rPr lang="es-ES" altLang="es-ES"/>
              <a:pPr>
                <a:defRPr/>
              </a:pPr>
              <a:t>‹Nº›</a:t>
            </a:fld>
            <a:endParaRPr lang="es-ES" altLang="es-ES" dirty="0"/>
          </a:p>
        </p:txBody>
      </p:sp>
    </p:spTree>
    <p:extLst>
      <p:ext uri="{BB962C8B-B14F-4D97-AF65-F5344CB8AC3E}">
        <p14:creationId xmlns:p14="http://schemas.microsoft.com/office/powerpoint/2010/main" val="106326096"/>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Cita">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693385" y="6362700"/>
            <a:ext cx="13953493" cy="469900"/>
          </a:xfrm>
          <a:prstGeom prst="rect">
            <a:avLst/>
          </a:prstGeom>
        </p:spPr>
        <p:txBody>
          <a:bodyPr anchor="t">
            <a:spAutoFit/>
          </a:bodyPr>
          <a:lstStyle>
            <a:lvl1pPr marL="0" indent="0" algn="ctr">
              <a:spcBef>
                <a:spcPts val="0"/>
              </a:spcBef>
              <a:buSzTx/>
              <a:buNone/>
              <a:defRPr sz="2400"/>
            </a:lvl1pPr>
          </a:lstStyle>
          <a:p>
            <a:r>
              <a:t>– Juan López</a:t>
            </a:r>
          </a:p>
        </p:txBody>
      </p:sp>
      <p:sp>
        <p:nvSpPr>
          <p:cNvPr id="94" name="Shape 94"/>
          <p:cNvSpPr>
            <a:spLocks noGrp="1"/>
          </p:cNvSpPr>
          <p:nvPr>
            <p:ph type="body" sz="quarter" idx="14"/>
          </p:nvPr>
        </p:nvSpPr>
        <p:spPr>
          <a:xfrm>
            <a:off x="1693385" y="4267200"/>
            <a:ext cx="13953493" cy="685800"/>
          </a:xfrm>
          <a:prstGeom prst="rect">
            <a:avLst/>
          </a:prstGeom>
        </p:spPr>
        <p:txBody>
          <a:bodyPr>
            <a:spAutoFit/>
          </a:bodyPr>
          <a:lstStyle>
            <a:lvl1pPr marL="0" indent="0" algn="ctr">
              <a:spcBef>
                <a:spcPts val="0"/>
              </a:spcBef>
              <a:buSzTx/>
              <a:buNone/>
              <a:defRPr sz="3800"/>
            </a:lvl1pPr>
          </a:lstStyle>
          <a:p>
            <a:r>
              <a:t>“Escribir una cita aquí” </a:t>
            </a:r>
          </a:p>
        </p:txBody>
      </p:sp>
      <p:sp>
        <p:nvSpPr>
          <p:cNvPr id="4" name="Shape 4"/>
          <p:cNvSpPr>
            <a:spLocks noGrp="1"/>
          </p:cNvSpPr>
          <p:nvPr>
            <p:ph type="sldNum" sz="quarter" idx="15"/>
          </p:nvPr>
        </p:nvSpPr>
        <p:spPr>
          <a:ln/>
        </p:spPr>
        <p:txBody>
          <a:bodyPr/>
          <a:lstStyle>
            <a:lvl1pPr>
              <a:defRPr/>
            </a:lvl1pPr>
          </a:lstStyle>
          <a:p>
            <a:pPr>
              <a:defRPr/>
            </a:pPr>
            <a:fld id="{960B7361-94E7-4FC4-B78D-56B7AFCE109F}" type="slidenum">
              <a:rPr lang="es-ES" altLang="es-ES"/>
              <a:pPr>
                <a:defRPr/>
              </a:pPr>
              <a:t>‹Nº›</a:t>
            </a:fld>
            <a:endParaRPr lang="es-ES" altLang="es-ES" dirty="0"/>
          </a:p>
        </p:txBody>
      </p:sp>
    </p:spTree>
    <p:extLst>
      <p:ext uri="{BB962C8B-B14F-4D97-AF65-F5344CB8AC3E}">
        <p14:creationId xmlns:p14="http://schemas.microsoft.com/office/powerpoint/2010/main" val="1292603646"/>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7340263" cy="9753600"/>
          </a:xfrm>
          <a:prstGeom prst="rect">
            <a:avLst/>
          </a:prstGeom>
        </p:spPr>
        <p:txBody>
          <a:bodyPr lIns="91439" tIns="45719" rIns="91439" bIns="45719" anchor="t">
            <a:noAutofit/>
          </a:bodyPr>
          <a:lstStyle/>
          <a:p>
            <a:pPr lvl="0"/>
            <a:endParaRPr noProof="0" dirty="0">
              <a:sym typeface="Helvetica Light"/>
            </a:endParaRPr>
          </a:p>
        </p:txBody>
      </p:sp>
      <p:sp>
        <p:nvSpPr>
          <p:cNvPr id="3" name="Shape 4"/>
          <p:cNvSpPr>
            <a:spLocks noGrp="1"/>
          </p:cNvSpPr>
          <p:nvPr>
            <p:ph type="sldNum" sz="quarter" idx="14"/>
          </p:nvPr>
        </p:nvSpPr>
        <p:spPr>
          <a:ln/>
        </p:spPr>
        <p:txBody>
          <a:bodyPr/>
          <a:lstStyle>
            <a:lvl1pPr>
              <a:defRPr/>
            </a:lvl1pPr>
          </a:lstStyle>
          <a:p>
            <a:pPr>
              <a:defRPr/>
            </a:pPr>
            <a:fld id="{CB270CD2-DFA7-427F-899D-C19C339AE291}" type="slidenum">
              <a:rPr lang="es-ES" altLang="es-ES"/>
              <a:pPr>
                <a:defRPr/>
              </a:pPr>
              <a:t>‹Nº›</a:t>
            </a:fld>
            <a:endParaRPr lang="es-ES" altLang="es-ES" dirty="0"/>
          </a:p>
        </p:txBody>
      </p:sp>
    </p:spTree>
    <p:extLst>
      <p:ext uri="{BB962C8B-B14F-4D97-AF65-F5344CB8AC3E}">
        <p14:creationId xmlns:p14="http://schemas.microsoft.com/office/powerpoint/2010/main" val="1934760745"/>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En blanco">
    <p:spTree>
      <p:nvGrpSpPr>
        <p:cNvPr id="1" name=""/>
        <p:cNvGrpSpPr/>
        <p:nvPr/>
      </p:nvGrpSpPr>
      <p:grpSpPr>
        <a:xfrm>
          <a:off x="0" y="0"/>
          <a:ext cx="0" cy="0"/>
          <a:chOff x="0" y="0"/>
          <a:chExt cx="0" cy="0"/>
        </a:xfrm>
      </p:grpSpPr>
      <p:sp>
        <p:nvSpPr>
          <p:cNvPr id="2" name="Shape 4"/>
          <p:cNvSpPr>
            <a:spLocks noGrp="1"/>
          </p:cNvSpPr>
          <p:nvPr>
            <p:ph type="sldNum" sz="quarter" idx="10"/>
          </p:nvPr>
        </p:nvSpPr>
        <p:spPr>
          <a:ln/>
        </p:spPr>
        <p:txBody>
          <a:bodyPr/>
          <a:lstStyle>
            <a:lvl1pPr>
              <a:defRPr/>
            </a:lvl1pPr>
          </a:lstStyle>
          <a:p>
            <a:pPr>
              <a:defRPr/>
            </a:pPr>
            <a:fld id="{4A4EAD5A-DB74-484C-8385-B6B137013ACB}" type="slidenum">
              <a:rPr lang="es-ES" altLang="es-ES"/>
              <a:pPr>
                <a:defRPr/>
              </a:pPr>
              <a:t>‹Nº›</a:t>
            </a:fld>
            <a:endParaRPr lang="es-ES" altLang="es-ES" dirty="0"/>
          </a:p>
        </p:txBody>
      </p:sp>
    </p:spTree>
    <p:extLst>
      <p:ext uri="{BB962C8B-B14F-4D97-AF65-F5344CB8AC3E}">
        <p14:creationId xmlns:p14="http://schemas.microsoft.com/office/powerpoint/2010/main" val="634646906"/>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0" y="0"/>
            <a:ext cx="0" cy="0"/>
          </a:xfrm>
        </p:spPr>
        <p:txBody>
          <a:bodyPr/>
          <a:lstStyle>
            <a:lvl1pPr>
              <a:defRPr/>
            </a:lvl1pPr>
          </a:lstStyle>
          <a:p>
            <a:pPr>
              <a:defRPr/>
            </a:pPr>
            <a:fld id="{688C7DE6-AA8A-4715-A184-217D6413D828}" type="datetimeFigureOut">
              <a:rPr lang="es-CO"/>
              <a:pPr>
                <a:defRPr/>
              </a:pPr>
              <a:t>23/01/2020</a:t>
            </a:fld>
            <a:endParaRPr lang="es-CO" dirty="0"/>
          </a:p>
        </p:txBody>
      </p:sp>
      <p:sp>
        <p:nvSpPr>
          <p:cNvPr id="5" name="Marcador de pie de página 4"/>
          <p:cNvSpPr>
            <a:spLocks noGrp="1"/>
          </p:cNvSpPr>
          <p:nvPr>
            <p:ph type="ftr" sz="quarter" idx="11"/>
          </p:nvPr>
        </p:nvSpPr>
        <p:spPr>
          <a:xfrm>
            <a:off x="0" y="0"/>
            <a:ext cx="0" cy="0"/>
          </a:xfrm>
        </p:spPr>
        <p:txBody>
          <a:bodyPr/>
          <a:lstStyle>
            <a:lvl1pPr>
              <a:defRPr/>
            </a:lvl1pPr>
          </a:lstStyle>
          <a:p>
            <a:pPr>
              <a:defRPr/>
            </a:pPr>
            <a:endParaRPr lang="es-CO" dirty="0"/>
          </a:p>
        </p:txBody>
      </p:sp>
      <p:sp>
        <p:nvSpPr>
          <p:cNvPr id="6" name="Marcador de número de diapositiva 5"/>
          <p:cNvSpPr>
            <a:spLocks noGrp="1"/>
          </p:cNvSpPr>
          <p:nvPr>
            <p:ph type="sldNum" sz="quarter" idx="12"/>
          </p:nvPr>
        </p:nvSpPr>
        <p:spPr>
          <a:xfrm>
            <a:off x="8406787" y="9251951"/>
            <a:ext cx="509755" cy="379591"/>
          </a:xfrm>
        </p:spPr>
        <p:txBody>
          <a:bodyPr/>
          <a:lstStyle>
            <a:lvl1pPr>
              <a:defRPr smtClean="0"/>
            </a:lvl1pPr>
          </a:lstStyle>
          <a:p>
            <a:pPr>
              <a:defRPr/>
            </a:pPr>
            <a:fld id="{D4468F1E-49A6-42A3-B562-250E6E550990}" type="slidenum">
              <a:rPr lang="es-CO"/>
              <a:pPr>
                <a:defRPr/>
              </a:pPr>
              <a:t>‹Nº›</a:t>
            </a:fld>
            <a:endParaRPr lang="es-CO" dirty="0"/>
          </a:p>
        </p:txBody>
      </p:sp>
    </p:spTree>
    <p:extLst>
      <p:ext uri="{BB962C8B-B14F-4D97-AF65-F5344CB8AC3E}">
        <p14:creationId xmlns:p14="http://schemas.microsoft.com/office/powerpoint/2010/main" val="26055558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Shape 2"/>
          <p:cNvSpPr>
            <a:spLocks noGrp="1"/>
          </p:cNvSpPr>
          <p:nvPr>
            <p:ph type="title"/>
          </p:nvPr>
        </p:nvSpPr>
        <p:spPr bwMode="auto">
          <a:xfrm>
            <a:off x="1270039" y="444500"/>
            <a:ext cx="14800185"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50800" tIns="50800" rIns="50800" bIns="50800" numCol="1" anchor="ctr" anchorCtr="0" compatLnSpc="1">
            <a:prstTxWarp prst="textNoShape">
              <a:avLst/>
            </a:prstTxWarp>
          </a:bodyPr>
          <a:lstStyle/>
          <a:p>
            <a:pPr lvl="0"/>
            <a:r>
              <a:rPr lang="es-ES" altLang="es-ES">
                <a:sym typeface="Helvetica Light"/>
              </a:rPr>
              <a:t>Texto del título</a:t>
            </a:r>
          </a:p>
        </p:txBody>
      </p:sp>
      <p:sp>
        <p:nvSpPr>
          <p:cNvPr id="1027" name="Shape 3"/>
          <p:cNvSpPr>
            <a:spLocks noGrp="1"/>
          </p:cNvSpPr>
          <p:nvPr>
            <p:ph type="body" idx="1"/>
          </p:nvPr>
        </p:nvSpPr>
        <p:spPr bwMode="auto">
          <a:xfrm>
            <a:off x="1270039" y="2603500"/>
            <a:ext cx="14800185" cy="628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50800" tIns="50800" rIns="50800" bIns="50800" numCol="1" anchor="ctr" anchorCtr="0" compatLnSpc="1">
            <a:prstTxWarp prst="textNoShape">
              <a:avLst/>
            </a:prstTxWarp>
          </a:bodyPr>
          <a:lstStyle/>
          <a:p>
            <a:pPr lvl="0"/>
            <a:r>
              <a:rPr lang="es-ES" altLang="es-ES">
                <a:sym typeface="Helvetica Light"/>
              </a:rPr>
              <a:t>Nivel de texto 1</a:t>
            </a:r>
          </a:p>
          <a:p>
            <a:pPr lvl="1"/>
            <a:r>
              <a:rPr lang="es-ES" altLang="es-ES">
                <a:sym typeface="Helvetica Light"/>
              </a:rPr>
              <a:t>Nivel de texto 2</a:t>
            </a:r>
          </a:p>
          <a:p>
            <a:pPr lvl="2"/>
            <a:r>
              <a:rPr lang="es-ES" altLang="es-ES">
                <a:sym typeface="Helvetica Light"/>
              </a:rPr>
              <a:t>Nivel de texto 3</a:t>
            </a:r>
          </a:p>
          <a:p>
            <a:pPr lvl="3"/>
            <a:r>
              <a:rPr lang="es-ES" altLang="es-ES">
                <a:sym typeface="Helvetica Light"/>
              </a:rPr>
              <a:t>Nivel de texto 4</a:t>
            </a:r>
          </a:p>
          <a:p>
            <a:pPr lvl="4"/>
            <a:r>
              <a:rPr lang="es-ES" altLang="es-ES">
                <a:sym typeface="Helvetica Light"/>
              </a:rPr>
              <a:t>Nivel de texto 5</a:t>
            </a:r>
          </a:p>
        </p:txBody>
      </p:sp>
      <p:sp>
        <p:nvSpPr>
          <p:cNvPr id="1028" name="Shape 4">
            <a:extLst>
              <a:ext uri="{FF2B5EF4-FFF2-40B4-BE49-F238E27FC236}">
                <a16:creationId xmlns:a16="http://schemas.microsoft.com/office/drawing/2014/main" id="{6B344825-C01A-4A81-93EA-DF49EBB5C7FD}"/>
              </a:ext>
            </a:extLst>
          </p:cNvPr>
          <p:cNvSpPr>
            <a:spLocks noGrp="1"/>
          </p:cNvSpPr>
          <p:nvPr>
            <p:ph type="sldNum" sz="quarter" idx="2"/>
          </p:nvPr>
        </p:nvSpPr>
        <p:spPr bwMode="auto">
          <a:xfrm>
            <a:off x="8406788" y="9251950"/>
            <a:ext cx="509755" cy="379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none" lIns="50800" tIns="50800" rIns="50800" bIns="50800" numCol="1" anchor="t" anchorCtr="0" compatLnSpc="1">
            <a:prstTxWarp prst="textNoShape">
              <a:avLst/>
            </a:prstTxWarp>
            <a:spAutoFit/>
          </a:bodyPr>
          <a:lstStyle>
            <a:lvl1pPr algn="ctr" eaLnBrk="1">
              <a:defRPr sz="1800"/>
            </a:lvl1pPr>
          </a:lstStyle>
          <a:p>
            <a:pPr>
              <a:defRPr/>
            </a:pPr>
            <a:fld id="{C0D7675F-D75F-41BF-87DE-1A641971A584}" type="slidenum">
              <a:rPr lang="es-ES" altLang="es-ES"/>
              <a:pPr>
                <a:defRPr/>
              </a:pPr>
              <a:t>‹Nº›</a:t>
            </a:fld>
            <a:endParaRPr lang="es-ES" altLang="es-ES" dirty="0"/>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Lst>
  <p:transition spd="med"/>
  <p:txStyles>
    <p:titleStyle>
      <a:lvl1pPr algn="ctr" defTabSz="584200" rtl="0" eaLnBrk="0" fontAlgn="base" hangingPunct="0">
        <a:spcBef>
          <a:spcPct val="0"/>
        </a:spcBef>
        <a:spcAft>
          <a:spcPct val="0"/>
        </a:spcAft>
        <a:defRPr sz="8000">
          <a:solidFill>
            <a:srgbClr val="000000"/>
          </a:solidFill>
          <a:latin typeface="+mn-lt"/>
          <a:ea typeface="+mn-ea"/>
          <a:cs typeface="+mn-cs"/>
          <a:sym typeface="Helvetica Light"/>
        </a:defRPr>
      </a:lvl1pPr>
      <a:lvl2pPr algn="ctr" defTabSz="584200" rtl="0" eaLnBrk="0" fontAlgn="base" hangingPunct="0">
        <a:spcBef>
          <a:spcPct val="0"/>
        </a:spcBef>
        <a:spcAft>
          <a:spcPct val="0"/>
        </a:spcAft>
        <a:defRPr sz="8000">
          <a:solidFill>
            <a:srgbClr val="000000"/>
          </a:solidFill>
          <a:latin typeface="+mn-lt"/>
          <a:ea typeface="+mn-ea"/>
          <a:cs typeface="+mn-cs"/>
          <a:sym typeface="Helvetica Light"/>
        </a:defRPr>
      </a:lvl2pPr>
      <a:lvl3pPr algn="ctr" defTabSz="584200" rtl="0" eaLnBrk="0" fontAlgn="base" hangingPunct="0">
        <a:spcBef>
          <a:spcPct val="0"/>
        </a:spcBef>
        <a:spcAft>
          <a:spcPct val="0"/>
        </a:spcAft>
        <a:defRPr sz="8000">
          <a:solidFill>
            <a:srgbClr val="000000"/>
          </a:solidFill>
          <a:latin typeface="+mn-lt"/>
          <a:ea typeface="+mn-ea"/>
          <a:cs typeface="+mn-cs"/>
          <a:sym typeface="Helvetica Light"/>
        </a:defRPr>
      </a:lvl3pPr>
      <a:lvl4pPr algn="ctr" defTabSz="584200" rtl="0" eaLnBrk="0" fontAlgn="base" hangingPunct="0">
        <a:spcBef>
          <a:spcPct val="0"/>
        </a:spcBef>
        <a:spcAft>
          <a:spcPct val="0"/>
        </a:spcAft>
        <a:defRPr sz="8000">
          <a:solidFill>
            <a:srgbClr val="000000"/>
          </a:solidFill>
          <a:latin typeface="+mn-lt"/>
          <a:ea typeface="+mn-ea"/>
          <a:cs typeface="+mn-cs"/>
          <a:sym typeface="Helvetica Light"/>
        </a:defRPr>
      </a:lvl4pPr>
      <a:lvl5pPr algn="ctr" defTabSz="584200" rtl="0" eaLnBrk="0" fontAlgn="base" hangingPunct="0">
        <a:spcBef>
          <a:spcPct val="0"/>
        </a:spcBef>
        <a:spcAft>
          <a:spcPct val="0"/>
        </a:spcAft>
        <a:defRPr sz="8000">
          <a:solidFill>
            <a:srgbClr val="000000"/>
          </a:solidFill>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indent="-444500" algn="l" defTabSz="584200" rtl="0" eaLnBrk="0" fontAlgn="base" hangingPunct="0">
        <a:spcBef>
          <a:spcPts val="4200"/>
        </a:spcBef>
        <a:spcAft>
          <a:spcPct val="0"/>
        </a:spcAft>
        <a:buSzPct val="75000"/>
        <a:buChar char="•"/>
        <a:defRPr sz="3600">
          <a:solidFill>
            <a:srgbClr val="000000"/>
          </a:solidFill>
          <a:latin typeface="+mn-lt"/>
          <a:ea typeface="+mn-ea"/>
          <a:cs typeface="+mn-cs"/>
          <a:sym typeface="Helvetica Light"/>
        </a:defRPr>
      </a:lvl1pPr>
      <a:lvl2pPr marL="889000" indent="-444500" algn="l" defTabSz="584200" rtl="0" eaLnBrk="0" fontAlgn="base" hangingPunct="0">
        <a:spcBef>
          <a:spcPts val="4200"/>
        </a:spcBef>
        <a:spcAft>
          <a:spcPct val="0"/>
        </a:spcAft>
        <a:buSzPct val="75000"/>
        <a:buChar char="•"/>
        <a:defRPr sz="3600">
          <a:solidFill>
            <a:srgbClr val="000000"/>
          </a:solidFill>
          <a:latin typeface="+mn-lt"/>
          <a:ea typeface="+mn-ea"/>
          <a:cs typeface="+mn-cs"/>
          <a:sym typeface="Helvetica Light"/>
        </a:defRPr>
      </a:lvl2pPr>
      <a:lvl3pPr marL="1333500" indent="-444500" algn="l" defTabSz="584200" rtl="0" eaLnBrk="0" fontAlgn="base" hangingPunct="0">
        <a:spcBef>
          <a:spcPts val="4200"/>
        </a:spcBef>
        <a:spcAft>
          <a:spcPct val="0"/>
        </a:spcAft>
        <a:buSzPct val="75000"/>
        <a:buChar char="•"/>
        <a:defRPr sz="3600">
          <a:solidFill>
            <a:srgbClr val="000000"/>
          </a:solidFill>
          <a:latin typeface="+mn-lt"/>
          <a:ea typeface="+mn-ea"/>
          <a:cs typeface="+mn-cs"/>
          <a:sym typeface="Helvetica Light"/>
        </a:defRPr>
      </a:lvl3pPr>
      <a:lvl4pPr marL="1778000" indent="-444500" algn="l" defTabSz="584200" rtl="0" eaLnBrk="0" fontAlgn="base" hangingPunct="0">
        <a:spcBef>
          <a:spcPts val="4200"/>
        </a:spcBef>
        <a:spcAft>
          <a:spcPct val="0"/>
        </a:spcAft>
        <a:buSzPct val="75000"/>
        <a:buChar char="•"/>
        <a:defRPr sz="3600">
          <a:solidFill>
            <a:srgbClr val="000000"/>
          </a:solidFill>
          <a:latin typeface="+mn-lt"/>
          <a:ea typeface="+mn-ea"/>
          <a:cs typeface="+mn-cs"/>
          <a:sym typeface="Helvetica Light"/>
        </a:defRPr>
      </a:lvl4pPr>
      <a:lvl5pPr marL="2222500" indent="-444500" algn="l" defTabSz="584200" rtl="0" eaLnBrk="0" fontAlgn="base" hangingPunct="0">
        <a:spcBef>
          <a:spcPts val="4200"/>
        </a:spcBef>
        <a:spcAft>
          <a:spcPct val="0"/>
        </a:spcAft>
        <a:buSzPct val="75000"/>
        <a:buChar char="•"/>
        <a:defRPr sz="3600">
          <a:solidFill>
            <a:srgbClr val="000000"/>
          </a:solidFill>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7.png"/><Relationship Id="rId2" Type="http://schemas.openxmlformats.org/officeDocument/2006/relationships/image" Target="../media/image31.png"/><Relationship Id="rId1" Type="http://schemas.openxmlformats.org/officeDocument/2006/relationships/slideLayout" Target="../slideLayouts/slideLayout9.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4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png"/></Relationships>
</file>

<file path=ppt/slides/_rels/slide46.xml.rels><?xml version="1.0" encoding="UTF-8" standalone="yes"?>
<Relationships xmlns="http://schemas.openxmlformats.org/package/2006/relationships"><Relationship Id="rId8" Type="http://schemas.openxmlformats.org/officeDocument/2006/relationships/image" Target="../media/image48.jpeg"/><Relationship Id="rId13" Type="http://schemas.openxmlformats.org/officeDocument/2006/relationships/image" Target="../media/image53.jpeg"/><Relationship Id="rId3" Type="http://schemas.openxmlformats.org/officeDocument/2006/relationships/image" Target="../media/image43.png"/><Relationship Id="rId7" Type="http://schemas.openxmlformats.org/officeDocument/2006/relationships/image" Target="../media/image47.jpeg"/><Relationship Id="rId12" Type="http://schemas.openxmlformats.org/officeDocument/2006/relationships/image" Target="../media/image52.jpeg"/><Relationship Id="rId2" Type="http://schemas.openxmlformats.org/officeDocument/2006/relationships/image" Target="../media/image42.png"/><Relationship Id="rId1" Type="http://schemas.openxmlformats.org/officeDocument/2006/relationships/slideLayout" Target="../slideLayouts/slideLayout1.xml"/><Relationship Id="rId6" Type="http://schemas.openxmlformats.org/officeDocument/2006/relationships/image" Target="../media/image46.jpeg"/><Relationship Id="rId11" Type="http://schemas.openxmlformats.org/officeDocument/2006/relationships/image" Target="../media/image51.png"/><Relationship Id="rId5" Type="http://schemas.openxmlformats.org/officeDocument/2006/relationships/image" Target="../media/image45.png"/><Relationship Id="rId15" Type="http://schemas.openxmlformats.org/officeDocument/2006/relationships/image" Target="../media/image7.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jpeg"/><Relationship Id="rId14" Type="http://schemas.openxmlformats.org/officeDocument/2006/relationships/image" Target="../media/image54.jpeg"/></Relationships>
</file>

<file path=ppt/slides/_rels/slide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69736D5-3595-4D6D-9427-ED3303359690}"/>
              </a:ext>
            </a:extLst>
          </p:cNvPr>
          <p:cNvPicPr>
            <a:picLocks noChangeAspect="1"/>
          </p:cNvPicPr>
          <p:nvPr/>
        </p:nvPicPr>
        <p:blipFill>
          <a:blip r:embed="rId2"/>
          <a:stretch>
            <a:fillRect/>
          </a:stretch>
        </p:blipFill>
        <p:spPr>
          <a:xfrm>
            <a:off x="1073426" y="0"/>
            <a:ext cx="15551220" cy="9753600"/>
          </a:xfrm>
          <a:prstGeom prst="rect">
            <a:avLst/>
          </a:prstGeom>
        </p:spPr>
      </p:pic>
      <p:sp>
        <p:nvSpPr>
          <p:cNvPr id="2" name="Título 1">
            <a:extLst>
              <a:ext uri="{FF2B5EF4-FFF2-40B4-BE49-F238E27FC236}">
                <a16:creationId xmlns:a16="http://schemas.microsoft.com/office/drawing/2014/main" id="{63E02BF3-E96E-4869-80B7-3ED0439D4568}"/>
              </a:ext>
            </a:extLst>
          </p:cNvPr>
          <p:cNvSpPr>
            <a:spLocks noGrp="1"/>
          </p:cNvSpPr>
          <p:nvPr>
            <p:ph type="ctrTitle"/>
          </p:nvPr>
        </p:nvSpPr>
        <p:spPr>
          <a:xfrm>
            <a:off x="4077149" y="125897"/>
            <a:ext cx="9185965" cy="4055165"/>
          </a:xfrm>
        </p:spPr>
        <p:txBody>
          <a:bodyPr>
            <a:normAutofit/>
          </a:bodyPr>
          <a:lstStyle/>
          <a:p>
            <a:r>
              <a:rPr lang="es-CO" altLang="es-ES" sz="6000" dirty="0">
                <a:solidFill>
                  <a:schemeClr val="bg1"/>
                </a:solidFill>
                <a:latin typeface="Arial Rounded MT Bold" panose="020F0704030504030204" pitchFamily="34" charset="0"/>
              </a:rPr>
              <a:t>DÍA SIN CARRO Y SIN MOTOCICLETAS </a:t>
            </a:r>
            <a:br>
              <a:rPr lang="es-CO" altLang="es-ES" sz="6000" dirty="0">
                <a:solidFill>
                  <a:schemeClr val="bg1"/>
                </a:solidFill>
                <a:latin typeface="Arial Rounded MT Bold" panose="020F0704030504030204" pitchFamily="34" charset="0"/>
              </a:rPr>
            </a:br>
            <a:r>
              <a:rPr lang="es-CO" altLang="es-ES" sz="6000" dirty="0">
                <a:solidFill>
                  <a:schemeClr val="bg1"/>
                </a:solidFill>
                <a:latin typeface="Arial Rounded MT Bold" panose="020F0704030504030204" pitchFamily="34" charset="0"/>
              </a:rPr>
              <a:t>6 DE FEBRERO </a:t>
            </a:r>
            <a:r>
              <a:rPr lang="es-CO" altLang="es-ES" sz="5400" dirty="0">
                <a:solidFill>
                  <a:schemeClr val="bg1"/>
                </a:solidFill>
                <a:latin typeface="Arial Rounded MT Bold" panose="020F0704030504030204" pitchFamily="34" charset="0"/>
              </a:rPr>
              <a:t>DE</a:t>
            </a:r>
            <a:r>
              <a:rPr lang="es-CO" altLang="es-ES" sz="6000" dirty="0">
                <a:solidFill>
                  <a:schemeClr val="bg1"/>
                </a:solidFill>
                <a:latin typeface="Arial Rounded MT Bold" panose="020F0704030504030204" pitchFamily="34" charset="0"/>
              </a:rPr>
              <a:t> 2020</a:t>
            </a:r>
            <a:br>
              <a:rPr lang="es-ES" altLang="es-ES" sz="6000" dirty="0">
                <a:solidFill>
                  <a:srgbClr val="FF0000"/>
                </a:solidFill>
                <a:latin typeface="Arial Rounded MT Bold" panose="020F0704030504030204" pitchFamily="34" charset="0"/>
                <a:sym typeface="Arial Rounded MT Bold" panose="020F0704030504030204" pitchFamily="34" charset="0"/>
              </a:rPr>
            </a:br>
            <a:endParaRPr lang="es-CO" sz="6000" dirty="0">
              <a:solidFill>
                <a:srgbClr val="FF0000"/>
              </a:solidFill>
            </a:endParaRPr>
          </a:p>
        </p:txBody>
      </p:sp>
      <p:pic>
        <p:nvPicPr>
          <p:cNvPr id="4" name="Imagen 3">
            <a:extLst>
              <a:ext uri="{FF2B5EF4-FFF2-40B4-BE49-F238E27FC236}">
                <a16:creationId xmlns:a16="http://schemas.microsoft.com/office/drawing/2014/main" id="{A277F8A6-4781-403A-B856-4C58B70E3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2431" y="3340899"/>
            <a:ext cx="7233209" cy="4895544"/>
          </a:xfrm>
          <a:prstGeom prst="rect">
            <a:avLst/>
          </a:prstGeom>
        </p:spPr>
      </p:pic>
    </p:spTree>
    <p:extLst>
      <p:ext uri="{BB962C8B-B14F-4D97-AF65-F5344CB8AC3E}">
        <p14:creationId xmlns:p14="http://schemas.microsoft.com/office/powerpoint/2010/main" val="1675974756"/>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logosin-filtere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7644" y="8339139"/>
            <a:ext cx="19812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5" name="Imagen 4">
            <a:extLst>
              <a:ext uri="{FF2B5EF4-FFF2-40B4-BE49-F238E27FC236}">
                <a16:creationId xmlns:a16="http://schemas.microsoft.com/office/drawing/2014/main" id="{998AF68A-F127-4B83-B41D-E005CE83C4DA}"/>
              </a:ext>
            </a:extLst>
          </p:cNvPr>
          <p:cNvPicPr>
            <a:picLocks noChangeAspect="1"/>
          </p:cNvPicPr>
          <p:nvPr/>
        </p:nvPicPr>
        <p:blipFill>
          <a:blip r:embed="rId3"/>
          <a:stretch>
            <a:fillRect/>
          </a:stretch>
        </p:blipFill>
        <p:spPr>
          <a:xfrm>
            <a:off x="0" y="7891464"/>
            <a:ext cx="17340263" cy="1862136"/>
          </a:xfrm>
          <a:prstGeom prst="rect">
            <a:avLst/>
          </a:prstGeom>
        </p:spPr>
      </p:pic>
      <p:pic>
        <p:nvPicPr>
          <p:cNvPr id="3" name="Imagen 2">
            <a:extLst>
              <a:ext uri="{FF2B5EF4-FFF2-40B4-BE49-F238E27FC236}">
                <a16:creationId xmlns:a16="http://schemas.microsoft.com/office/drawing/2014/main" id="{1463B0F3-92BA-4B13-B5C4-DE6B44344A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9172" y="164631"/>
            <a:ext cx="8813270" cy="7726833"/>
          </a:xfrm>
          <a:prstGeom prst="rect">
            <a:avLst/>
          </a:prstGeom>
        </p:spPr>
      </p:pic>
      <p:sp>
        <p:nvSpPr>
          <p:cNvPr id="4" name="Rectángulo 3">
            <a:extLst>
              <a:ext uri="{FF2B5EF4-FFF2-40B4-BE49-F238E27FC236}">
                <a16:creationId xmlns:a16="http://schemas.microsoft.com/office/drawing/2014/main" id="{A838F1EE-944C-47C4-873A-D74575B9657C}"/>
              </a:ext>
            </a:extLst>
          </p:cNvPr>
          <p:cNvSpPr/>
          <p:nvPr/>
        </p:nvSpPr>
        <p:spPr>
          <a:xfrm>
            <a:off x="4718844" y="263524"/>
            <a:ext cx="4447821" cy="646331"/>
          </a:xfrm>
          <a:prstGeom prst="rect">
            <a:avLst/>
          </a:prstGeom>
        </p:spPr>
        <p:txBody>
          <a:bodyPr wrap="none">
            <a:spAutoFit/>
          </a:bodyPr>
          <a:lstStyle/>
          <a:p>
            <a:pPr algn="ctr"/>
            <a:r>
              <a:rPr lang="es-ES" dirty="0">
                <a:ln w="0"/>
                <a:solidFill>
                  <a:srgbClr val="FF0000"/>
                </a:solidFill>
                <a:effectLst>
                  <a:outerShdw blurRad="38100" dist="25400" dir="5400000" algn="ctr" rotWithShape="0">
                    <a:srgbClr val="6E747A">
                      <a:alpha val="43000"/>
                    </a:srgbClr>
                  </a:outerShdw>
                </a:effectLst>
              </a:rPr>
              <a:t>Carrera 15 – Calle 72</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logosin-filtere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7644" y="8339139"/>
            <a:ext cx="19812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121">
            <a:extLst>
              <a:ext uri="{FF2B5EF4-FFF2-40B4-BE49-F238E27FC236}">
                <a16:creationId xmlns:a16="http://schemas.microsoft.com/office/drawing/2014/main" id="{E3AE8D81-A519-4D6E-A795-6685ACE9DA4E}"/>
              </a:ext>
            </a:extLst>
          </p:cNvPr>
          <p:cNvSpPr>
            <a:spLocks noChangeArrowheads="1"/>
          </p:cNvSpPr>
          <p:nvPr/>
        </p:nvSpPr>
        <p:spPr bwMode="auto">
          <a:xfrm>
            <a:off x="3500540" y="658435"/>
            <a:ext cx="9875838"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CARRERA 7</a:t>
            </a:r>
          </a:p>
        </p:txBody>
      </p:sp>
      <p:sp>
        <p:nvSpPr>
          <p:cNvPr id="3" name="CuadroTexto 2">
            <a:extLst>
              <a:ext uri="{FF2B5EF4-FFF2-40B4-BE49-F238E27FC236}">
                <a16:creationId xmlns:a16="http://schemas.microsoft.com/office/drawing/2014/main" id="{3E8EB80C-4847-4C73-9ADE-89CEAC6716CA}"/>
              </a:ext>
            </a:extLst>
          </p:cNvPr>
          <p:cNvSpPr txBox="1"/>
          <p:nvPr/>
        </p:nvSpPr>
        <p:spPr>
          <a:xfrm>
            <a:off x="3291681" y="1566441"/>
            <a:ext cx="11061700" cy="61350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just" fontAlgn="auto">
              <a:spcBef>
                <a:spcPts val="0"/>
              </a:spcBef>
              <a:spcAft>
                <a:spcPts val="0"/>
              </a:spcAft>
              <a:defRPr/>
            </a:pPr>
            <a:r>
              <a:rPr lang="es-CO" sz="2800" dirty="0">
                <a:latin typeface="+mn-lt"/>
                <a:ea typeface="+mn-ea"/>
                <a:cs typeface="+mn-cs"/>
              </a:rPr>
              <a:t>Carrera 7 entre Av. Primera de Mayo y Calle 7 por </a:t>
            </a:r>
            <a:r>
              <a:rPr lang="es-CO" sz="2800" b="1" i="1" u="sng" dirty="0">
                <a:solidFill>
                  <a:schemeClr val="tx1"/>
                </a:solidFill>
                <a:latin typeface="+mn-lt"/>
                <a:ea typeface="+mn-ea"/>
                <a:cs typeface="+mn-cs"/>
              </a:rPr>
              <a:t>carril segregado </a:t>
            </a:r>
            <a:r>
              <a:rPr lang="es-CO" sz="2800" dirty="0">
                <a:latin typeface="+mn-lt"/>
                <a:ea typeface="+mn-ea"/>
                <a:cs typeface="+mn-cs"/>
              </a:rPr>
              <a:t>occidental de la calzada única de servicio. Extensión 2,93 Km</a:t>
            </a:r>
          </a:p>
          <a:p>
            <a:pPr algn="just" fontAlgn="auto">
              <a:spcBef>
                <a:spcPts val="0"/>
              </a:spcBef>
              <a:spcAft>
                <a:spcPts val="0"/>
              </a:spcAft>
              <a:defRPr/>
            </a:pPr>
            <a:endParaRPr lang="es-CO" sz="2800" dirty="0">
              <a:latin typeface="+mn-lt"/>
              <a:ea typeface="+mn-ea"/>
              <a:cs typeface="+mn-cs"/>
            </a:endParaRPr>
          </a:p>
          <a:p>
            <a:pPr algn="just" fontAlgn="auto">
              <a:spcBef>
                <a:spcPts val="0"/>
              </a:spcBef>
              <a:spcAft>
                <a:spcPts val="0"/>
              </a:spcAft>
              <a:defRPr/>
            </a:pPr>
            <a:r>
              <a:rPr lang="es-CO" sz="2800" dirty="0">
                <a:latin typeface="+mn-lt"/>
                <a:ea typeface="+mn-ea"/>
                <a:cs typeface="+mn-cs"/>
              </a:rPr>
              <a:t>Calle 7 entre Carrera 7 y Carrera 6; Carrera 6 entre calle 7 y Calle 10; Calle 10 entre Carrera 6 y Carrera 7 (Desvío guardia presidencial) </a:t>
            </a:r>
            <a:r>
              <a:rPr lang="es-ES" sz="2800" b="1" i="1" u="sng" dirty="0">
                <a:solidFill>
                  <a:schemeClr val="tx1"/>
                </a:solidFill>
              </a:rPr>
              <a:t>calzada completa </a:t>
            </a:r>
            <a:r>
              <a:rPr lang="es-ES" sz="2800" dirty="0"/>
              <a:t>Extensión 0,32 Km</a:t>
            </a:r>
            <a:endParaRPr lang="es-ES" sz="2800" b="1" i="1" u="sng" dirty="0">
              <a:solidFill>
                <a:schemeClr val="tx1"/>
              </a:solidFill>
            </a:endParaRPr>
          </a:p>
          <a:p>
            <a:pPr algn="just" fontAlgn="auto">
              <a:spcBef>
                <a:spcPts val="0"/>
              </a:spcBef>
              <a:spcAft>
                <a:spcPts val="0"/>
              </a:spcAft>
              <a:defRPr/>
            </a:pPr>
            <a:endParaRPr lang="es-CO" sz="2800" dirty="0">
              <a:latin typeface="+mn-lt"/>
              <a:ea typeface="+mn-ea"/>
              <a:cs typeface="+mn-cs"/>
            </a:endParaRPr>
          </a:p>
          <a:p>
            <a:pPr algn="just" fontAlgn="auto">
              <a:spcBef>
                <a:spcPts val="0"/>
              </a:spcBef>
              <a:spcAft>
                <a:spcPts val="0"/>
              </a:spcAft>
              <a:defRPr/>
            </a:pPr>
            <a:r>
              <a:rPr lang="es-ES" sz="2800" dirty="0">
                <a:latin typeface="+mn-lt"/>
                <a:ea typeface="+mn-ea"/>
                <a:cs typeface="+mn-cs"/>
              </a:rPr>
              <a:t>Carrera 7 entre Calle 10 y 24, </a:t>
            </a:r>
            <a:r>
              <a:rPr lang="es-ES" sz="2800" b="1" i="1" u="sng" dirty="0">
                <a:solidFill>
                  <a:schemeClr val="tx1"/>
                </a:solidFill>
                <a:latin typeface="+mn-lt"/>
                <a:ea typeface="+mn-ea"/>
                <a:cs typeface="+mn-cs"/>
              </a:rPr>
              <a:t>calzada completa </a:t>
            </a:r>
            <a:r>
              <a:rPr lang="es-ES" sz="2800" dirty="0">
                <a:latin typeface="+mn-lt"/>
                <a:ea typeface="+mn-ea"/>
                <a:cs typeface="+mn-cs"/>
              </a:rPr>
              <a:t>peatonalizada. Extensión 1,60 Km</a:t>
            </a:r>
            <a:endParaRPr lang="es-CO" sz="2800" dirty="0">
              <a:latin typeface="+mn-lt"/>
              <a:ea typeface="+mn-ea"/>
              <a:cs typeface="+mn-cs"/>
            </a:endParaRPr>
          </a:p>
          <a:p>
            <a:pPr algn="just" fontAlgn="auto">
              <a:spcBef>
                <a:spcPts val="0"/>
              </a:spcBef>
              <a:spcAft>
                <a:spcPts val="0"/>
              </a:spcAft>
              <a:defRPr/>
            </a:pPr>
            <a:endParaRPr lang="es-CO" sz="2800" dirty="0">
              <a:latin typeface="+mn-lt"/>
              <a:ea typeface="+mn-ea"/>
              <a:cs typeface="+mn-cs"/>
            </a:endParaRPr>
          </a:p>
          <a:p>
            <a:pPr algn="just" fontAlgn="auto">
              <a:spcBef>
                <a:spcPts val="0"/>
              </a:spcBef>
              <a:spcAft>
                <a:spcPts val="0"/>
              </a:spcAft>
              <a:defRPr/>
            </a:pPr>
            <a:r>
              <a:rPr lang="es-ES" sz="2800" dirty="0">
                <a:latin typeface="+mn-lt"/>
                <a:ea typeface="+mn-ea"/>
                <a:cs typeface="+mn-cs"/>
              </a:rPr>
              <a:t>Carrera 7 entre Calle 24 y 27, </a:t>
            </a:r>
            <a:r>
              <a:rPr lang="es-ES" sz="2800" b="1" i="1" u="sng" dirty="0">
                <a:solidFill>
                  <a:schemeClr val="tx1"/>
                </a:solidFill>
                <a:latin typeface="+mn-lt"/>
                <a:ea typeface="+mn-ea"/>
                <a:cs typeface="+mn-cs"/>
              </a:rPr>
              <a:t>carril segregado </a:t>
            </a:r>
            <a:r>
              <a:rPr lang="es-ES" sz="2800" dirty="0">
                <a:latin typeface="+mn-lt"/>
                <a:ea typeface="+mn-ea"/>
                <a:cs typeface="+mn-cs"/>
              </a:rPr>
              <a:t>occidental de </a:t>
            </a:r>
            <a:r>
              <a:rPr lang="es-CO" sz="2800" dirty="0"/>
              <a:t>la calzada única de servicio. Extensión 428 metros </a:t>
            </a:r>
          </a:p>
          <a:p>
            <a:pPr algn="just" fontAlgn="auto">
              <a:spcBef>
                <a:spcPts val="0"/>
              </a:spcBef>
              <a:spcAft>
                <a:spcPts val="0"/>
              </a:spcAft>
              <a:defRPr/>
            </a:pPr>
            <a:endParaRPr lang="es-CO" sz="2800" dirty="0"/>
          </a:p>
          <a:p>
            <a:pPr algn="just" fontAlgn="auto">
              <a:spcBef>
                <a:spcPts val="0"/>
              </a:spcBef>
              <a:spcAft>
                <a:spcPts val="0"/>
              </a:spcAft>
              <a:defRPr/>
            </a:pPr>
            <a:endParaRPr lang="es-CO" sz="2800" dirty="0">
              <a:latin typeface="+mn-lt"/>
              <a:ea typeface="+mn-ea"/>
              <a:cs typeface="+mn-cs"/>
            </a:endParaRPr>
          </a:p>
        </p:txBody>
      </p:sp>
      <p:pic>
        <p:nvPicPr>
          <p:cNvPr id="6" name="Imagen 5">
            <a:extLst>
              <a:ext uri="{FF2B5EF4-FFF2-40B4-BE49-F238E27FC236}">
                <a16:creationId xmlns:a16="http://schemas.microsoft.com/office/drawing/2014/main" id="{89C5C8B2-030D-4A5D-849A-6CEBD3096D35}"/>
              </a:ext>
            </a:extLst>
          </p:cNvPr>
          <p:cNvPicPr>
            <a:picLocks noChangeAspect="1"/>
          </p:cNvPicPr>
          <p:nvPr/>
        </p:nvPicPr>
        <p:blipFill>
          <a:blip r:embed="rId3"/>
          <a:stretch>
            <a:fillRect/>
          </a:stretch>
        </p:blipFill>
        <p:spPr>
          <a:xfrm>
            <a:off x="0" y="7891464"/>
            <a:ext cx="17340263" cy="1862136"/>
          </a:xfrm>
          <a:prstGeom prst="rect">
            <a:avLst/>
          </a:prstGeom>
        </p:spPr>
      </p:pic>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logosin-filtere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7644" y="8339139"/>
            <a:ext cx="19812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121">
            <a:extLst>
              <a:ext uri="{FF2B5EF4-FFF2-40B4-BE49-F238E27FC236}">
                <a16:creationId xmlns:a16="http://schemas.microsoft.com/office/drawing/2014/main" id="{E3AE8D81-A519-4D6E-A795-6685ACE9DA4E}"/>
              </a:ext>
            </a:extLst>
          </p:cNvPr>
          <p:cNvSpPr>
            <a:spLocks noChangeArrowheads="1"/>
          </p:cNvSpPr>
          <p:nvPr/>
        </p:nvSpPr>
        <p:spPr bwMode="auto">
          <a:xfrm>
            <a:off x="3460785" y="820710"/>
            <a:ext cx="9875838"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CARRERA 7</a:t>
            </a:r>
          </a:p>
        </p:txBody>
      </p:sp>
      <p:sp>
        <p:nvSpPr>
          <p:cNvPr id="3" name="CuadroTexto 2">
            <a:extLst>
              <a:ext uri="{FF2B5EF4-FFF2-40B4-BE49-F238E27FC236}">
                <a16:creationId xmlns:a16="http://schemas.microsoft.com/office/drawing/2014/main" id="{3E8EB80C-4847-4C73-9ADE-89CEAC6716CA}"/>
              </a:ext>
            </a:extLst>
          </p:cNvPr>
          <p:cNvSpPr txBox="1"/>
          <p:nvPr/>
        </p:nvSpPr>
        <p:spPr>
          <a:xfrm>
            <a:off x="3460785" y="2150355"/>
            <a:ext cx="11061700" cy="4411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just" fontAlgn="auto">
              <a:spcBef>
                <a:spcPts val="0"/>
              </a:spcBef>
              <a:spcAft>
                <a:spcPts val="0"/>
              </a:spcAft>
              <a:defRPr/>
            </a:pPr>
            <a:endParaRPr lang="es-CO" sz="2800" dirty="0"/>
          </a:p>
          <a:p>
            <a:pPr algn="just" fontAlgn="auto">
              <a:spcBef>
                <a:spcPts val="0"/>
              </a:spcBef>
              <a:spcAft>
                <a:spcPts val="0"/>
              </a:spcAft>
              <a:defRPr/>
            </a:pPr>
            <a:r>
              <a:rPr lang="es-CO" sz="2800" dirty="0">
                <a:latin typeface="+mn-lt"/>
                <a:ea typeface="+mn-ea"/>
                <a:cs typeface="+mn-cs"/>
              </a:rPr>
              <a:t>Carrera 7 entre Calle 27 y 33, por bici carril del costado occidental de la Carrera 7. </a:t>
            </a:r>
            <a:r>
              <a:rPr lang="es-ES" sz="2800" dirty="0">
                <a:latin typeface="+mn-lt"/>
                <a:ea typeface="+mn-ea"/>
                <a:cs typeface="+mn-cs"/>
              </a:rPr>
              <a:t>Extensión: 406 metros.</a:t>
            </a:r>
          </a:p>
          <a:p>
            <a:pPr algn="just" fontAlgn="auto">
              <a:spcBef>
                <a:spcPts val="0"/>
              </a:spcBef>
              <a:spcAft>
                <a:spcPts val="0"/>
              </a:spcAft>
              <a:defRPr/>
            </a:pPr>
            <a:endParaRPr lang="es-CO" sz="2800" dirty="0">
              <a:latin typeface="+mn-lt"/>
              <a:ea typeface="+mn-ea"/>
              <a:cs typeface="+mn-cs"/>
            </a:endParaRPr>
          </a:p>
          <a:p>
            <a:pPr algn="just" fontAlgn="auto">
              <a:spcBef>
                <a:spcPts val="0"/>
              </a:spcBef>
              <a:spcAft>
                <a:spcPts val="0"/>
              </a:spcAft>
              <a:defRPr/>
            </a:pPr>
            <a:r>
              <a:rPr lang="es-ES" sz="2800" dirty="0">
                <a:latin typeface="+mn-lt"/>
                <a:ea typeface="+mn-ea"/>
                <a:cs typeface="+mn-cs"/>
              </a:rPr>
              <a:t>Carrera 7 entre Calle 33 y 102 </a:t>
            </a:r>
            <a:r>
              <a:rPr lang="es-ES" sz="2800" b="1" i="1" u="sng" dirty="0">
                <a:solidFill>
                  <a:schemeClr val="tx1"/>
                </a:solidFill>
                <a:latin typeface="+mn-lt"/>
                <a:ea typeface="+mn-ea"/>
                <a:cs typeface="+mn-cs"/>
              </a:rPr>
              <a:t>carril segregado </a:t>
            </a:r>
            <a:r>
              <a:rPr lang="es-ES" sz="2800" dirty="0">
                <a:latin typeface="+mn-lt"/>
                <a:ea typeface="+mn-ea"/>
                <a:cs typeface="+mn-cs"/>
              </a:rPr>
              <a:t>oriental de la calzada occidental. Extensión 7,61 Km </a:t>
            </a:r>
          </a:p>
          <a:p>
            <a:pPr algn="just" fontAlgn="auto">
              <a:spcBef>
                <a:spcPts val="0"/>
              </a:spcBef>
              <a:spcAft>
                <a:spcPts val="0"/>
              </a:spcAft>
              <a:defRPr/>
            </a:pPr>
            <a:endParaRPr lang="es-ES" sz="2800" dirty="0">
              <a:latin typeface="+mn-lt"/>
              <a:ea typeface="+mn-ea"/>
              <a:cs typeface="+mn-cs"/>
            </a:endParaRPr>
          </a:p>
          <a:p>
            <a:pPr algn="just" fontAlgn="auto">
              <a:spcBef>
                <a:spcPts val="0"/>
              </a:spcBef>
              <a:spcAft>
                <a:spcPts val="0"/>
              </a:spcAft>
              <a:defRPr/>
            </a:pPr>
            <a:r>
              <a:rPr lang="es-ES" sz="2800" dirty="0">
                <a:latin typeface="+mn-lt"/>
                <a:ea typeface="+mn-ea"/>
                <a:cs typeface="+mn-cs"/>
              </a:rPr>
              <a:t>Carrera 7 entre Calle 102 y 106, </a:t>
            </a:r>
            <a:r>
              <a:rPr lang="es-ES" sz="2800" b="1" i="1" u="sng" dirty="0">
                <a:solidFill>
                  <a:schemeClr val="tx1"/>
                </a:solidFill>
                <a:latin typeface="+mn-lt"/>
                <a:ea typeface="+mn-ea"/>
                <a:cs typeface="+mn-cs"/>
              </a:rPr>
              <a:t>calzada completa </a:t>
            </a:r>
            <a:r>
              <a:rPr lang="es-ES" sz="2800" dirty="0">
                <a:latin typeface="+mn-lt"/>
                <a:ea typeface="+mn-ea"/>
                <a:cs typeface="+mn-cs"/>
              </a:rPr>
              <a:t>rápida oriental. Extensión 450 metros</a:t>
            </a:r>
            <a:endParaRPr lang="es-CO" sz="2800" dirty="0">
              <a:latin typeface="+mn-lt"/>
              <a:ea typeface="+mn-ea"/>
              <a:cs typeface="+mn-cs"/>
            </a:endParaRPr>
          </a:p>
          <a:p>
            <a:pPr algn="just" fontAlgn="auto">
              <a:spcBef>
                <a:spcPts val="0"/>
              </a:spcBef>
              <a:spcAft>
                <a:spcPts val="0"/>
              </a:spcAft>
              <a:defRPr/>
            </a:pPr>
            <a:endParaRPr lang="es-CO" sz="2800" dirty="0">
              <a:latin typeface="+mn-lt"/>
              <a:ea typeface="+mn-ea"/>
              <a:cs typeface="+mn-cs"/>
            </a:endParaRPr>
          </a:p>
        </p:txBody>
      </p:sp>
      <p:pic>
        <p:nvPicPr>
          <p:cNvPr id="6" name="Imagen 5">
            <a:extLst>
              <a:ext uri="{FF2B5EF4-FFF2-40B4-BE49-F238E27FC236}">
                <a16:creationId xmlns:a16="http://schemas.microsoft.com/office/drawing/2014/main" id="{89C5C8B2-030D-4A5D-849A-6CEBD3096D35}"/>
              </a:ext>
            </a:extLst>
          </p:cNvPr>
          <p:cNvPicPr>
            <a:picLocks noChangeAspect="1"/>
          </p:cNvPicPr>
          <p:nvPr/>
        </p:nvPicPr>
        <p:blipFill>
          <a:blip r:embed="rId3"/>
          <a:stretch>
            <a:fillRect/>
          </a:stretch>
        </p:blipFill>
        <p:spPr>
          <a:xfrm>
            <a:off x="0" y="7891464"/>
            <a:ext cx="17340263" cy="1862136"/>
          </a:xfrm>
          <a:prstGeom prst="rect">
            <a:avLst/>
          </a:prstGeom>
        </p:spPr>
      </p:pic>
    </p:spTree>
    <p:extLst>
      <p:ext uri="{BB962C8B-B14F-4D97-AF65-F5344CB8AC3E}">
        <p14:creationId xmlns:p14="http://schemas.microsoft.com/office/powerpoint/2010/main" val="402886605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8F92285-41E9-43D1-B86A-259FCCF18DE4}"/>
              </a:ext>
            </a:extLst>
          </p:cNvPr>
          <p:cNvPicPr>
            <a:picLocks noChangeAspect="1"/>
          </p:cNvPicPr>
          <p:nvPr/>
        </p:nvPicPr>
        <p:blipFill>
          <a:blip r:embed="rId2"/>
          <a:stretch>
            <a:fillRect/>
          </a:stretch>
        </p:blipFill>
        <p:spPr>
          <a:xfrm>
            <a:off x="0" y="7891464"/>
            <a:ext cx="17340263" cy="1862136"/>
          </a:xfrm>
          <a:prstGeom prst="rect">
            <a:avLst/>
          </a:prstGeom>
        </p:spPr>
      </p:pic>
      <p:pic>
        <p:nvPicPr>
          <p:cNvPr id="4" name="Imagen 3">
            <a:extLst>
              <a:ext uri="{FF2B5EF4-FFF2-40B4-BE49-F238E27FC236}">
                <a16:creationId xmlns:a16="http://schemas.microsoft.com/office/drawing/2014/main" id="{0D28C7C6-EA23-41AE-B067-562394C9B74C}"/>
              </a:ext>
            </a:extLst>
          </p:cNvPr>
          <p:cNvPicPr>
            <a:picLocks noChangeAspect="1"/>
          </p:cNvPicPr>
          <p:nvPr/>
        </p:nvPicPr>
        <p:blipFill>
          <a:blip r:embed="rId3"/>
          <a:stretch>
            <a:fillRect/>
          </a:stretch>
        </p:blipFill>
        <p:spPr>
          <a:xfrm>
            <a:off x="2982070" y="435713"/>
            <a:ext cx="11376122" cy="7181710"/>
          </a:xfrm>
          <a:prstGeom prst="rect">
            <a:avLst/>
          </a:prstGeom>
        </p:spPr>
      </p:pic>
      <p:sp>
        <p:nvSpPr>
          <p:cNvPr id="6" name="Rectángulo 5">
            <a:extLst>
              <a:ext uri="{FF2B5EF4-FFF2-40B4-BE49-F238E27FC236}">
                <a16:creationId xmlns:a16="http://schemas.microsoft.com/office/drawing/2014/main" id="{12B1B07E-944C-4BBA-A4FF-2F4A754A3EB1}"/>
              </a:ext>
            </a:extLst>
          </p:cNvPr>
          <p:cNvSpPr/>
          <p:nvPr/>
        </p:nvSpPr>
        <p:spPr>
          <a:xfrm>
            <a:off x="7628435" y="435713"/>
            <a:ext cx="2083391" cy="646331"/>
          </a:xfrm>
          <a:prstGeom prst="rect">
            <a:avLst/>
          </a:prstGeom>
        </p:spPr>
        <p:txBody>
          <a:bodyPr wrap="none">
            <a:spAutoFit/>
          </a:bodyPr>
          <a:lstStyle/>
          <a:p>
            <a:pPr algn="ctr"/>
            <a:r>
              <a:rPr lang="es-ES" dirty="0">
                <a:ln w="0"/>
                <a:solidFill>
                  <a:srgbClr val="FF0000"/>
                </a:solidFill>
                <a:effectLst>
                  <a:outerShdw blurRad="38100" dist="25400" dir="5400000" algn="ctr" rotWithShape="0">
                    <a:srgbClr val="6E747A">
                      <a:alpha val="43000"/>
                    </a:srgbClr>
                  </a:outerShdw>
                </a:effectLst>
              </a:rPr>
              <a:t>Carrera 7</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logosin-filtere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7644" y="8339139"/>
            <a:ext cx="19812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121">
            <a:extLst>
              <a:ext uri="{FF2B5EF4-FFF2-40B4-BE49-F238E27FC236}">
                <a16:creationId xmlns:a16="http://schemas.microsoft.com/office/drawing/2014/main" id="{4E0DCB0C-1992-401D-9323-F56CA3E169EE}"/>
              </a:ext>
            </a:extLst>
          </p:cNvPr>
          <p:cNvSpPr>
            <a:spLocks noChangeArrowheads="1"/>
          </p:cNvSpPr>
          <p:nvPr/>
        </p:nvSpPr>
        <p:spPr bwMode="auto">
          <a:xfrm>
            <a:off x="3428206" y="348144"/>
            <a:ext cx="9875838"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CARRERA 50</a:t>
            </a:r>
          </a:p>
        </p:txBody>
      </p:sp>
      <p:sp>
        <p:nvSpPr>
          <p:cNvPr id="3" name="CuadroTexto 2">
            <a:extLst>
              <a:ext uri="{FF2B5EF4-FFF2-40B4-BE49-F238E27FC236}">
                <a16:creationId xmlns:a16="http://schemas.microsoft.com/office/drawing/2014/main" id="{CB84A385-2E0D-4A30-902D-165306D5CAD4}"/>
              </a:ext>
            </a:extLst>
          </p:cNvPr>
          <p:cNvSpPr txBox="1"/>
          <p:nvPr/>
        </p:nvSpPr>
        <p:spPr>
          <a:xfrm>
            <a:off x="3088481" y="1522194"/>
            <a:ext cx="11061700"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defRPr/>
            </a:pPr>
            <a:r>
              <a:rPr lang="es-ES" sz="2800" dirty="0"/>
              <a:t>Carrera 50 entre Calle 39 A sur y Calle 9 (Av. Américas</a:t>
            </a:r>
            <a:r>
              <a:rPr lang="es-ES" sz="2800" dirty="0">
                <a:solidFill>
                  <a:schemeClr val="tx1"/>
                </a:solidFill>
              </a:rPr>
              <a:t>), </a:t>
            </a:r>
            <a:r>
              <a:rPr lang="es-ES" sz="2800" b="1" i="1" u="sng" dirty="0">
                <a:solidFill>
                  <a:schemeClr val="tx1"/>
                </a:solidFill>
                <a:latin typeface="+mn-lt"/>
                <a:ea typeface="+mn-ea"/>
                <a:cs typeface="+mn-cs"/>
              </a:rPr>
              <a:t>calzada completa</a:t>
            </a:r>
            <a:r>
              <a:rPr lang="es-ES" sz="2800" dirty="0">
                <a:solidFill>
                  <a:schemeClr val="tx1"/>
                </a:solidFill>
              </a:rPr>
              <a:t> </a:t>
            </a:r>
            <a:r>
              <a:rPr lang="es-ES" sz="2800" dirty="0"/>
              <a:t>occidental. Extensión 4,33 kilómetros</a:t>
            </a:r>
            <a:endParaRPr lang="es-CO" sz="2800" dirty="0"/>
          </a:p>
          <a:p>
            <a:pPr algn="just" fontAlgn="auto">
              <a:spcBef>
                <a:spcPts val="0"/>
              </a:spcBef>
              <a:spcAft>
                <a:spcPts val="0"/>
              </a:spcAft>
              <a:defRPr/>
            </a:pPr>
            <a:endParaRPr lang="es-CO" sz="2800" dirty="0">
              <a:latin typeface="+mn-lt"/>
              <a:ea typeface="+mn-ea"/>
              <a:cs typeface="+mn-cs"/>
            </a:endParaRPr>
          </a:p>
        </p:txBody>
      </p:sp>
      <p:pic>
        <p:nvPicPr>
          <p:cNvPr id="7" name="Imagen 6">
            <a:extLst>
              <a:ext uri="{FF2B5EF4-FFF2-40B4-BE49-F238E27FC236}">
                <a16:creationId xmlns:a16="http://schemas.microsoft.com/office/drawing/2014/main" id="{167855AF-4AD0-49B2-9C73-A7A848351BBD}"/>
              </a:ext>
            </a:extLst>
          </p:cNvPr>
          <p:cNvPicPr>
            <a:picLocks noChangeAspect="1"/>
          </p:cNvPicPr>
          <p:nvPr/>
        </p:nvPicPr>
        <p:blipFill>
          <a:blip r:embed="rId3"/>
          <a:stretch>
            <a:fillRect/>
          </a:stretch>
        </p:blipFill>
        <p:spPr>
          <a:xfrm>
            <a:off x="0" y="7891464"/>
            <a:ext cx="17340263" cy="1862136"/>
          </a:xfrm>
          <a:prstGeom prst="rect">
            <a:avLst/>
          </a:prstGeom>
        </p:spPr>
      </p:pic>
      <p:pic>
        <p:nvPicPr>
          <p:cNvPr id="6" name="Imagen 5">
            <a:extLst>
              <a:ext uri="{FF2B5EF4-FFF2-40B4-BE49-F238E27FC236}">
                <a16:creationId xmlns:a16="http://schemas.microsoft.com/office/drawing/2014/main" id="{027E925C-B4BE-4539-B621-29560E4047D2}"/>
              </a:ext>
            </a:extLst>
          </p:cNvPr>
          <p:cNvPicPr>
            <a:picLocks noChangeAspect="1"/>
          </p:cNvPicPr>
          <p:nvPr/>
        </p:nvPicPr>
        <p:blipFill>
          <a:blip r:embed="rId4"/>
          <a:stretch>
            <a:fillRect/>
          </a:stretch>
        </p:blipFill>
        <p:spPr>
          <a:xfrm>
            <a:off x="5044615" y="2486526"/>
            <a:ext cx="7251031" cy="5404938"/>
          </a:xfrm>
          <a:prstGeom prst="rect">
            <a:avLst/>
          </a:prstGeom>
        </p:spPr>
      </p:pic>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B1A14B26-BDA8-402D-A0A9-F3A54C392A8E}"/>
              </a:ext>
            </a:extLst>
          </p:cNvPr>
          <p:cNvSpPr>
            <a:spLocks noChangeArrowheads="1"/>
          </p:cNvSpPr>
          <p:nvPr/>
        </p:nvSpPr>
        <p:spPr bwMode="auto">
          <a:xfrm>
            <a:off x="3668712" y="251806"/>
            <a:ext cx="9875838"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CALLE 26</a:t>
            </a:r>
          </a:p>
        </p:txBody>
      </p:sp>
      <p:sp>
        <p:nvSpPr>
          <p:cNvPr id="3" name="CuadroTexto 2">
            <a:extLst>
              <a:ext uri="{FF2B5EF4-FFF2-40B4-BE49-F238E27FC236}">
                <a16:creationId xmlns:a16="http://schemas.microsoft.com/office/drawing/2014/main" id="{7A1661D2-DF0C-4D2A-8CB7-E32122195893}"/>
              </a:ext>
            </a:extLst>
          </p:cNvPr>
          <p:cNvSpPr txBox="1"/>
          <p:nvPr/>
        </p:nvSpPr>
        <p:spPr>
          <a:xfrm>
            <a:off x="3139281" y="1152887"/>
            <a:ext cx="11061700" cy="22570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just" fontAlgn="auto">
              <a:spcBef>
                <a:spcPts val="0"/>
              </a:spcBef>
              <a:spcAft>
                <a:spcPts val="0"/>
              </a:spcAft>
              <a:defRPr/>
            </a:pPr>
            <a:r>
              <a:rPr lang="es-CO" sz="2800" dirty="0">
                <a:latin typeface="+mn-lt"/>
                <a:ea typeface="+mn-ea"/>
                <a:cs typeface="+mn-cs"/>
              </a:rPr>
              <a:t>Calle 26 entre Carrera 7 y Carrera 50, por la </a:t>
            </a:r>
            <a:r>
              <a:rPr lang="es-CO" sz="2800" b="1" i="1" u="sng" dirty="0">
                <a:solidFill>
                  <a:schemeClr val="tx1"/>
                </a:solidFill>
                <a:latin typeface="+mn-lt"/>
                <a:ea typeface="+mn-ea"/>
                <a:cs typeface="+mn-cs"/>
              </a:rPr>
              <a:t>calzada completa</a:t>
            </a:r>
            <a:r>
              <a:rPr lang="es-CO" sz="2800" dirty="0">
                <a:solidFill>
                  <a:schemeClr val="tx1"/>
                </a:solidFill>
                <a:latin typeface="+mn-lt"/>
                <a:ea typeface="+mn-ea"/>
                <a:cs typeface="+mn-cs"/>
              </a:rPr>
              <a:t> </a:t>
            </a:r>
            <a:r>
              <a:rPr lang="es-CO" sz="2800" dirty="0">
                <a:latin typeface="+mn-lt"/>
                <a:ea typeface="+mn-ea"/>
                <a:cs typeface="+mn-cs"/>
              </a:rPr>
              <a:t>sur. Extensión 4,64 Km </a:t>
            </a:r>
          </a:p>
          <a:p>
            <a:pPr algn="just" fontAlgn="auto">
              <a:spcBef>
                <a:spcPts val="0"/>
              </a:spcBef>
              <a:spcAft>
                <a:spcPts val="0"/>
              </a:spcAft>
              <a:defRPr/>
            </a:pPr>
            <a:endParaRPr lang="es-CO" sz="2800" dirty="0">
              <a:latin typeface="+mn-lt"/>
              <a:ea typeface="+mn-ea"/>
              <a:cs typeface="+mn-cs"/>
            </a:endParaRPr>
          </a:p>
          <a:p>
            <a:pPr algn="just" fontAlgn="auto">
              <a:spcBef>
                <a:spcPts val="0"/>
              </a:spcBef>
              <a:spcAft>
                <a:spcPts val="0"/>
              </a:spcAft>
              <a:defRPr/>
            </a:pPr>
            <a:r>
              <a:rPr lang="es-CO" sz="2800" dirty="0">
                <a:latin typeface="+mn-lt"/>
                <a:ea typeface="+mn-ea"/>
                <a:cs typeface="+mn-cs"/>
              </a:rPr>
              <a:t>Calle 26 entre Carrera 50 y Monumento de Reyes por la </a:t>
            </a:r>
            <a:r>
              <a:rPr lang="es-CO" sz="2800" b="1" i="1" u="sng" dirty="0">
                <a:solidFill>
                  <a:schemeClr val="tx1"/>
                </a:solidFill>
                <a:latin typeface="+mn-lt"/>
                <a:ea typeface="+mn-ea"/>
                <a:cs typeface="+mn-cs"/>
              </a:rPr>
              <a:t>ciclo-ruta</a:t>
            </a:r>
            <a:r>
              <a:rPr lang="es-CO" sz="2800" dirty="0">
                <a:latin typeface="+mn-lt"/>
                <a:ea typeface="+mn-ea"/>
                <a:cs typeface="+mn-cs"/>
              </a:rPr>
              <a:t> del separador central. Extensión 6,24 Km </a:t>
            </a:r>
          </a:p>
        </p:txBody>
      </p:sp>
      <p:pic>
        <p:nvPicPr>
          <p:cNvPr id="7" name="Imagen 6">
            <a:extLst>
              <a:ext uri="{FF2B5EF4-FFF2-40B4-BE49-F238E27FC236}">
                <a16:creationId xmlns:a16="http://schemas.microsoft.com/office/drawing/2014/main" id="{14C91705-C181-4758-B194-E662C08D6B0F}"/>
              </a:ext>
            </a:extLst>
          </p:cNvPr>
          <p:cNvPicPr>
            <a:picLocks noChangeAspect="1"/>
          </p:cNvPicPr>
          <p:nvPr/>
        </p:nvPicPr>
        <p:blipFill>
          <a:blip r:embed="rId2"/>
          <a:stretch>
            <a:fillRect/>
          </a:stretch>
        </p:blipFill>
        <p:spPr>
          <a:xfrm>
            <a:off x="0" y="7891464"/>
            <a:ext cx="17340263" cy="1862136"/>
          </a:xfrm>
          <a:prstGeom prst="rect">
            <a:avLst/>
          </a:prstGeom>
        </p:spPr>
      </p:pic>
      <p:pic>
        <p:nvPicPr>
          <p:cNvPr id="6" name="Imagen 5">
            <a:extLst>
              <a:ext uri="{FF2B5EF4-FFF2-40B4-BE49-F238E27FC236}">
                <a16:creationId xmlns:a16="http://schemas.microsoft.com/office/drawing/2014/main" id="{91B71742-2250-4B6F-BD20-08B9C4627D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7238" y="3480584"/>
            <a:ext cx="8538786" cy="4410880"/>
          </a:xfrm>
          <a:prstGeom prst="rect">
            <a:avLst/>
          </a:prstGeom>
        </p:spPr>
      </p:pic>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94E8528C-D5B3-4C16-BD17-1F5F4CC30CEA}"/>
              </a:ext>
            </a:extLst>
          </p:cNvPr>
          <p:cNvSpPr>
            <a:spLocks noChangeArrowheads="1"/>
          </p:cNvSpPr>
          <p:nvPr/>
        </p:nvSpPr>
        <p:spPr bwMode="auto">
          <a:xfrm>
            <a:off x="3424322" y="134911"/>
            <a:ext cx="10491615" cy="1764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CALLE 39 SUR – CORREDOR DE BOSA Y CONEXIÓN SOCHA </a:t>
            </a:r>
          </a:p>
        </p:txBody>
      </p:sp>
      <p:sp>
        <p:nvSpPr>
          <p:cNvPr id="2" name="Rectángulo 1">
            <a:extLst>
              <a:ext uri="{FF2B5EF4-FFF2-40B4-BE49-F238E27FC236}">
                <a16:creationId xmlns:a16="http://schemas.microsoft.com/office/drawing/2014/main" id="{80967FA5-7399-46B1-A1FA-E866BC995E60}"/>
              </a:ext>
            </a:extLst>
          </p:cNvPr>
          <p:cNvSpPr/>
          <p:nvPr/>
        </p:nvSpPr>
        <p:spPr>
          <a:xfrm>
            <a:off x="868066" y="1899497"/>
            <a:ext cx="5589589" cy="6078780"/>
          </a:xfrm>
          <a:prstGeom prst="rect">
            <a:avLst/>
          </a:prstGeom>
        </p:spPr>
        <p:txBody>
          <a:bodyPr wrap="square">
            <a:spAutoFit/>
          </a:bodyPr>
          <a:lstStyle/>
          <a:p>
            <a:pPr lvl="1" indent="0" algn="just">
              <a:lnSpc>
                <a:spcPct val="115000"/>
              </a:lnSpc>
              <a:spcAft>
                <a:spcPts val="0"/>
              </a:spcAft>
              <a:buClr>
                <a:srgbClr val="000000"/>
              </a:buClr>
              <a:buSzPts val="1100"/>
              <a:defRPr/>
            </a:pPr>
            <a:r>
              <a:rPr lang="es-CO" sz="2000" b="1" i="1" u="sng" dirty="0">
                <a:solidFill>
                  <a:schemeClr val="tx1"/>
                </a:solidFill>
              </a:rPr>
              <a:t>CALZADA COMPLETA.</a:t>
            </a:r>
            <a:endParaRPr lang="es-CO" sz="1400" kern="150" dirty="0">
              <a:solidFill>
                <a:schemeClr val="tx1"/>
              </a:solidFill>
              <a:latin typeface="+mn-lt"/>
              <a:ea typeface="Calibri" panose="020F0502020204030204" pitchFamily="34" charset="0"/>
              <a:cs typeface="Arial" panose="020B0604020202020204" pitchFamily="34" charset="0"/>
            </a:endParaRP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latin typeface="+mn-lt"/>
                <a:ea typeface="Calibri" panose="020F0502020204030204" pitchFamily="34" charset="0"/>
                <a:cs typeface="Arial" panose="020B0604020202020204" pitchFamily="34" charset="0"/>
              </a:rPr>
              <a:t>CL 39B sur entre Av. Boyacá y KR 72 K, </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latin typeface="+mn-lt"/>
                <a:ea typeface="Calibri" panose="020F0502020204030204" pitchFamily="34" charset="0"/>
                <a:cs typeface="Arial" panose="020B0604020202020204" pitchFamily="34" charset="0"/>
              </a:rPr>
              <a:t>CL 40 Sur entre KR 72K y KR 72 m (DG 40 sur)</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latin typeface="+mn-lt"/>
                <a:ea typeface="Calibri" panose="020F0502020204030204" pitchFamily="34" charset="0"/>
                <a:cs typeface="Arial" panose="020B0604020202020204" pitchFamily="34" charset="0"/>
              </a:rPr>
              <a:t>DG 40 sur entre KR 72 m (toda la cuadra)</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latin typeface="+mn-lt"/>
                <a:ea typeface="Calibri" panose="020F0502020204030204" pitchFamily="34" charset="0"/>
                <a:cs typeface="Arial" panose="020B0604020202020204" pitchFamily="34" charset="0"/>
              </a:rPr>
              <a:t>CL 40C Sur entre KR 72 M  y TV 74C , </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latin typeface="+mn-lt"/>
                <a:ea typeface="Calibri" panose="020F0502020204030204" pitchFamily="34" charset="0"/>
                <a:cs typeface="Arial" panose="020B0604020202020204" pitchFamily="34" charset="0"/>
              </a:rPr>
              <a:t>TV 74C entre CL 40I sur y CL 41 sur,</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latin typeface="+mn-lt"/>
                <a:ea typeface="Calibri" panose="020F0502020204030204" pitchFamily="34" charset="0"/>
                <a:cs typeface="Arial" panose="020B0604020202020204" pitchFamily="34" charset="0"/>
              </a:rPr>
              <a:t>TV 78 entre CL 41 sur y CL41B sur,</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latin typeface="+mn-lt"/>
                <a:ea typeface="Calibri" panose="020F0502020204030204" pitchFamily="34" charset="0"/>
                <a:cs typeface="Arial" panose="020B0604020202020204" pitchFamily="34" charset="0"/>
              </a:rPr>
              <a:t>KR 78 entre CL 41B sur y DG 44 Sur.</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latin typeface="+mn-lt"/>
                <a:ea typeface="Calibri" panose="020F0502020204030204" pitchFamily="34" charset="0"/>
                <a:cs typeface="Arial" panose="020B0604020202020204" pitchFamily="34" charset="0"/>
              </a:rPr>
              <a:t>DG 44 Sur entre KR 78 y KR 77Y bis.</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latin typeface="+mn-lt"/>
                <a:ea typeface="Calibri" panose="020F0502020204030204" pitchFamily="34" charset="0"/>
                <a:cs typeface="Arial" panose="020B0604020202020204" pitchFamily="34" charset="0"/>
              </a:rPr>
              <a:t>KR 77Y Bis entre DG 44 Sur y CL 46B sur.</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latin typeface="+mn-lt"/>
                <a:ea typeface="Calibri" panose="020F0502020204030204" pitchFamily="34" charset="0"/>
                <a:cs typeface="Arial" panose="020B0604020202020204" pitchFamily="34" charset="0"/>
              </a:rPr>
              <a:t>KR 77Y entre CL 46B sur y CL 48A sur.  </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latin typeface="+mn-lt"/>
                <a:ea typeface="Calibri" panose="020F0502020204030204" pitchFamily="34" charset="0"/>
                <a:cs typeface="Arial" panose="020B0604020202020204" pitchFamily="34" charset="0"/>
              </a:rPr>
              <a:t>KR 78 entre CL 48A sur y CL 52A sur.</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latin typeface="+mn-lt"/>
                <a:ea typeface="Calibri" panose="020F0502020204030204" pitchFamily="34" charset="0"/>
                <a:cs typeface="Arial" panose="020B0604020202020204" pitchFamily="34" charset="0"/>
              </a:rPr>
              <a:t>CL 52A sur entre KR 78 y KR 77v Bis A.</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latin typeface="+mn-lt"/>
                <a:ea typeface="Calibri" panose="020F0502020204030204" pitchFamily="34" charset="0"/>
                <a:cs typeface="Arial" panose="020B0604020202020204" pitchFamily="34" charset="0"/>
              </a:rPr>
              <a:t>KR 77v Bis A entre CL 52A sur y DG 54A sur.</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latin typeface="+mn-lt"/>
                <a:ea typeface="Calibri" panose="020F0502020204030204" pitchFamily="34" charset="0"/>
                <a:cs typeface="Arial" panose="020B0604020202020204" pitchFamily="34" charset="0"/>
              </a:rPr>
              <a:t>DG 54A sur entre KR 77v Bis y CL 55 sur.</a:t>
            </a:r>
          </a:p>
        </p:txBody>
      </p:sp>
      <p:sp>
        <p:nvSpPr>
          <p:cNvPr id="3" name="Rectángulo 2">
            <a:extLst>
              <a:ext uri="{FF2B5EF4-FFF2-40B4-BE49-F238E27FC236}">
                <a16:creationId xmlns:a16="http://schemas.microsoft.com/office/drawing/2014/main" id="{6BBE60A0-EE2B-4EA6-A1FE-D6B00C47CB67}"/>
              </a:ext>
            </a:extLst>
          </p:cNvPr>
          <p:cNvSpPr/>
          <p:nvPr/>
        </p:nvSpPr>
        <p:spPr>
          <a:xfrm>
            <a:off x="6616818" y="1899497"/>
            <a:ext cx="5589589" cy="6078780"/>
          </a:xfrm>
          <a:prstGeom prst="rect">
            <a:avLst/>
          </a:prstGeom>
        </p:spPr>
        <p:txBody>
          <a:bodyPr wrap="square">
            <a:spAutoFit/>
          </a:bodyPr>
          <a:lstStyle/>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ea typeface="Calibri" panose="020F0502020204030204" pitchFamily="34" charset="0"/>
                <a:cs typeface="Arial" panose="020B0604020202020204" pitchFamily="34" charset="0"/>
              </a:rPr>
              <a:t>KR 78 entre CL 55 sur y CL 57A sur.</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ea typeface="Calibri" panose="020F0502020204030204" pitchFamily="34" charset="0"/>
                <a:cs typeface="Arial" panose="020B0604020202020204" pitchFamily="34" charset="0"/>
              </a:rPr>
              <a:t>CL 57A sur entre KR 78 y KR 80.</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ea typeface="Calibri" panose="020F0502020204030204" pitchFamily="34" charset="0"/>
                <a:cs typeface="Arial" panose="020B0604020202020204" pitchFamily="34" charset="0"/>
              </a:rPr>
              <a:t>KR 80 entre CL 57A Sur y CL 58J sur.  </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ea typeface="Calibri" panose="020F0502020204030204" pitchFamily="34" charset="0"/>
                <a:cs typeface="Arial" panose="020B0604020202020204" pitchFamily="34" charset="0"/>
              </a:rPr>
              <a:t>CL 58J sur entre KR 80 y KR 80G.</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ea typeface="Calibri" panose="020F0502020204030204" pitchFamily="34" charset="0"/>
                <a:cs typeface="Arial" panose="020B0604020202020204" pitchFamily="34" charset="0"/>
              </a:rPr>
              <a:t>KR 80G entre CL 58J Sur y CL 59 sur.</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ea typeface="Calibri" panose="020F0502020204030204" pitchFamily="34" charset="0"/>
                <a:cs typeface="Arial" panose="020B0604020202020204" pitchFamily="34" charset="0"/>
              </a:rPr>
              <a:t>CL 59 Sur entre KR 80 G y KR 80H.</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ea typeface="Calibri" panose="020F0502020204030204" pitchFamily="34" charset="0"/>
                <a:cs typeface="Arial" panose="020B0604020202020204" pitchFamily="34" charset="0"/>
              </a:rPr>
              <a:t>KR 80H entre CL 59 sur y CL 61 Sur.</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ea typeface="Calibri" panose="020F0502020204030204" pitchFamily="34" charset="0"/>
                <a:cs typeface="Arial" panose="020B0604020202020204" pitchFamily="34" charset="0"/>
              </a:rPr>
              <a:t>CL 61 Sur entre KR 80H y KR 80I.</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ea typeface="Calibri" panose="020F0502020204030204" pitchFamily="34" charset="0"/>
                <a:cs typeface="Arial" panose="020B0604020202020204" pitchFamily="34" charset="0"/>
              </a:rPr>
              <a:t>KR 80I entre CL 61 Sur y CL 65D sur.</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ea typeface="Calibri" panose="020F0502020204030204" pitchFamily="34" charset="0"/>
                <a:cs typeface="Arial" panose="020B0604020202020204" pitchFamily="34" charset="0"/>
              </a:rPr>
              <a:t>TV 80G entre CL 65D Sur y DG 66A Sur.</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ea typeface="Calibri" panose="020F0502020204030204" pitchFamily="34" charset="0"/>
                <a:cs typeface="Arial" panose="020B0604020202020204" pitchFamily="34" charset="0"/>
              </a:rPr>
              <a:t>TV 80H entre DG 66A Sur y DG 69B sur.</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ea typeface="Calibri" panose="020F0502020204030204" pitchFamily="34" charset="0"/>
                <a:cs typeface="Arial" panose="020B0604020202020204" pitchFamily="34" charset="0"/>
              </a:rPr>
              <a:t>DG 69B Sur entre TV 80H y KR 78C.</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ea typeface="Calibri" panose="020F0502020204030204" pitchFamily="34" charset="0"/>
                <a:cs typeface="Arial" panose="020B0604020202020204" pitchFamily="34" charset="0"/>
              </a:rPr>
              <a:t>CL 69A sur entre KR 78C y TV 77J.</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ea typeface="Calibri" panose="020F0502020204030204" pitchFamily="34" charset="0"/>
                <a:cs typeface="Arial" panose="020B0604020202020204" pitchFamily="34" charset="0"/>
              </a:rPr>
              <a:t>KR 77L entre TV 77J y CL 65J sur.</a:t>
            </a:r>
          </a:p>
          <a:p>
            <a:pPr marL="742950" lvl="1" indent="-285750" algn="just">
              <a:lnSpc>
                <a:spcPct val="115000"/>
              </a:lnSpc>
              <a:spcAft>
                <a:spcPts val="0"/>
              </a:spcAft>
              <a:buClr>
                <a:srgbClr val="000000"/>
              </a:buClr>
              <a:buSzPts val="1100"/>
              <a:buFont typeface="Arial" panose="020B0604020202020204" pitchFamily="34" charset="0"/>
              <a:buChar char="•"/>
              <a:defRPr/>
            </a:pPr>
            <a:r>
              <a:rPr lang="es-CO" sz="2000" kern="150" dirty="0">
                <a:ea typeface="Calibri" panose="020F0502020204030204" pitchFamily="34" charset="0"/>
                <a:cs typeface="Arial" panose="020B0604020202020204" pitchFamily="34" charset="0"/>
              </a:rPr>
              <a:t>CL 65J sur entre KR 77G.</a:t>
            </a:r>
          </a:p>
          <a:p>
            <a:pPr marL="742950" lvl="1" indent="-285750" algn="just">
              <a:lnSpc>
                <a:spcPct val="115000"/>
              </a:lnSpc>
              <a:spcAft>
                <a:spcPts val="1000"/>
              </a:spcAft>
              <a:buClr>
                <a:srgbClr val="000000"/>
              </a:buClr>
              <a:buSzPts val="1100"/>
              <a:buFont typeface="Arial" panose="020B0604020202020204" pitchFamily="34" charset="0"/>
              <a:buChar char="•"/>
              <a:defRPr/>
            </a:pPr>
            <a:r>
              <a:rPr lang="es-CO" sz="2000" kern="150" dirty="0">
                <a:ea typeface="Calibri" panose="020F0502020204030204" pitchFamily="34" charset="0"/>
                <a:cs typeface="Arial" panose="020B0604020202020204" pitchFamily="34" charset="0"/>
              </a:rPr>
              <a:t>CL 13 entre KR 13 y TV 8. (Dirección Soacha).</a:t>
            </a:r>
          </a:p>
        </p:txBody>
      </p:sp>
      <p:pic>
        <p:nvPicPr>
          <p:cNvPr id="7" name="Imagen 6">
            <a:extLst>
              <a:ext uri="{FF2B5EF4-FFF2-40B4-BE49-F238E27FC236}">
                <a16:creationId xmlns:a16="http://schemas.microsoft.com/office/drawing/2014/main" id="{F607F00B-012B-466C-98F1-167178B2FF3A}"/>
              </a:ext>
            </a:extLst>
          </p:cNvPr>
          <p:cNvPicPr>
            <a:picLocks noChangeAspect="1"/>
          </p:cNvPicPr>
          <p:nvPr/>
        </p:nvPicPr>
        <p:blipFill>
          <a:blip r:embed="rId2"/>
          <a:stretch>
            <a:fillRect/>
          </a:stretch>
        </p:blipFill>
        <p:spPr>
          <a:xfrm>
            <a:off x="-794" y="7891464"/>
            <a:ext cx="17340263" cy="1862136"/>
          </a:xfrm>
          <a:prstGeom prst="rect">
            <a:avLst/>
          </a:prstGeom>
        </p:spPr>
      </p:pic>
      <p:sp>
        <p:nvSpPr>
          <p:cNvPr id="6" name="Rectángulo 5">
            <a:extLst>
              <a:ext uri="{FF2B5EF4-FFF2-40B4-BE49-F238E27FC236}">
                <a16:creationId xmlns:a16="http://schemas.microsoft.com/office/drawing/2014/main" id="{DEDAE7A6-8CB8-4686-B726-D4DE6003BAE3}"/>
              </a:ext>
            </a:extLst>
          </p:cNvPr>
          <p:cNvSpPr/>
          <p:nvPr/>
        </p:nvSpPr>
        <p:spPr>
          <a:xfrm>
            <a:off x="12982139" y="4521721"/>
            <a:ext cx="3490058" cy="480388"/>
          </a:xfrm>
          <a:prstGeom prst="rect">
            <a:avLst/>
          </a:prstGeom>
        </p:spPr>
        <p:txBody>
          <a:bodyPr wrap="none">
            <a:spAutoFit/>
          </a:bodyPr>
          <a:lstStyle/>
          <a:p>
            <a:pPr lvl="1" indent="0" algn="just">
              <a:lnSpc>
                <a:spcPct val="115000"/>
              </a:lnSpc>
              <a:spcAft>
                <a:spcPts val="1000"/>
              </a:spcAft>
              <a:buClr>
                <a:srgbClr val="000000"/>
              </a:buClr>
              <a:buSzPts val="1100"/>
              <a:defRPr/>
            </a:pPr>
            <a:r>
              <a:rPr lang="es-CO" sz="2400" b="1" kern="150" dirty="0">
                <a:ea typeface="Calibri" panose="020F0502020204030204" pitchFamily="34" charset="0"/>
                <a:cs typeface="Arial" panose="020B0604020202020204" pitchFamily="34" charset="0"/>
              </a:rPr>
              <a:t>EXTENSIÓN 8,65 Km</a:t>
            </a: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logosin-filtere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7644" y="8339139"/>
            <a:ext cx="19812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5" name="Imagen 4">
            <a:extLst>
              <a:ext uri="{FF2B5EF4-FFF2-40B4-BE49-F238E27FC236}">
                <a16:creationId xmlns:a16="http://schemas.microsoft.com/office/drawing/2014/main" id="{870B63A7-752C-48B7-8248-F36C20D40A19}"/>
              </a:ext>
            </a:extLst>
          </p:cNvPr>
          <p:cNvPicPr>
            <a:picLocks noChangeAspect="1"/>
          </p:cNvPicPr>
          <p:nvPr/>
        </p:nvPicPr>
        <p:blipFill>
          <a:blip r:embed="rId3"/>
          <a:stretch>
            <a:fillRect/>
          </a:stretch>
        </p:blipFill>
        <p:spPr>
          <a:xfrm>
            <a:off x="-794" y="7891464"/>
            <a:ext cx="17340263" cy="1862136"/>
          </a:xfrm>
          <a:prstGeom prst="rect">
            <a:avLst/>
          </a:prstGeom>
        </p:spPr>
      </p:pic>
      <p:grpSp>
        <p:nvGrpSpPr>
          <p:cNvPr id="7" name="Grupo 6">
            <a:extLst>
              <a:ext uri="{FF2B5EF4-FFF2-40B4-BE49-F238E27FC236}">
                <a16:creationId xmlns:a16="http://schemas.microsoft.com/office/drawing/2014/main" id="{DF434234-EB05-4FA3-96BD-ECAF60974DBE}"/>
              </a:ext>
            </a:extLst>
          </p:cNvPr>
          <p:cNvGrpSpPr/>
          <p:nvPr/>
        </p:nvGrpSpPr>
        <p:grpSpPr>
          <a:xfrm>
            <a:off x="2673008" y="433646"/>
            <a:ext cx="11992658" cy="7194293"/>
            <a:chOff x="2673008" y="433646"/>
            <a:chExt cx="11992658" cy="7194293"/>
          </a:xfrm>
        </p:grpSpPr>
        <p:pic>
          <p:nvPicPr>
            <p:cNvPr id="4" name="Imagen 3">
              <a:extLst>
                <a:ext uri="{FF2B5EF4-FFF2-40B4-BE49-F238E27FC236}">
                  <a16:creationId xmlns:a16="http://schemas.microsoft.com/office/drawing/2014/main" id="{A2FC2D23-81A8-4EE2-BCF2-5ECEB4DCC14C}"/>
                </a:ext>
              </a:extLst>
            </p:cNvPr>
            <p:cNvPicPr>
              <a:picLocks noChangeAspect="1"/>
            </p:cNvPicPr>
            <p:nvPr/>
          </p:nvPicPr>
          <p:blipFill>
            <a:blip r:embed="rId4"/>
            <a:stretch>
              <a:fillRect/>
            </a:stretch>
          </p:blipFill>
          <p:spPr>
            <a:xfrm>
              <a:off x="2673008" y="433646"/>
              <a:ext cx="11992658" cy="7194293"/>
            </a:xfrm>
            <a:prstGeom prst="rect">
              <a:avLst/>
            </a:prstGeom>
          </p:spPr>
        </p:pic>
        <p:sp>
          <p:nvSpPr>
            <p:cNvPr id="6" name="Rectángulo 5">
              <a:extLst>
                <a:ext uri="{FF2B5EF4-FFF2-40B4-BE49-F238E27FC236}">
                  <a16:creationId xmlns:a16="http://schemas.microsoft.com/office/drawing/2014/main" id="{AB23971C-6B54-4032-B34C-1F98124C42ED}"/>
                </a:ext>
              </a:extLst>
            </p:cNvPr>
            <p:cNvSpPr/>
            <p:nvPr/>
          </p:nvSpPr>
          <p:spPr>
            <a:xfrm>
              <a:off x="6227858" y="433646"/>
              <a:ext cx="5165197" cy="646331"/>
            </a:xfrm>
            <a:prstGeom prst="rect">
              <a:avLst/>
            </a:prstGeom>
          </p:spPr>
          <p:txBody>
            <a:bodyPr wrap="none">
              <a:spAutoFit/>
            </a:bodyPr>
            <a:lstStyle/>
            <a:p>
              <a:pPr algn="ctr"/>
              <a:r>
                <a:rPr lang="es-ES" dirty="0">
                  <a:ln w="0"/>
                  <a:solidFill>
                    <a:srgbClr val="FF0000"/>
                  </a:solidFill>
                  <a:effectLst>
                    <a:outerShdw blurRad="38100" dist="25400" dir="5400000" algn="ctr" rotWithShape="0">
                      <a:srgbClr val="6E747A">
                        <a:alpha val="43000"/>
                      </a:srgbClr>
                    </a:outerShdw>
                  </a:effectLst>
                </a:rPr>
                <a:t>Bosa – Conexión Soacha</a:t>
              </a:r>
            </a:p>
          </p:txBody>
        </p:sp>
      </p:gr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2C19B08D-73E9-43B8-9937-836A769536BC}"/>
              </a:ext>
            </a:extLst>
          </p:cNvPr>
          <p:cNvSpPr>
            <a:spLocks noChangeArrowheads="1"/>
          </p:cNvSpPr>
          <p:nvPr/>
        </p:nvSpPr>
        <p:spPr bwMode="auto">
          <a:xfrm>
            <a:off x="3352005" y="291928"/>
            <a:ext cx="11238637"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CALLE 17 SUR Y CALLE 39 SUR </a:t>
            </a:r>
          </a:p>
        </p:txBody>
      </p:sp>
      <p:sp>
        <p:nvSpPr>
          <p:cNvPr id="3" name="CuadroTexto 2">
            <a:extLst>
              <a:ext uri="{FF2B5EF4-FFF2-40B4-BE49-F238E27FC236}">
                <a16:creationId xmlns:a16="http://schemas.microsoft.com/office/drawing/2014/main" id="{3DDC162F-A0F7-4CB4-B0D2-1401A74850E7}"/>
              </a:ext>
            </a:extLst>
          </p:cNvPr>
          <p:cNvSpPr txBox="1"/>
          <p:nvPr/>
        </p:nvSpPr>
        <p:spPr>
          <a:xfrm>
            <a:off x="3138487" y="1706427"/>
            <a:ext cx="11061700" cy="570412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lvl="1" algn="just">
              <a:defRPr/>
            </a:pPr>
            <a:r>
              <a:rPr lang="fr-FR" sz="2800" dirty="0">
                <a:latin typeface="+mn-lt"/>
                <a:ea typeface="+mn-ea"/>
                <a:cs typeface="+mn-cs"/>
              </a:rPr>
              <a:t>Calle 17 sur entre Carrera 6 y Av. Caracas</a:t>
            </a:r>
            <a:r>
              <a:rPr lang="fr-FR" sz="2800" dirty="0">
                <a:solidFill>
                  <a:schemeClr val="tx1"/>
                </a:solidFill>
                <a:latin typeface="+mn-lt"/>
                <a:ea typeface="+mn-ea"/>
                <a:cs typeface="+mn-cs"/>
              </a:rPr>
              <a:t>, </a:t>
            </a:r>
            <a:r>
              <a:rPr lang="es-CO" sz="2800" b="1" i="1" u="sng" dirty="0">
                <a:solidFill>
                  <a:schemeClr val="tx1"/>
                </a:solidFill>
                <a:latin typeface="+mn-lt"/>
                <a:ea typeface="+mn-ea"/>
                <a:cs typeface="+mn-cs"/>
              </a:rPr>
              <a:t>calzada norte completa</a:t>
            </a:r>
            <a:endParaRPr lang="es-CO" sz="2800" dirty="0">
              <a:latin typeface="+mn-lt"/>
              <a:ea typeface="+mn-ea"/>
              <a:cs typeface="+mn-cs"/>
            </a:endParaRPr>
          </a:p>
          <a:p>
            <a:pPr lvl="1" algn="just">
              <a:defRPr/>
            </a:pPr>
            <a:endParaRPr lang="es-CO" sz="2800" dirty="0">
              <a:latin typeface="+mn-lt"/>
              <a:ea typeface="+mn-ea"/>
              <a:cs typeface="+mn-cs"/>
            </a:endParaRPr>
          </a:p>
          <a:p>
            <a:pPr lvl="1" algn="just">
              <a:defRPr/>
            </a:pPr>
            <a:r>
              <a:rPr lang="fr-FR" sz="2800" dirty="0">
                <a:latin typeface="+mn-lt"/>
                <a:ea typeface="+mn-ea"/>
                <a:cs typeface="+mn-cs"/>
              </a:rPr>
              <a:t>Calle 17 sur entre Av. Caracas y </a:t>
            </a:r>
            <a:r>
              <a:rPr lang="es-CO" sz="2800" dirty="0">
                <a:latin typeface="+mn-lt"/>
                <a:ea typeface="+mn-ea"/>
                <a:cs typeface="+mn-cs"/>
              </a:rPr>
              <a:t>Autosur</a:t>
            </a:r>
            <a:r>
              <a:rPr lang="fr-FR" sz="2800" dirty="0">
                <a:latin typeface="+mn-lt"/>
                <a:ea typeface="+mn-ea"/>
                <a:cs typeface="+mn-cs"/>
              </a:rPr>
              <a:t>, </a:t>
            </a:r>
            <a:r>
              <a:rPr lang="es-CO" sz="2800" b="1" i="1" u="sng" dirty="0">
                <a:solidFill>
                  <a:schemeClr val="tx1"/>
                </a:solidFill>
                <a:latin typeface="+mn-lt"/>
                <a:ea typeface="+mn-ea"/>
                <a:cs typeface="+mn-cs"/>
              </a:rPr>
              <a:t>calzada completa</a:t>
            </a:r>
          </a:p>
          <a:p>
            <a:pPr lvl="1" algn="just">
              <a:defRPr/>
            </a:pPr>
            <a:endParaRPr lang="es-CO" sz="2800" dirty="0">
              <a:latin typeface="+mn-lt"/>
              <a:ea typeface="+mn-ea"/>
              <a:cs typeface="+mn-cs"/>
            </a:endParaRPr>
          </a:p>
          <a:p>
            <a:pPr lvl="1" algn="just">
              <a:defRPr/>
            </a:pPr>
            <a:r>
              <a:rPr lang="fr-FR" sz="2800" dirty="0">
                <a:latin typeface="+mn-lt"/>
                <a:ea typeface="+mn-ea"/>
                <a:cs typeface="+mn-cs"/>
              </a:rPr>
              <a:t>Diagonal 16 </a:t>
            </a:r>
            <a:r>
              <a:rPr lang="es-CO" sz="2800" dirty="0">
                <a:latin typeface="+mn-lt"/>
                <a:ea typeface="+mn-ea"/>
                <a:cs typeface="+mn-cs"/>
              </a:rPr>
              <a:t>sur entre Autosur y Carrera 50, </a:t>
            </a:r>
            <a:r>
              <a:rPr lang="es-CO" sz="2800" b="1" i="1" u="sng" dirty="0">
                <a:solidFill>
                  <a:schemeClr val="tx1"/>
                </a:solidFill>
                <a:latin typeface="+mn-lt"/>
                <a:ea typeface="+mn-ea"/>
                <a:cs typeface="+mn-cs"/>
              </a:rPr>
              <a:t>calzada norte completa</a:t>
            </a:r>
            <a:endParaRPr lang="es-CO" sz="2800" dirty="0">
              <a:latin typeface="+mn-lt"/>
              <a:ea typeface="+mn-ea"/>
              <a:cs typeface="+mn-cs"/>
            </a:endParaRPr>
          </a:p>
          <a:p>
            <a:pPr lvl="1" algn="just">
              <a:defRPr/>
            </a:pPr>
            <a:endParaRPr lang="es-CO" sz="2800" dirty="0">
              <a:latin typeface="+mn-lt"/>
              <a:ea typeface="+mn-ea"/>
              <a:cs typeface="+mn-cs"/>
            </a:endParaRPr>
          </a:p>
          <a:p>
            <a:pPr lvl="1" algn="just">
              <a:defRPr/>
            </a:pPr>
            <a:r>
              <a:rPr lang="es-CO" sz="2800" dirty="0">
                <a:latin typeface="+mn-lt"/>
                <a:ea typeface="+mn-ea"/>
                <a:cs typeface="+mn-cs"/>
              </a:rPr>
              <a:t>Calle 39A sur entre Carrera 50 y Carrera 51, </a:t>
            </a:r>
            <a:r>
              <a:rPr lang="es-CO" sz="2800" b="1" i="1" u="sng" dirty="0">
                <a:solidFill>
                  <a:schemeClr val="tx1"/>
                </a:solidFill>
                <a:latin typeface="+mn-lt"/>
                <a:ea typeface="+mn-ea"/>
                <a:cs typeface="+mn-cs"/>
              </a:rPr>
              <a:t>calzada completa</a:t>
            </a:r>
            <a:r>
              <a:rPr lang="es-CO" sz="2800" dirty="0">
                <a:latin typeface="+mn-lt"/>
                <a:ea typeface="+mn-ea"/>
                <a:cs typeface="+mn-cs"/>
              </a:rPr>
              <a:t>.</a:t>
            </a:r>
          </a:p>
          <a:p>
            <a:pPr lvl="1" algn="just">
              <a:defRPr/>
            </a:pPr>
            <a:endParaRPr lang="fr-FR" sz="2800" dirty="0">
              <a:latin typeface="+mn-lt"/>
              <a:ea typeface="+mn-ea"/>
              <a:cs typeface="+mn-cs"/>
            </a:endParaRPr>
          </a:p>
          <a:p>
            <a:pPr lvl="1" algn="just">
              <a:defRPr/>
            </a:pPr>
            <a:r>
              <a:rPr lang="es-CO" sz="2800" dirty="0">
                <a:latin typeface="+mn-lt"/>
                <a:ea typeface="+mn-ea"/>
                <a:cs typeface="+mn-cs"/>
              </a:rPr>
              <a:t>Carrera 51 entre Calle 39A sur y Calle 42 sur, </a:t>
            </a:r>
            <a:r>
              <a:rPr lang="es-CO" sz="2800" b="1" i="1" u="sng" dirty="0">
                <a:solidFill>
                  <a:schemeClr val="tx1"/>
                </a:solidFill>
                <a:latin typeface="+mn-lt"/>
                <a:ea typeface="+mn-ea"/>
                <a:cs typeface="+mn-cs"/>
              </a:rPr>
              <a:t>calzada completa</a:t>
            </a:r>
            <a:r>
              <a:rPr lang="es-CO" sz="2800" dirty="0">
                <a:latin typeface="+mn-lt"/>
                <a:ea typeface="+mn-ea"/>
                <a:cs typeface="+mn-cs"/>
              </a:rPr>
              <a:t>.</a:t>
            </a:r>
          </a:p>
          <a:p>
            <a:pPr lvl="1" algn="just">
              <a:defRPr/>
            </a:pPr>
            <a:endParaRPr lang="fr-FR" sz="2800" dirty="0">
              <a:latin typeface="+mn-lt"/>
              <a:ea typeface="+mn-ea"/>
              <a:cs typeface="+mn-cs"/>
            </a:endParaRPr>
          </a:p>
          <a:p>
            <a:pPr lvl="1" algn="just">
              <a:defRPr/>
            </a:pPr>
            <a:r>
              <a:rPr lang="fr-FR" sz="2800" dirty="0">
                <a:latin typeface="+mn-lt"/>
                <a:ea typeface="+mn-ea"/>
                <a:cs typeface="+mn-cs"/>
              </a:rPr>
              <a:t>Calle </a:t>
            </a:r>
            <a:r>
              <a:rPr lang="es-CO" sz="2800" dirty="0">
                <a:latin typeface="+mn-lt"/>
                <a:ea typeface="+mn-ea"/>
                <a:cs typeface="+mn-cs"/>
              </a:rPr>
              <a:t>42 sur entre Carrera 51 y Av. Boyacá, </a:t>
            </a:r>
            <a:r>
              <a:rPr lang="es-CO" sz="2800" b="1" i="1" u="sng" dirty="0">
                <a:solidFill>
                  <a:schemeClr val="tx1"/>
                </a:solidFill>
                <a:latin typeface="+mn-lt"/>
                <a:ea typeface="+mn-ea"/>
                <a:cs typeface="+mn-cs"/>
              </a:rPr>
              <a:t>calzada completa</a:t>
            </a:r>
            <a:r>
              <a:rPr lang="fr-FR" sz="2800" dirty="0">
                <a:latin typeface="+mn-lt"/>
                <a:ea typeface="+mn-ea"/>
                <a:cs typeface="+mn-cs"/>
              </a:rPr>
              <a:t>.</a:t>
            </a:r>
          </a:p>
          <a:p>
            <a:pPr lvl="1" algn="just">
              <a:defRPr/>
            </a:pPr>
            <a:endParaRPr lang="fr-FR" sz="2800" dirty="0">
              <a:latin typeface="+mn-lt"/>
              <a:ea typeface="+mn-ea"/>
              <a:cs typeface="+mn-cs"/>
            </a:endParaRPr>
          </a:p>
          <a:p>
            <a:pPr lvl="1" algn="just">
              <a:defRPr/>
            </a:pPr>
            <a:r>
              <a:rPr lang="es-CO" sz="2800" b="1" dirty="0">
                <a:latin typeface="+mn-lt"/>
                <a:ea typeface="+mn-ea"/>
                <a:cs typeface="+mn-cs"/>
              </a:rPr>
              <a:t>Extensión</a:t>
            </a:r>
            <a:r>
              <a:rPr lang="fr-FR" sz="2800" b="1" dirty="0">
                <a:latin typeface="+mn-lt"/>
                <a:ea typeface="+mn-ea"/>
                <a:cs typeface="+mn-cs"/>
              </a:rPr>
              <a:t> 7,97 </a:t>
            </a:r>
            <a:r>
              <a:rPr lang="es-CO" sz="2800" b="1" dirty="0">
                <a:latin typeface="+mn-lt"/>
                <a:ea typeface="+mn-ea"/>
                <a:cs typeface="+mn-cs"/>
              </a:rPr>
              <a:t>kilómetros</a:t>
            </a:r>
          </a:p>
        </p:txBody>
      </p:sp>
      <p:pic>
        <p:nvPicPr>
          <p:cNvPr id="6" name="Imagen 5">
            <a:extLst>
              <a:ext uri="{FF2B5EF4-FFF2-40B4-BE49-F238E27FC236}">
                <a16:creationId xmlns:a16="http://schemas.microsoft.com/office/drawing/2014/main" id="{8FB29A8D-7F91-4956-87DE-BAB1BC18275C}"/>
              </a:ext>
            </a:extLst>
          </p:cNvPr>
          <p:cNvPicPr>
            <a:picLocks noChangeAspect="1"/>
          </p:cNvPicPr>
          <p:nvPr/>
        </p:nvPicPr>
        <p:blipFill>
          <a:blip r:embed="rId2"/>
          <a:stretch>
            <a:fillRect/>
          </a:stretch>
        </p:blipFill>
        <p:spPr>
          <a:xfrm>
            <a:off x="-794" y="7891464"/>
            <a:ext cx="17340263" cy="1862136"/>
          </a:xfrm>
          <a:prstGeom prst="rect">
            <a:avLst/>
          </a:prstGeom>
        </p:spPr>
      </p:pic>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logosin-filtere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7644" y="8339139"/>
            <a:ext cx="19812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5" name="Imagen 4">
            <a:extLst>
              <a:ext uri="{FF2B5EF4-FFF2-40B4-BE49-F238E27FC236}">
                <a16:creationId xmlns:a16="http://schemas.microsoft.com/office/drawing/2014/main" id="{3A7DC34C-4516-4C95-A16D-EC32B52D024D}"/>
              </a:ext>
            </a:extLst>
          </p:cNvPr>
          <p:cNvPicPr>
            <a:picLocks noChangeAspect="1"/>
          </p:cNvPicPr>
          <p:nvPr/>
        </p:nvPicPr>
        <p:blipFill>
          <a:blip r:embed="rId3"/>
          <a:stretch>
            <a:fillRect/>
          </a:stretch>
        </p:blipFill>
        <p:spPr>
          <a:xfrm>
            <a:off x="-794" y="7891464"/>
            <a:ext cx="17340263" cy="1862136"/>
          </a:xfrm>
          <a:prstGeom prst="rect">
            <a:avLst/>
          </a:prstGeom>
        </p:spPr>
      </p:pic>
      <p:pic>
        <p:nvPicPr>
          <p:cNvPr id="7" name="Imagen 6"/>
          <p:cNvPicPr>
            <a:picLocks noChangeAspect="1"/>
          </p:cNvPicPr>
          <p:nvPr/>
        </p:nvPicPr>
        <p:blipFill>
          <a:blip r:embed="rId4"/>
          <a:stretch>
            <a:fillRect/>
          </a:stretch>
        </p:blipFill>
        <p:spPr>
          <a:xfrm>
            <a:off x="3485951" y="159073"/>
            <a:ext cx="10366771" cy="7595515"/>
          </a:xfrm>
          <a:prstGeom prst="rect">
            <a:avLst/>
          </a:prstGeom>
        </p:spPr>
      </p:pic>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46B9E7D5-9138-4F17-905C-859A7E102A46}"/>
              </a:ext>
            </a:extLst>
          </p:cNvPr>
          <p:cNvPicPr>
            <a:picLocks noChangeAspect="1"/>
          </p:cNvPicPr>
          <p:nvPr/>
        </p:nvPicPr>
        <p:blipFill>
          <a:blip r:embed="rId2"/>
          <a:stretch>
            <a:fillRect/>
          </a:stretch>
        </p:blipFill>
        <p:spPr>
          <a:xfrm>
            <a:off x="715617" y="0"/>
            <a:ext cx="15909029" cy="9753600"/>
          </a:xfrm>
          <a:prstGeom prst="rect">
            <a:avLst/>
          </a:prstGeom>
        </p:spPr>
      </p:pic>
      <p:pic>
        <p:nvPicPr>
          <p:cNvPr id="6" name="Imagen 5">
            <a:extLst>
              <a:ext uri="{FF2B5EF4-FFF2-40B4-BE49-F238E27FC236}">
                <a16:creationId xmlns:a16="http://schemas.microsoft.com/office/drawing/2014/main" id="{C9544C46-47AB-46FE-988D-DDF6ACDB32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274" y="352926"/>
            <a:ext cx="10787534" cy="8692633"/>
          </a:xfrm>
          <a:prstGeom prst="rect">
            <a:avLst/>
          </a:prstGeom>
        </p:spPr>
      </p:pic>
      <p:sp>
        <p:nvSpPr>
          <p:cNvPr id="7" name="Rectángulo 6">
            <a:extLst>
              <a:ext uri="{FF2B5EF4-FFF2-40B4-BE49-F238E27FC236}">
                <a16:creationId xmlns:a16="http://schemas.microsoft.com/office/drawing/2014/main" id="{29E8F45E-9F4D-46DD-B20C-51D2F6D19311}"/>
              </a:ext>
            </a:extLst>
          </p:cNvPr>
          <p:cNvSpPr/>
          <p:nvPr/>
        </p:nvSpPr>
        <p:spPr>
          <a:xfrm>
            <a:off x="4344163" y="384875"/>
            <a:ext cx="3831755" cy="646331"/>
          </a:xfrm>
          <a:prstGeom prst="rect">
            <a:avLst/>
          </a:prstGeom>
        </p:spPr>
        <p:txBody>
          <a:bodyPr wrap="none">
            <a:spAutoFit/>
          </a:bodyPr>
          <a:lstStyle/>
          <a:p>
            <a:pPr algn="ctr"/>
            <a:r>
              <a:rPr lang="es-ES" dirty="0">
                <a:ln w="0"/>
                <a:solidFill>
                  <a:srgbClr val="FF0000"/>
                </a:solidFill>
                <a:effectLst>
                  <a:outerShdw blurRad="38100" dist="25400" dir="5400000" algn="ctr" rotWithShape="0">
                    <a:srgbClr val="6E747A">
                      <a:alpha val="43000"/>
                    </a:srgbClr>
                  </a:outerShdw>
                </a:effectLst>
              </a:rPr>
              <a:t>Día sin carro 2020</a:t>
            </a:r>
          </a:p>
        </p:txBody>
      </p:sp>
    </p:spTree>
    <p:extLst>
      <p:ext uri="{BB962C8B-B14F-4D97-AF65-F5344CB8AC3E}">
        <p14:creationId xmlns:p14="http://schemas.microsoft.com/office/powerpoint/2010/main" val="1123368151"/>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8626073-6CF2-4E15-ACF3-0AFA59299F37}"/>
              </a:ext>
            </a:extLst>
          </p:cNvPr>
          <p:cNvPicPr>
            <a:picLocks noChangeAspect="1"/>
          </p:cNvPicPr>
          <p:nvPr/>
        </p:nvPicPr>
        <p:blipFill>
          <a:blip r:embed="rId2"/>
          <a:stretch>
            <a:fillRect/>
          </a:stretch>
        </p:blipFill>
        <p:spPr>
          <a:xfrm>
            <a:off x="-794" y="7891464"/>
            <a:ext cx="17340263" cy="1862136"/>
          </a:xfrm>
          <a:prstGeom prst="rect">
            <a:avLst/>
          </a:prstGeom>
        </p:spPr>
      </p:pic>
      <p:graphicFrame>
        <p:nvGraphicFramePr>
          <p:cNvPr id="4" name="Tabla 3">
            <a:extLst>
              <a:ext uri="{FF2B5EF4-FFF2-40B4-BE49-F238E27FC236}">
                <a16:creationId xmlns:a16="http://schemas.microsoft.com/office/drawing/2014/main" id="{F54319F5-7615-4E08-84F9-99B5DF389D17}"/>
              </a:ext>
            </a:extLst>
          </p:cNvPr>
          <p:cNvGraphicFramePr>
            <a:graphicFrameLocks noGrp="1"/>
          </p:cNvGraphicFramePr>
          <p:nvPr>
            <p:extLst>
              <p:ext uri="{D42A27DB-BD31-4B8C-83A1-F6EECF244321}">
                <p14:modId xmlns:p14="http://schemas.microsoft.com/office/powerpoint/2010/main" val="3491050884"/>
              </p:ext>
            </p:extLst>
          </p:nvPr>
        </p:nvGraphicFramePr>
        <p:xfrm>
          <a:off x="4319586" y="1924533"/>
          <a:ext cx="8699501" cy="5457825"/>
        </p:xfrm>
        <a:graphic>
          <a:graphicData uri="http://schemas.openxmlformats.org/drawingml/2006/table">
            <a:tbl>
              <a:tblPr firstRow="1" bandRow="1"/>
              <a:tblGrid>
                <a:gridCol w="3224815">
                  <a:extLst>
                    <a:ext uri="{9D8B030D-6E8A-4147-A177-3AD203B41FA5}">
                      <a16:colId xmlns:a16="http://schemas.microsoft.com/office/drawing/2014/main" val="3467366138"/>
                    </a:ext>
                  </a:extLst>
                </a:gridCol>
                <a:gridCol w="2249871">
                  <a:extLst>
                    <a:ext uri="{9D8B030D-6E8A-4147-A177-3AD203B41FA5}">
                      <a16:colId xmlns:a16="http://schemas.microsoft.com/office/drawing/2014/main" val="2970248341"/>
                    </a:ext>
                  </a:extLst>
                </a:gridCol>
                <a:gridCol w="3224815">
                  <a:extLst>
                    <a:ext uri="{9D8B030D-6E8A-4147-A177-3AD203B41FA5}">
                      <a16:colId xmlns:a16="http://schemas.microsoft.com/office/drawing/2014/main" val="941907441"/>
                    </a:ext>
                  </a:extLst>
                </a:gridCol>
              </a:tblGrid>
              <a:tr h="1352550">
                <a:tc>
                  <a:txBody>
                    <a:bodyPr/>
                    <a:lstStyle/>
                    <a:p>
                      <a:pPr algn="ctr" rtl="0" fontAlgn="ctr"/>
                      <a:r>
                        <a:rPr lang="es-CO" sz="2400" b="1" i="0" u="none" strike="noStrike" dirty="0">
                          <a:solidFill>
                            <a:srgbClr val="FFFFFF"/>
                          </a:solidFill>
                          <a:effectLst/>
                          <a:latin typeface="Helvetica Light"/>
                        </a:rPr>
                        <a:t>ESPACIO HABILITADO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65911"/>
                    </a:solidFill>
                  </a:tcPr>
                </a:tc>
                <a:tc>
                  <a:txBody>
                    <a:bodyPr/>
                    <a:lstStyle/>
                    <a:p>
                      <a:pPr algn="ctr" rtl="0" fontAlgn="ctr"/>
                      <a:r>
                        <a:rPr lang="es-CO" sz="2400" b="1" i="0" u="none" strike="noStrike" dirty="0">
                          <a:solidFill>
                            <a:srgbClr val="FFFFFF"/>
                          </a:solidFill>
                          <a:effectLst/>
                          <a:latin typeface="Helvetica Light"/>
                        </a:rPr>
                        <a:t>DISTANCIA (Kilómetros)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65911"/>
                    </a:solidFill>
                  </a:tcPr>
                </a:tc>
                <a:tc>
                  <a:txBody>
                    <a:bodyPr/>
                    <a:lstStyle/>
                    <a:p>
                      <a:pPr algn="ctr" rtl="0" fontAlgn="ctr"/>
                      <a:r>
                        <a:rPr lang="es-CO" sz="2400" b="1" i="0" u="none" strike="noStrike" dirty="0">
                          <a:solidFill>
                            <a:srgbClr val="FFFFFF"/>
                          </a:solidFill>
                          <a:effectLst/>
                          <a:latin typeface="Helvetica Light"/>
                        </a:rPr>
                        <a:t>CANTIDAD DE CONOS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65911"/>
                    </a:solidFill>
                  </a:tcPr>
                </a:tc>
                <a:extLst>
                  <a:ext uri="{0D108BD9-81ED-4DB2-BD59-A6C34878D82A}">
                    <a16:rowId xmlns:a16="http://schemas.microsoft.com/office/drawing/2014/main" val="781665030"/>
                  </a:ext>
                </a:extLst>
              </a:tr>
              <a:tr h="590550">
                <a:tc>
                  <a:txBody>
                    <a:bodyPr/>
                    <a:lstStyle/>
                    <a:p>
                      <a:pPr algn="ctr" rtl="0" fontAlgn="ctr"/>
                      <a:r>
                        <a:rPr lang="es-CO" sz="2400" b="0" i="0" u="none" strike="noStrike" dirty="0">
                          <a:solidFill>
                            <a:srgbClr val="000000"/>
                          </a:solidFill>
                          <a:effectLst/>
                          <a:latin typeface="Helvetica Light"/>
                        </a:rPr>
                        <a:t>Calzada completa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4D6"/>
                    </a:solidFill>
                  </a:tcPr>
                </a:tc>
                <a:tc>
                  <a:txBody>
                    <a:bodyPr/>
                    <a:lstStyle/>
                    <a:p>
                      <a:pPr algn="ctr" rtl="0" fontAlgn="ctr"/>
                      <a:r>
                        <a:rPr lang="es-CO" sz="2400" b="0" i="0" u="none" strike="noStrike" dirty="0">
                          <a:solidFill>
                            <a:srgbClr val="000000"/>
                          </a:solidFill>
                          <a:effectLst/>
                          <a:latin typeface="Helvetica Light"/>
                        </a:rPr>
                        <a:t>56,24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4D6"/>
                    </a:solidFill>
                  </a:tcPr>
                </a:tc>
                <a:tc>
                  <a:txBody>
                    <a:bodyPr/>
                    <a:lstStyle/>
                    <a:p>
                      <a:pPr algn="ctr" rtl="0" fontAlgn="ctr"/>
                      <a:r>
                        <a:rPr lang="es-CO" sz="2400" b="0" i="0" u="none" strike="noStrike" dirty="0">
                          <a:solidFill>
                            <a:srgbClr val="000000"/>
                          </a:solidFill>
                          <a:effectLst/>
                          <a:latin typeface="Helvetica Light"/>
                        </a:rPr>
                        <a:t>NO APLICA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4D6"/>
                    </a:solidFill>
                  </a:tcPr>
                </a:tc>
                <a:extLst>
                  <a:ext uri="{0D108BD9-81ED-4DB2-BD59-A6C34878D82A}">
                    <a16:rowId xmlns:a16="http://schemas.microsoft.com/office/drawing/2014/main" val="3592907944"/>
                  </a:ext>
                </a:extLst>
              </a:tr>
              <a:tr h="771525">
                <a:tc rowSpan="2">
                  <a:txBody>
                    <a:bodyPr/>
                    <a:lstStyle/>
                    <a:p>
                      <a:pPr algn="ctr" rtl="0" fontAlgn="ctr"/>
                      <a:r>
                        <a:rPr lang="es-CO" sz="2400" b="0" i="0" u="none" strike="noStrike" dirty="0">
                          <a:solidFill>
                            <a:srgbClr val="000000"/>
                          </a:solidFill>
                          <a:effectLst/>
                          <a:latin typeface="Helvetica Light"/>
                        </a:rPr>
                        <a:t>Carriles segregados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4D6"/>
                    </a:solidFill>
                  </a:tcPr>
                </a:tc>
                <a:tc rowSpan="2">
                  <a:txBody>
                    <a:bodyPr/>
                    <a:lstStyle/>
                    <a:p>
                      <a:pPr algn="ctr" rtl="0" fontAlgn="ctr"/>
                      <a:r>
                        <a:rPr lang="es-CO" sz="2400" b="0" i="0" u="none" strike="noStrike" dirty="0">
                          <a:solidFill>
                            <a:srgbClr val="000000"/>
                          </a:solidFill>
                          <a:effectLst/>
                          <a:latin typeface="Helvetica Light"/>
                        </a:rPr>
                        <a:t>23,11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4D6"/>
                    </a:solidFill>
                  </a:tcPr>
                </a:tc>
                <a:tc>
                  <a:txBody>
                    <a:bodyPr/>
                    <a:lstStyle/>
                    <a:p>
                      <a:pPr algn="ctr" rtl="0" fontAlgn="ctr"/>
                      <a:r>
                        <a:rPr lang="es-CO" sz="2400" b="0" i="0" u="none" strike="noStrike" dirty="0">
                          <a:solidFill>
                            <a:srgbClr val="000000"/>
                          </a:solidFill>
                          <a:effectLst/>
                          <a:latin typeface="Helvetica Light"/>
                        </a:rPr>
                        <a:t>A 10 metros de separación 2311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4D6"/>
                    </a:solidFill>
                  </a:tcPr>
                </a:tc>
                <a:extLst>
                  <a:ext uri="{0D108BD9-81ED-4DB2-BD59-A6C34878D82A}">
                    <a16:rowId xmlns:a16="http://schemas.microsoft.com/office/drawing/2014/main" val="3924652797"/>
                  </a:ext>
                </a:extLst>
              </a:tr>
              <a:tr h="771525">
                <a:tc vMerge="1">
                  <a:txBody>
                    <a:bodyPr/>
                    <a:lstStyle/>
                    <a:p>
                      <a:endParaRPr lang="es-CO"/>
                    </a:p>
                  </a:txBody>
                  <a:tcPr/>
                </a:tc>
                <a:tc vMerge="1">
                  <a:txBody>
                    <a:bodyPr/>
                    <a:lstStyle/>
                    <a:p>
                      <a:endParaRPr lang="es-CO"/>
                    </a:p>
                  </a:txBody>
                  <a:tcPr/>
                </a:tc>
                <a:tc>
                  <a:txBody>
                    <a:bodyPr/>
                    <a:lstStyle/>
                    <a:p>
                      <a:pPr algn="ctr" rtl="0" fontAlgn="ctr"/>
                      <a:r>
                        <a:rPr lang="es-CO" sz="2400" b="0" i="0" u="none" strike="noStrike" dirty="0">
                          <a:solidFill>
                            <a:srgbClr val="000000"/>
                          </a:solidFill>
                          <a:effectLst/>
                          <a:latin typeface="Helvetica Light"/>
                        </a:rPr>
                        <a:t>A 20 metros de separación  1155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4"/>
                    </a:solidFill>
                  </a:tcPr>
                </a:tc>
                <a:extLst>
                  <a:ext uri="{0D108BD9-81ED-4DB2-BD59-A6C34878D82A}">
                    <a16:rowId xmlns:a16="http://schemas.microsoft.com/office/drawing/2014/main" val="687347121"/>
                  </a:ext>
                </a:extLst>
              </a:tr>
              <a:tr h="590550">
                <a:tc>
                  <a:txBody>
                    <a:bodyPr/>
                    <a:lstStyle/>
                    <a:p>
                      <a:pPr algn="ctr" rtl="0" fontAlgn="ctr"/>
                      <a:r>
                        <a:rPr lang="es-CO" sz="2400" b="0" i="0" u="none" strike="noStrike" dirty="0">
                          <a:solidFill>
                            <a:srgbClr val="000000"/>
                          </a:solidFill>
                          <a:effectLst/>
                          <a:latin typeface="Helvetica Light"/>
                        </a:rPr>
                        <a:t>Ciclo-rutas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4D6"/>
                    </a:solidFill>
                  </a:tcPr>
                </a:tc>
                <a:tc>
                  <a:txBody>
                    <a:bodyPr/>
                    <a:lstStyle/>
                    <a:p>
                      <a:pPr algn="ctr" rtl="0" fontAlgn="ctr"/>
                      <a:r>
                        <a:rPr lang="es-CO" sz="2400" b="0" i="0" u="none" strike="noStrike" dirty="0">
                          <a:solidFill>
                            <a:srgbClr val="000000"/>
                          </a:solidFill>
                          <a:effectLst/>
                          <a:latin typeface="Helvetica Light"/>
                        </a:rPr>
                        <a:t>18,74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4D6"/>
                    </a:solidFill>
                  </a:tcPr>
                </a:tc>
                <a:tc>
                  <a:txBody>
                    <a:bodyPr/>
                    <a:lstStyle/>
                    <a:p>
                      <a:pPr algn="ctr" rtl="0" fontAlgn="ctr"/>
                      <a:r>
                        <a:rPr lang="es-CO" sz="2400" b="0" i="0" u="none" strike="noStrike" dirty="0">
                          <a:solidFill>
                            <a:srgbClr val="000000"/>
                          </a:solidFill>
                          <a:effectLst/>
                          <a:latin typeface="Helvetica Light"/>
                        </a:rPr>
                        <a:t>NO APLICA</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4D6"/>
                    </a:solidFill>
                  </a:tcPr>
                </a:tc>
                <a:extLst>
                  <a:ext uri="{0D108BD9-81ED-4DB2-BD59-A6C34878D82A}">
                    <a16:rowId xmlns:a16="http://schemas.microsoft.com/office/drawing/2014/main" val="3875511817"/>
                  </a:ext>
                </a:extLst>
              </a:tr>
              <a:tr h="647700">
                <a:tc>
                  <a:txBody>
                    <a:bodyPr/>
                    <a:lstStyle/>
                    <a:p>
                      <a:pPr algn="ctr" rtl="0" fontAlgn="ctr"/>
                      <a:r>
                        <a:rPr lang="es-CO" sz="2400" b="0" i="0" u="none" strike="noStrike" dirty="0">
                          <a:solidFill>
                            <a:srgbClr val="000000"/>
                          </a:solidFill>
                          <a:effectLst/>
                          <a:latin typeface="Helvetica Light"/>
                        </a:rPr>
                        <a:t>Peatonalizada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4"/>
                    </a:solidFill>
                  </a:tcPr>
                </a:tc>
                <a:tc>
                  <a:txBody>
                    <a:bodyPr/>
                    <a:lstStyle/>
                    <a:p>
                      <a:pPr algn="ctr" rtl="0" fontAlgn="ctr"/>
                      <a:r>
                        <a:rPr lang="es-CO" sz="2400" b="0" i="0" u="none" strike="noStrike" dirty="0">
                          <a:solidFill>
                            <a:srgbClr val="000000"/>
                          </a:solidFill>
                          <a:effectLst/>
                          <a:latin typeface="Helvetica Light"/>
                        </a:rPr>
                        <a:t>1,92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4"/>
                    </a:solidFill>
                  </a:tcPr>
                </a:tc>
                <a:tc>
                  <a:txBody>
                    <a:bodyPr/>
                    <a:lstStyle/>
                    <a:p>
                      <a:pPr algn="ctr" rtl="0" fontAlgn="ctr"/>
                      <a:r>
                        <a:rPr lang="es-CO" sz="2400" b="0" i="0" u="none" strike="noStrike" dirty="0">
                          <a:solidFill>
                            <a:srgbClr val="000000"/>
                          </a:solidFill>
                          <a:effectLst/>
                          <a:latin typeface="Helvetica Light"/>
                        </a:rPr>
                        <a:t>NO APLICA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4B084"/>
                    </a:solidFill>
                  </a:tcPr>
                </a:tc>
                <a:extLst>
                  <a:ext uri="{0D108BD9-81ED-4DB2-BD59-A6C34878D82A}">
                    <a16:rowId xmlns:a16="http://schemas.microsoft.com/office/drawing/2014/main" val="556523073"/>
                  </a:ext>
                </a:extLst>
              </a:tr>
              <a:tr h="733425">
                <a:tc>
                  <a:txBody>
                    <a:bodyPr/>
                    <a:lstStyle/>
                    <a:p>
                      <a:pPr algn="ctr" rtl="0" fontAlgn="ctr"/>
                      <a:r>
                        <a:rPr lang="es-CO" sz="3200" b="1" i="0" u="none" strike="noStrike" dirty="0">
                          <a:solidFill>
                            <a:srgbClr val="000000"/>
                          </a:solidFill>
                          <a:effectLst/>
                          <a:latin typeface="Helvetica Light"/>
                        </a:rPr>
                        <a:t>TOTAL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4D6"/>
                    </a:solidFill>
                  </a:tcPr>
                </a:tc>
                <a:tc>
                  <a:txBody>
                    <a:bodyPr/>
                    <a:lstStyle/>
                    <a:p>
                      <a:pPr algn="ctr" rtl="0" fontAlgn="ctr"/>
                      <a:r>
                        <a:rPr lang="es-CO" sz="3200" b="1" i="0" u="none" strike="noStrike" dirty="0">
                          <a:solidFill>
                            <a:srgbClr val="000000"/>
                          </a:solidFill>
                          <a:effectLst/>
                          <a:latin typeface="Helvetica Light"/>
                        </a:rPr>
                        <a:t>99,71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4D6"/>
                    </a:solidFill>
                  </a:tcPr>
                </a:tc>
                <a:tc>
                  <a:txBody>
                    <a:bodyPr/>
                    <a:lstStyle/>
                    <a:p>
                      <a:pPr algn="ctr" fontAlgn="ctr"/>
                      <a:r>
                        <a:rPr lang="es-CO" sz="1800" b="0"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CE4D6"/>
                    </a:solidFill>
                  </a:tcPr>
                </a:tc>
                <a:extLst>
                  <a:ext uri="{0D108BD9-81ED-4DB2-BD59-A6C34878D82A}">
                    <a16:rowId xmlns:a16="http://schemas.microsoft.com/office/drawing/2014/main" val="3214820020"/>
                  </a:ext>
                </a:extLst>
              </a:tr>
            </a:tbl>
          </a:graphicData>
        </a:graphic>
      </p:graphicFrame>
      <p:sp>
        <p:nvSpPr>
          <p:cNvPr id="7" name="Rectángulo 6">
            <a:extLst>
              <a:ext uri="{FF2B5EF4-FFF2-40B4-BE49-F238E27FC236}">
                <a16:creationId xmlns:a16="http://schemas.microsoft.com/office/drawing/2014/main" id="{B0DCC2AB-7888-4684-844C-BE0EB63533D6}"/>
              </a:ext>
            </a:extLst>
          </p:cNvPr>
          <p:cNvSpPr/>
          <p:nvPr/>
        </p:nvSpPr>
        <p:spPr>
          <a:xfrm>
            <a:off x="7012279" y="492097"/>
            <a:ext cx="3314113" cy="923330"/>
          </a:xfrm>
          <a:prstGeom prst="rect">
            <a:avLst/>
          </a:prstGeom>
        </p:spPr>
        <p:txBody>
          <a:bodyPr wrap="none">
            <a:spAutoFit/>
          </a:body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Resumen</a:t>
            </a: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p:cNvSpPr>
            <a:spLocks noChangeArrowheads="1"/>
          </p:cNvSpPr>
          <p:nvPr/>
        </p:nvSpPr>
        <p:spPr bwMode="auto">
          <a:xfrm>
            <a:off x="2473548" y="252172"/>
            <a:ext cx="12391577"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OPERATIVO DE CAMIONES RUTA</a:t>
            </a:r>
          </a:p>
        </p:txBody>
      </p:sp>
      <p:pic>
        <p:nvPicPr>
          <p:cNvPr id="6" name="Imagen 5">
            <a:extLst>
              <a:ext uri="{FF2B5EF4-FFF2-40B4-BE49-F238E27FC236}">
                <a16:creationId xmlns:a16="http://schemas.microsoft.com/office/drawing/2014/main" id="{E280BA62-BA6C-4756-B271-C0526E4D098F}"/>
              </a:ext>
            </a:extLst>
          </p:cNvPr>
          <p:cNvPicPr>
            <a:picLocks noChangeAspect="1"/>
          </p:cNvPicPr>
          <p:nvPr/>
        </p:nvPicPr>
        <p:blipFill>
          <a:blip r:embed="rId2"/>
          <a:stretch>
            <a:fillRect/>
          </a:stretch>
        </p:blipFill>
        <p:spPr>
          <a:xfrm>
            <a:off x="-794" y="7891464"/>
            <a:ext cx="17340263" cy="1862136"/>
          </a:xfrm>
          <a:prstGeom prst="rect">
            <a:avLst/>
          </a:prstGeom>
        </p:spPr>
      </p:pic>
      <p:graphicFrame>
        <p:nvGraphicFramePr>
          <p:cNvPr id="4" name="Tabla 3">
            <a:extLst>
              <a:ext uri="{FF2B5EF4-FFF2-40B4-BE49-F238E27FC236}">
                <a16:creationId xmlns:a16="http://schemas.microsoft.com/office/drawing/2014/main" id="{06064B1A-D079-4A71-A1C0-1AB9F526ABBF}"/>
              </a:ext>
            </a:extLst>
          </p:cNvPr>
          <p:cNvGraphicFramePr>
            <a:graphicFrameLocks noGrp="1"/>
          </p:cNvGraphicFramePr>
          <p:nvPr>
            <p:extLst>
              <p:ext uri="{D42A27DB-BD31-4B8C-83A1-F6EECF244321}">
                <p14:modId xmlns:p14="http://schemas.microsoft.com/office/powerpoint/2010/main" val="3768174000"/>
              </p:ext>
            </p:extLst>
          </p:nvPr>
        </p:nvGraphicFramePr>
        <p:xfrm>
          <a:off x="1666838" y="1301671"/>
          <a:ext cx="14004995" cy="6149593"/>
        </p:xfrm>
        <a:graphic>
          <a:graphicData uri="http://schemas.openxmlformats.org/drawingml/2006/table">
            <a:tbl>
              <a:tblPr>
                <a:tableStyleId>{5940675A-B579-460E-94D1-54222C63F5DA}</a:tableStyleId>
              </a:tblPr>
              <a:tblGrid>
                <a:gridCol w="2150580">
                  <a:extLst>
                    <a:ext uri="{9D8B030D-6E8A-4147-A177-3AD203B41FA5}">
                      <a16:colId xmlns:a16="http://schemas.microsoft.com/office/drawing/2014/main" val="2489160079"/>
                    </a:ext>
                  </a:extLst>
                </a:gridCol>
                <a:gridCol w="1521142">
                  <a:extLst>
                    <a:ext uri="{9D8B030D-6E8A-4147-A177-3AD203B41FA5}">
                      <a16:colId xmlns:a16="http://schemas.microsoft.com/office/drawing/2014/main" val="2814677996"/>
                    </a:ext>
                  </a:extLst>
                </a:gridCol>
                <a:gridCol w="1521142">
                  <a:extLst>
                    <a:ext uri="{9D8B030D-6E8A-4147-A177-3AD203B41FA5}">
                      <a16:colId xmlns:a16="http://schemas.microsoft.com/office/drawing/2014/main" val="3185603877"/>
                    </a:ext>
                  </a:extLst>
                </a:gridCol>
                <a:gridCol w="1271989">
                  <a:extLst>
                    <a:ext uri="{9D8B030D-6E8A-4147-A177-3AD203B41FA5}">
                      <a16:colId xmlns:a16="http://schemas.microsoft.com/office/drawing/2014/main" val="1731807454"/>
                    </a:ext>
                  </a:extLst>
                </a:gridCol>
                <a:gridCol w="7540142">
                  <a:extLst>
                    <a:ext uri="{9D8B030D-6E8A-4147-A177-3AD203B41FA5}">
                      <a16:colId xmlns:a16="http://schemas.microsoft.com/office/drawing/2014/main" val="825459618"/>
                    </a:ext>
                  </a:extLst>
                </a:gridCol>
              </a:tblGrid>
              <a:tr h="1066461">
                <a:tc>
                  <a:txBody>
                    <a:bodyPr/>
                    <a:lstStyle/>
                    <a:p>
                      <a:pPr algn="ctr" fontAlgn="ctr"/>
                      <a:r>
                        <a:rPr lang="es-CO" sz="1200" u="none" strike="noStrike" dirty="0">
                          <a:effectLst/>
                        </a:rPr>
                        <a:t>INIDICATIVO</a:t>
                      </a:r>
                      <a:endParaRPr lang="es-CO" sz="12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dirty="0">
                          <a:effectLst/>
                        </a:rPr>
                        <a:t>NOMBRE</a:t>
                      </a:r>
                      <a:endParaRPr lang="es-CO" sz="12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a:effectLst/>
                        </a:rPr>
                        <a:t>CELULAR</a:t>
                      </a:r>
                      <a:endParaRPr lang="es-CO"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a:effectLst/>
                        </a:rPr>
                        <a:t>RUTA</a:t>
                      </a:r>
                      <a:endParaRPr lang="es-CO"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a:effectLst/>
                        </a:rPr>
                        <a:t>CANTIDAD DE MATERIAL Y FUNCIONES</a:t>
                      </a:r>
                      <a:endParaRPr lang="es-CO" sz="1200" b="1"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841776048"/>
                  </a:ext>
                </a:extLst>
              </a:tr>
              <a:tr h="1066461">
                <a:tc>
                  <a:txBody>
                    <a:bodyPr/>
                    <a:lstStyle/>
                    <a:p>
                      <a:pPr algn="ctr" fontAlgn="ctr"/>
                      <a:r>
                        <a:rPr lang="es-CO" sz="1200" u="none" strike="noStrike">
                          <a:effectLst/>
                        </a:rPr>
                        <a:t>GAMMA ALFA 4</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a:effectLst/>
                        </a:rPr>
                        <a:t>DANIELA SÁNCHEZ</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dirty="0">
                          <a:effectLst/>
                        </a:rPr>
                        <a:t>3046474187</a:t>
                      </a:r>
                      <a:endParaRPr lang="es-CO"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dirty="0">
                          <a:effectLst/>
                        </a:rPr>
                        <a:t>IDRD</a:t>
                      </a:r>
                      <a:endParaRPr lang="es-CO"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dirty="0">
                          <a:effectLst/>
                        </a:rPr>
                        <a:t>Tareas administrativas y operativas según se requiera.</a:t>
                      </a:r>
                      <a:endParaRPr lang="es-CO"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31617169"/>
                  </a:ext>
                </a:extLst>
              </a:tr>
              <a:tr h="1066461">
                <a:tc>
                  <a:txBody>
                    <a:bodyPr/>
                    <a:lstStyle/>
                    <a:p>
                      <a:pPr algn="ctr" fontAlgn="ctr"/>
                      <a:r>
                        <a:rPr lang="es-CO" sz="1200" u="none" strike="noStrike">
                          <a:effectLst/>
                        </a:rPr>
                        <a:t>TANGO ALFA 4</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a:effectLst/>
                        </a:rPr>
                        <a:t>MICHAEL ARAQUE</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a:effectLst/>
                        </a:rPr>
                        <a:t>3232081926</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a:effectLst/>
                        </a:rPr>
                        <a:t>IDRD</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dirty="0">
                          <a:effectLst/>
                        </a:rPr>
                        <a:t>Tareas administrativas y operativas según se requiera. Hace 570 del cierre calle 26 de la rojas a la Boyacá.</a:t>
                      </a:r>
                      <a:endParaRPr lang="es-CO"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977939208"/>
                  </a:ext>
                </a:extLst>
              </a:tr>
              <a:tr h="1066461">
                <a:tc>
                  <a:txBody>
                    <a:bodyPr/>
                    <a:lstStyle/>
                    <a:p>
                      <a:pPr algn="ctr" fontAlgn="ctr"/>
                      <a:r>
                        <a:rPr lang="es-CO" sz="1200" u="none" strike="noStrike">
                          <a:effectLst/>
                        </a:rPr>
                        <a:t>GAMMA NORTE 1</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a:effectLst/>
                        </a:rPr>
                        <a:t>TATIANA RODRIGUEZ</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a:effectLst/>
                        </a:rPr>
                        <a:t>3219661553</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a:effectLst/>
                        </a:rPr>
                        <a:t>NORTE 1</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dirty="0">
                          <a:effectLst/>
                        </a:rPr>
                        <a:t>Realiza distribución entre la calle 66 y la calle 86 a. Debe cargar el material que lleva el camión 6 de conos para habilitación de paso seguro de la 86a.</a:t>
                      </a:r>
                      <a:endParaRPr lang="es-CO"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574563533"/>
                  </a:ext>
                </a:extLst>
              </a:tr>
              <a:tr h="1066461">
                <a:tc>
                  <a:txBody>
                    <a:bodyPr/>
                    <a:lstStyle/>
                    <a:p>
                      <a:pPr algn="ctr" fontAlgn="ctr"/>
                      <a:r>
                        <a:rPr lang="es-CO" sz="1200" u="none" strike="noStrike">
                          <a:effectLst/>
                        </a:rPr>
                        <a:t>GAMMA NORTE 2</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a:effectLst/>
                        </a:rPr>
                        <a:t>MARIA OVALLE</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a:effectLst/>
                        </a:rPr>
                        <a:t>3143949753</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a:effectLst/>
                        </a:rPr>
                        <a:t>NORTE 2</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dirty="0">
                          <a:effectLst/>
                        </a:rPr>
                        <a:t>Realiza distribución tradicional entre la </a:t>
                      </a:r>
                      <a:r>
                        <a:rPr lang="es-CO" sz="1200" u="none" strike="noStrike" dirty="0" err="1">
                          <a:effectLst/>
                        </a:rPr>
                        <a:t>carrrera</a:t>
                      </a:r>
                      <a:r>
                        <a:rPr lang="es-CO" sz="1200" u="none" strike="noStrike" dirty="0">
                          <a:effectLst/>
                        </a:rPr>
                        <a:t> 7 y la Av. Boyacá. En la 116 con 7 en los dos costados del puente se deben descargar 2 vallas de inicio fin Ciclovía.</a:t>
                      </a:r>
                      <a:endParaRPr lang="es-CO"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367088471"/>
                  </a:ext>
                </a:extLst>
              </a:tr>
              <a:tr h="817288">
                <a:tc>
                  <a:txBody>
                    <a:bodyPr/>
                    <a:lstStyle/>
                    <a:p>
                      <a:pPr algn="ctr" fontAlgn="ctr"/>
                      <a:r>
                        <a:rPr lang="es-CO" sz="1200" u="none" strike="noStrike">
                          <a:effectLst/>
                        </a:rPr>
                        <a:t>GAMMA NORTE 4</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a:effectLst/>
                        </a:rPr>
                        <a:t>ALEXANDER LEGUIZAMO</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a:effectLst/>
                        </a:rPr>
                        <a:t>3212563802</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a:effectLst/>
                        </a:rPr>
                        <a:t>NORTE 4</a:t>
                      </a:r>
                      <a:endParaRPr lang="es-CO"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CO" sz="1200" u="none" strike="noStrike" dirty="0">
                          <a:effectLst/>
                        </a:rPr>
                        <a:t>Realiza distribución sobre la carrera 9 entre calle 147 y calle 106, acto seguido toma la 106 al oriente y distribuye material hasta la carrera 7, después toma la 7 al sur y debe descargar el material de los embudos y cambios de calzadas que se encuentran en la carrera 7 con calle 102 y 98 respectivamente. No se descarga material de la calle 147 entre 9 y 19. </a:t>
                      </a:r>
                      <a:endParaRPr lang="es-CO"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036204166"/>
                  </a:ext>
                </a:extLst>
              </a:tr>
            </a:tbl>
          </a:graphicData>
        </a:graphic>
      </p:graphicFrame>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logosin-filtere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7644" y="8339139"/>
            <a:ext cx="19812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121"/>
          <p:cNvSpPr>
            <a:spLocks noChangeArrowheads="1"/>
          </p:cNvSpPr>
          <p:nvPr/>
        </p:nvSpPr>
        <p:spPr bwMode="auto">
          <a:xfrm>
            <a:off x="2944415" y="263524"/>
            <a:ext cx="11449844"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OPERATIVO DE CAMIONES RUTA</a:t>
            </a:r>
          </a:p>
        </p:txBody>
      </p:sp>
      <p:pic>
        <p:nvPicPr>
          <p:cNvPr id="6" name="Imagen 5">
            <a:extLst>
              <a:ext uri="{FF2B5EF4-FFF2-40B4-BE49-F238E27FC236}">
                <a16:creationId xmlns:a16="http://schemas.microsoft.com/office/drawing/2014/main" id="{18F65B20-03F2-4CFA-9C63-1C04DCCFD6CA}"/>
              </a:ext>
            </a:extLst>
          </p:cNvPr>
          <p:cNvPicPr>
            <a:picLocks noChangeAspect="1"/>
          </p:cNvPicPr>
          <p:nvPr/>
        </p:nvPicPr>
        <p:blipFill>
          <a:blip r:embed="rId3"/>
          <a:stretch>
            <a:fillRect/>
          </a:stretch>
        </p:blipFill>
        <p:spPr>
          <a:xfrm>
            <a:off x="-794" y="7891464"/>
            <a:ext cx="17340263" cy="1862136"/>
          </a:xfrm>
          <a:prstGeom prst="rect">
            <a:avLst/>
          </a:prstGeom>
        </p:spPr>
      </p:pic>
      <p:graphicFrame>
        <p:nvGraphicFramePr>
          <p:cNvPr id="3" name="Tabla 2">
            <a:extLst>
              <a:ext uri="{FF2B5EF4-FFF2-40B4-BE49-F238E27FC236}">
                <a16:creationId xmlns:a16="http://schemas.microsoft.com/office/drawing/2014/main" id="{5F7CE09F-F959-4214-B54D-B37B41D90F52}"/>
              </a:ext>
            </a:extLst>
          </p:cNvPr>
          <p:cNvGraphicFramePr>
            <a:graphicFrameLocks noGrp="1"/>
          </p:cNvGraphicFramePr>
          <p:nvPr>
            <p:extLst>
              <p:ext uri="{D42A27DB-BD31-4B8C-83A1-F6EECF244321}">
                <p14:modId xmlns:p14="http://schemas.microsoft.com/office/powerpoint/2010/main" val="1513927234"/>
              </p:ext>
            </p:extLst>
          </p:nvPr>
        </p:nvGraphicFramePr>
        <p:xfrm>
          <a:off x="3129567" y="1242602"/>
          <a:ext cx="10592471" cy="6603372"/>
        </p:xfrm>
        <a:graphic>
          <a:graphicData uri="http://schemas.openxmlformats.org/drawingml/2006/table">
            <a:tbl>
              <a:tblPr>
                <a:tableStyleId>{5940675A-B579-460E-94D1-54222C63F5DA}</a:tableStyleId>
              </a:tblPr>
              <a:tblGrid>
                <a:gridCol w="1626559">
                  <a:extLst>
                    <a:ext uri="{9D8B030D-6E8A-4147-A177-3AD203B41FA5}">
                      <a16:colId xmlns:a16="http://schemas.microsoft.com/office/drawing/2014/main" val="2352709351"/>
                    </a:ext>
                  </a:extLst>
                </a:gridCol>
                <a:gridCol w="1150493">
                  <a:extLst>
                    <a:ext uri="{9D8B030D-6E8A-4147-A177-3AD203B41FA5}">
                      <a16:colId xmlns:a16="http://schemas.microsoft.com/office/drawing/2014/main" val="3741128589"/>
                    </a:ext>
                  </a:extLst>
                </a:gridCol>
                <a:gridCol w="1150493">
                  <a:extLst>
                    <a:ext uri="{9D8B030D-6E8A-4147-A177-3AD203B41FA5}">
                      <a16:colId xmlns:a16="http://schemas.microsoft.com/office/drawing/2014/main" val="3648414861"/>
                    </a:ext>
                  </a:extLst>
                </a:gridCol>
                <a:gridCol w="962051">
                  <a:extLst>
                    <a:ext uri="{9D8B030D-6E8A-4147-A177-3AD203B41FA5}">
                      <a16:colId xmlns:a16="http://schemas.microsoft.com/office/drawing/2014/main" val="100188675"/>
                    </a:ext>
                  </a:extLst>
                </a:gridCol>
                <a:gridCol w="5702875">
                  <a:extLst>
                    <a:ext uri="{9D8B030D-6E8A-4147-A177-3AD203B41FA5}">
                      <a16:colId xmlns:a16="http://schemas.microsoft.com/office/drawing/2014/main" val="208759876"/>
                    </a:ext>
                  </a:extLst>
                </a:gridCol>
              </a:tblGrid>
              <a:tr h="733708">
                <a:tc>
                  <a:txBody>
                    <a:bodyPr/>
                    <a:lstStyle/>
                    <a:p>
                      <a:pPr algn="ctr" fontAlgn="ctr"/>
                      <a:r>
                        <a:rPr lang="es-CO" sz="1200" u="none" strike="noStrike" dirty="0">
                          <a:effectLst/>
                        </a:rPr>
                        <a:t>INIDICATIVO</a:t>
                      </a:r>
                      <a:endParaRPr lang="es-CO" sz="1200" b="1" i="0" u="none" strike="noStrike" dirty="0">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dirty="0">
                          <a:effectLst/>
                        </a:rPr>
                        <a:t>NOMBRE</a:t>
                      </a:r>
                      <a:endParaRPr lang="es-CO" sz="1200" b="1" i="0" u="none" strike="noStrike" dirty="0">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CELULAR</a:t>
                      </a:r>
                      <a:endParaRPr lang="es-CO" sz="1200" b="1"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RUTA</a:t>
                      </a:r>
                      <a:endParaRPr lang="es-CO" sz="1200" b="1"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CANTIDAD DE MATERIAL Y FUNCIONES</a:t>
                      </a:r>
                      <a:endParaRPr lang="es-CO" sz="1200" b="1" i="0" u="none" strike="noStrike">
                        <a:solidFill>
                          <a:srgbClr val="000000"/>
                        </a:solidFill>
                        <a:effectLst/>
                        <a:latin typeface="Calibri" panose="020F0502020204030204" pitchFamily="34" charset="0"/>
                      </a:endParaRPr>
                    </a:p>
                  </a:txBody>
                  <a:tcPr marL="6528" marR="6528" marT="6528" marB="0" anchor="ctr"/>
                </a:tc>
                <a:extLst>
                  <a:ext uri="{0D108BD9-81ED-4DB2-BD59-A6C34878D82A}">
                    <a16:rowId xmlns:a16="http://schemas.microsoft.com/office/drawing/2014/main" val="1183154732"/>
                  </a:ext>
                </a:extLst>
              </a:tr>
              <a:tr h="733708">
                <a:tc>
                  <a:txBody>
                    <a:bodyPr/>
                    <a:lstStyle/>
                    <a:p>
                      <a:pPr algn="ctr" fontAlgn="ctr"/>
                      <a:r>
                        <a:rPr lang="es-CO" sz="1200" u="none" strike="noStrike">
                          <a:effectLst/>
                        </a:rPr>
                        <a:t>GAMMA CENTRO 1</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KAREN RODRIGUEZ</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dirty="0">
                          <a:effectLst/>
                        </a:rPr>
                        <a:t>3144365027</a:t>
                      </a:r>
                      <a:endParaRPr lang="es-CO" sz="1200" b="0" i="0" u="none" strike="noStrike" dirty="0">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dirty="0">
                          <a:effectLst/>
                        </a:rPr>
                        <a:t>CENTRO 1</a:t>
                      </a:r>
                      <a:endParaRPr lang="es-CO" sz="1200" b="0" i="0" u="none" strike="noStrike" dirty="0">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Realiza distribución tradicional dominical.</a:t>
                      </a:r>
                      <a:endParaRPr lang="es-CO" sz="1200" b="0" i="0" u="none" strike="noStrike">
                        <a:solidFill>
                          <a:srgbClr val="000000"/>
                        </a:solidFill>
                        <a:effectLst/>
                        <a:latin typeface="Calibri" panose="020F0502020204030204" pitchFamily="34" charset="0"/>
                      </a:endParaRPr>
                    </a:p>
                  </a:txBody>
                  <a:tcPr marL="6528" marR="6528" marT="6528" marB="0" anchor="ctr"/>
                </a:tc>
                <a:extLst>
                  <a:ext uri="{0D108BD9-81ED-4DB2-BD59-A6C34878D82A}">
                    <a16:rowId xmlns:a16="http://schemas.microsoft.com/office/drawing/2014/main" val="2478666103"/>
                  </a:ext>
                </a:extLst>
              </a:tr>
              <a:tr h="733708">
                <a:tc>
                  <a:txBody>
                    <a:bodyPr/>
                    <a:lstStyle/>
                    <a:p>
                      <a:pPr algn="ctr" fontAlgn="ctr"/>
                      <a:r>
                        <a:rPr lang="es-CO" sz="1200" u="none" strike="noStrike">
                          <a:effectLst/>
                        </a:rPr>
                        <a:t>GAMMA CENTRO 2</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PAULA BELTRAN</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3176897152</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CENTRO 2</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dirty="0">
                          <a:effectLst/>
                        </a:rPr>
                        <a:t>Realiza distribución entre la Autopista sur y la Av. de las Américas sobre la carrera 50.</a:t>
                      </a:r>
                      <a:endParaRPr lang="es-CO" sz="1200" b="0" i="0" u="none" strike="noStrike" dirty="0">
                        <a:solidFill>
                          <a:srgbClr val="000000"/>
                        </a:solidFill>
                        <a:effectLst/>
                        <a:latin typeface="Calibri" panose="020F0502020204030204" pitchFamily="34" charset="0"/>
                      </a:endParaRPr>
                    </a:p>
                  </a:txBody>
                  <a:tcPr marL="6528" marR="6528" marT="6528" marB="0" anchor="ctr"/>
                </a:tc>
                <a:extLst>
                  <a:ext uri="{0D108BD9-81ED-4DB2-BD59-A6C34878D82A}">
                    <a16:rowId xmlns:a16="http://schemas.microsoft.com/office/drawing/2014/main" val="340895253"/>
                  </a:ext>
                </a:extLst>
              </a:tr>
              <a:tr h="733708">
                <a:tc>
                  <a:txBody>
                    <a:bodyPr/>
                    <a:lstStyle/>
                    <a:p>
                      <a:pPr algn="ctr" fontAlgn="ctr"/>
                      <a:r>
                        <a:rPr lang="es-CO" sz="1200" u="none" strike="noStrike">
                          <a:effectLst/>
                        </a:rPr>
                        <a:t>GAMMA CENTRO 3</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KEVIN SILVA</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3214765973</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CENTRO 3</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dirty="0">
                          <a:effectLst/>
                        </a:rPr>
                        <a:t>Realiza distribución de las vallas  de inicio fin Ciclovía de la carrera 7 con calle 22 sur, posteriormente distribución de material desvío Guardia Presidencial, acto seguido distribuye vallas de los cerramientos especiales entre calle 32 y calle 34.</a:t>
                      </a:r>
                      <a:endParaRPr lang="es-CO" sz="1200" b="0" i="0" u="none" strike="noStrike" dirty="0">
                        <a:solidFill>
                          <a:srgbClr val="000000"/>
                        </a:solidFill>
                        <a:effectLst/>
                        <a:latin typeface="Calibri" panose="020F0502020204030204" pitchFamily="34" charset="0"/>
                      </a:endParaRPr>
                    </a:p>
                  </a:txBody>
                  <a:tcPr marL="6528" marR="6528" marT="6528" marB="0" anchor="ctr"/>
                </a:tc>
                <a:extLst>
                  <a:ext uri="{0D108BD9-81ED-4DB2-BD59-A6C34878D82A}">
                    <a16:rowId xmlns:a16="http://schemas.microsoft.com/office/drawing/2014/main" val="2462237680"/>
                  </a:ext>
                </a:extLst>
              </a:tr>
              <a:tr h="733708">
                <a:tc>
                  <a:txBody>
                    <a:bodyPr/>
                    <a:lstStyle/>
                    <a:p>
                      <a:pPr algn="ctr" fontAlgn="ctr"/>
                      <a:r>
                        <a:rPr lang="es-CO" sz="1200" u="none" strike="noStrike" dirty="0">
                          <a:effectLst/>
                        </a:rPr>
                        <a:t>GAMMA CENTRO 4</a:t>
                      </a:r>
                      <a:endParaRPr lang="es-CO" sz="1200" b="0" i="0" u="none" strike="noStrike" dirty="0">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SERGIO DÍAZ</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3222294655</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CENTRO 4</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dirty="0">
                          <a:effectLst/>
                        </a:rPr>
                        <a:t>Realiza distribución de material tradicional sin descargar el material de la calle 26 entre carrera 50 y 60. Adicional 10 conos y 2 Vallas de cerramiento para calle 26 con carrera 17 - 18 Entrecruzamiento buses padrones Transmilenio.</a:t>
                      </a:r>
                      <a:endParaRPr lang="es-CO" sz="1200" b="0" i="0" u="none" strike="noStrike" dirty="0">
                        <a:solidFill>
                          <a:srgbClr val="000000"/>
                        </a:solidFill>
                        <a:effectLst/>
                        <a:latin typeface="Calibri" panose="020F0502020204030204" pitchFamily="34" charset="0"/>
                      </a:endParaRPr>
                    </a:p>
                  </a:txBody>
                  <a:tcPr marL="6528" marR="6528" marT="6528" marB="0" anchor="ctr"/>
                </a:tc>
                <a:extLst>
                  <a:ext uri="{0D108BD9-81ED-4DB2-BD59-A6C34878D82A}">
                    <a16:rowId xmlns:a16="http://schemas.microsoft.com/office/drawing/2014/main" val="369234839"/>
                  </a:ext>
                </a:extLst>
              </a:tr>
              <a:tr h="733708">
                <a:tc>
                  <a:txBody>
                    <a:bodyPr/>
                    <a:lstStyle/>
                    <a:p>
                      <a:pPr algn="ctr" fontAlgn="ctr"/>
                      <a:r>
                        <a:rPr lang="es-CO" sz="1200" u="none" strike="noStrike" dirty="0">
                          <a:effectLst/>
                        </a:rPr>
                        <a:t>GAMMA SUR 1</a:t>
                      </a:r>
                      <a:endParaRPr lang="es-CO" sz="1200" b="0" i="0" u="none" strike="noStrike" dirty="0">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JUAN ROMERO</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3133203385</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SUR 1</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dirty="0">
                          <a:effectLst/>
                        </a:rPr>
                        <a:t>Realiza distribución tradicional dominical Camión Z1.</a:t>
                      </a:r>
                      <a:endParaRPr lang="es-CO" sz="1200" b="0" i="0" u="none" strike="noStrike" dirty="0">
                        <a:solidFill>
                          <a:srgbClr val="000000"/>
                        </a:solidFill>
                        <a:effectLst/>
                        <a:latin typeface="Calibri" panose="020F0502020204030204" pitchFamily="34" charset="0"/>
                      </a:endParaRPr>
                    </a:p>
                  </a:txBody>
                  <a:tcPr marL="6528" marR="6528" marT="6528" marB="0" anchor="ctr"/>
                </a:tc>
                <a:extLst>
                  <a:ext uri="{0D108BD9-81ED-4DB2-BD59-A6C34878D82A}">
                    <a16:rowId xmlns:a16="http://schemas.microsoft.com/office/drawing/2014/main" val="3689709875"/>
                  </a:ext>
                </a:extLst>
              </a:tr>
              <a:tr h="733708">
                <a:tc>
                  <a:txBody>
                    <a:bodyPr/>
                    <a:lstStyle/>
                    <a:p>
                      <a:pPr algn="ctr" fontAlgn="ctr"/>
                      <a:r>
                        <a:rPr lang="es-CO" sz="1200" u="none" strike="noStrike">
                          <a:effectLst/>
                        </a:rPr>
                        <a:t>TANGO SUR 1</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ALYSON CASTIBLANCO</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3123949192</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SUR 1</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dirty="0">
                          <a:effectLst/>
                        </a:rPr>
                        <a:t>Realiza distribución tradicional dominical Camión Z2.</a:t>
                      </a:r>
                      <a:endParaRPr lang="es-CO" sz="1200" b="0" i="0" u="none" strike="noStrike" dirty="0">
                        <a:solidFill>
                          <a:srgbClr val="000000"/>
                        </a:solidFill>
                        <a:effectLst/>
                        <a:latin typeface="Calibri" panose="020F0502020204030204" pitchFamily="34" charset="0"/>
                      </a:endParaRPr>
                    </a:p>
                  </a:txBody>
                  <a:tcPr marL="6528" marR="6528" marT="6528" marB="0" anchor="ctr"/>
                </a:tc>
                <a:extLst>
                  <a:ext uri="{0D108BD9-81ED-4DB2-BD59-A6C34878D82A}">
                    <a16:rowId xmlns:a16="http://schemas.microsoft.com/office/drawing/2014/main" val="1960250668"/>
                  </a:ext>
                </a:extLst>
              </a:tr>
              <a:tr h="733708">
                <a:tc>
                  <a:txBody>
                    <a:bodyPr/>
                    <a:lstStyle/>
                    <a:p>
                      <a:pPr algn="ctr" fontAlgn="ctr"/>
                      <a:r>
                        <a:rPr lang="es-CO" sz="1200" u="none" strike="noStrike">
                          <a:effectLst/>
                        </a:rPr>
                        <a:t>GAMMA SUR 2</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JESIKA SANTAMARIA</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3212403700</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SUR 2</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dirty="0">
                          <a:effectLst/>
                        </a:rPr>
                        <a:t>Realiza distribución tradicional dominical.</a:t>
                      </a:r>
                      <a:endParaRPr lang="es-CO" sz="1200" b="0" i="0" u="none" strike="noStrike" dirty="0">
                        <a:solidFill>
                          <a:srgbClr val="000000"/>
                        </a:solidFill>
                        <a:effectLst/>
                        <a:latin typeface="Calibri" panose="020F0502020204030204" pitchFamily="34" charset="0"/>
                      </a:endParaRPr>
                    </a:p>
                  </a:txBody>
                  <a:tcPr marL="6528" marR="6528" marT="6528" marB="0" anchor="ctr"/>
                </a:tc>
                <a:extLst>
                  <a:ext uri="{0D108BD9-81ED-4DB2-BD59-A6C34878D82A}">
                    <a16:rowId xmlns:a16="http://schemas.microsoft.com/office/drawing/2014/main" val="964340340"/>
                  </a:ext>
                </a:extLst>
              </a:tr>
              <a:tr h="733708">
                <a:tc>
                  <a:txBody>
                    <a:bodyPr/>
                    <a:lstStyle/>
                    <a:p>
                      <a:pPr algn="ctr" fontAlgn="ctr"/>
                      <a:r>
                        <a:rPr lang="es-CO" sz="1200" u="none" strike="noStrike">
                          <a:effectLst/>
                        </a:rPr>
                        <a:t>GAMMA SUR 3</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JOHAN PEREZ</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3046216563</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a:effectLst/>
                        </a:rPr>
                        <a:t>SUR 3</a:t>
                      </a:r>
                      <a:endParaRPr lang="es-CO" sz="1200" b="0" i="0" u="none" strike="noStrike">
                        <a:solidFill>
                          <a:srgbClr val="000000"/>
                        </a:solidFill>
                        <a:effectLst/>
                        <a:latin typeface="Calibri" panose="020F0502020204030204" pitchFamily="34" charset="0"/>
                      </a:endParaRPr>
                    </a:p>
                  </a:txBody>
                  <a:tcPr marL="6528" marR="6528" marT="6528" marB="0" anchor="ctr"/>
                </a:tc>
                <a:tc>
                  <a:txBody>
                    <a:bodyPr/>
                    <a:lstStyle/>
                    <a:p>
                      <a:pPr algn="ctr" fontAlgn="ctr"/>
                      <a:r>
                        <a:rPr lang="es-CO" sz="1200" u="none" strike="noStrike" dirty="0">
                          <a:effectLst/>
                        </a:rPr>
                        <a:t>Realiza distribución tradicional dominical.</a:t>
                      </a:r>
                      <a:endParaRPr lang="es-CO" sz="1200" b="0" i="0" u="none" strike="noStrike" dirty="0">
                        <a:solidFill>
                          <a:srgbClr val="000000"/>
                        </a:solidFill>
                        <a:effectLst/>
                        <a:latin typeface="Calibri" panose="020F0502020204030204" pitchFamily="34" charset="0"/>
                      </a:endParaRPr>
                    </a:p>
                  </a:txBody>
                  <a:tcPr marL="6528" marR="6528" marT="6528" marB="0" anchor="ctr"/>
                </a:tc>
                <a:extLst>
                  <a:ext uri="{0D108BD9-81ED-4DB2-BD59-A6C34878D82A}">
                    <a16:rowId xmlns:a16="http://schemas.microsoft.com/office/drawing/2014/main" val="3983863901"/>
                  </a:ext>
                </a:extLst>
              </a:tr>
            </a:tbl>
          </a:graphicData>
        </a:graphic>
      </p:graphicFrame>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p:cNvSpPr>
            <a:spLocks noChangeArrowheads="1"/>
          </p:cNvSpPr>
          <p:nvPr/>
        </p:nvSpPr>
        <p:spPr bwMode="auto">
          <a:xfrm>
            <a:off x="2456259" y="263524"/>
            <a:ext cx="12326144"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OPERATIVO DE CAMIONES CONOS</a:t>
            </a:r>
          </a:p>
        </p:txBody>
      </p:sp>
      <p:pic>
        <p:nvPicPr>
          <p:cNvPr id="6" name="Imagen 5">
            <a:extLst>
              <a:ext uri="{FF2B5EF4-FFF2-40B4-BE49-F238E27FC236}">
                <a16:creationId xmlns:a16="http://schemas.microsoft.com/office/drawing/2014/main" id="{ECDF9640-0E8A-4803-853A-A23862B6B853}"/>
              </a:ext>
            </a:extLst>
          </p:cNvPr>
          <p:cNvPicPr>
            <a:picLocks noChangeAspect="1"/>
          </p:cNvPicPr>
          <p:nvPr/>
        </p:nvPicPr>
        <p:blipFill>
          <a:blip r:embed="rId2"/>
          <a:stretch>
            <a:fillRect/>
          </a:stretch>
        </p:blipFill>
        <p:spPr>
          <a:xfrm>
            <a:off x="-794" y="7891464"/>
            <a:ext cx="17340263" cy="1862136"/>
          </a:xfrm>
          <a:prstGeom prst="rect">
            <a:avLst/>
          </a:prstGeom>
        </p:spPr>
      </p:pic>
      <p:graphicFrame>
        <p:nvGraphicFramePr>
          <p:cNvPr id="4" name="Tabla 3">
            <a:extLst>
              <a:ext uri="{FF2B5EF4-FFF2-40B4-BE49-F238E27FC236}">
                <a16:creationId xmlns:a16="http://schemas.microsoft.com/office/drawing/2014/main" id="{FB28FDA1-DEA4-4DC3-80AA-412B16558911}"/>
              </a:ext>
            </a:extLst>
          </p:cNvPr>
          <p:cNvGraphicFramePr>
            <a:graphicFrameLocks noGrp="1"/>
          </p:cNvGraphicFramePr>
          <p:nvPr>
            <p:extLst>
              <p:ext uri="{D42A27DB-BD31-4B8C-83A1-F6EECF244321}">
                <p14:modId xmlns:p14="http://schemas.microsoft.com/office/powerpoint/2010/main" val="1405559082"/>
              </p:ext>
            </p:extLst>
          </p:nvPr>
        </p:nvGraphicFramePr>
        <p:xfrm>
          <a:off x="1269205" y="1406592"/>
          <a:ext cx="15074085" cy="6024516"/>
        </p:xfrm>
        <a:graphic>
          <a:graphicData uri="http://schemas.openxmlformats.org/drawingml/2006/table">
            <a:tbl>
              <a:tblPr>
                <a:tableStyleId>{5940675A-B579-460E-94D1-54222C63F5DA}</a:tableStyleId>
              </a:tblPr>
              <a:tblGrid>
                <a:gridCol w="2014792">
                  <a:extLst>
                    <a:ext uri="{9D8B030D-6E8A-4147-A177-3AD203B41FA5}">
                      <a16:colId xmlns:a16="http://schemas.microsoft.com/office/drawing/2014/main" val="3993200226"/>
                    </a:ext>
                  </a:extLst>
                </a:gridCol>
                <a:gridCol w="1425097">
                  <a:extLst>
                    <a:ext uri="{9D8B030D-6E8A-4147-A177-3AD203B41FA5}">
                      <a16:colId xmlns:a16="http://schemas.microsoft.com/office/drawing/2014/main" val="2949284670"/>
                    </a:ext>
                  </a:extLst>
                </a:gridCol>
                <a:gridCol w="1425097">
                  <a:extLst>
                    <a:ext uri="{9D8B030D-6E8A-4147-A177-3AD203B41FA5}">
                      <a16:colId xmlns:a16="http://schemas.microsoft.com/office/drawing/2014/main" val="3119052957"/>
                    </a:ext>
                  </a:extLst>
                </a:gridCol>
                <a:gridCol w="1191676">
                  <a:extLst>
                    <a:ext uri="{9D8B030D-6E8A-4147-A177-3AD203B41FA5}">
                      <a16:colId xmlns:a16="http://schemas.microsoft.com/office/drawing/2014/main" val="3538353994"/>
                    </a:ext>
                  </a:extLst>
                </a:gridCol>
                <a:gridCol w="7064058">
                  <a:extLst>
                    <a:ext uri="{9D8B030D-6E8A-4147-A177-3AD203B41FA5}">
                      <a16:colId xmlns:a16="http://schemas.microsoft.com/office/drawing/2014/main" val="3315540226"/>
                    </a:ext>
                  </a:extLst>
                </a:gridCol>
                <a:gridCol w="1953365">
                  <a:extLst>
                    <a:ext uri="{9D8B030D-6E8A-4147-A177-3AD203B41FA5}">
                      <a16:colId xmlns:a16="http://schemas.microsoft.com/office/drawing/2014/main" val="3086517801"/>
                    </a:ext>
                  </a:extLst>
                </a:gridCol>
              </a:tblGrid>
              <a:tr h="1004086">
                <a:tc>
                  <a:txBody>
                    <a:bodyPr/>
                    <a:lstStyle/>
                    <a:p>
                      <a:pPr algn="ctr" fontAlgn="ctr"/>
                      <a:r>
                        <a:rPr lang="es-CO" sz="1200" u="none" strike="noStrike">
                          <a:effectLst/>
                        </a:rPr>
                        <a:t>INIDICATIVO</a:t>
                      </a:r>
                      <a:endParaRPr lang="es-CO" sz="1200" b="1"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NOMBRE</a:t>
                      </a:r>
                      <a:endParaRPr lang="es-CO" sz="1200" b="1"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CELULAR</a:t>
                      </a:r>
                      <a:endParaRPr lang="es-CO" sz="1200" b="1"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RUTA</a:t>
                      </a:r>
                      <a:endParaRPr lang="es-CO" sz="1200" b="1"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CANTIDAD DE MATERIAL Y FUNCIONES</a:t>
                      </a:r>
                      <a:endParaRPr lang="es-CO" sz="1200" b="1"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DISTANCIA</a:t>
                      </a:r>
                      <a:endParaRPr lang="es-CO" sz="1200" b="1" i="0" u="none" strike="noStrike">
                        <a:solidFill>
                          <a:srgbClr val="000000"/>
                        </a:solidFill>
                        <a:effectLst/>
                        <a:latin typeface="Calibri" panose="020F0502020204030204" pitchFamily="34" charset="0"/>
                      </a:endParaRPr>
                    </a:p>
                  </a:txBody>
                  <a:tcPr marL="9047" marR="9047" marT="9047" marB="0" anchor="ctr"/>
                </a:tc>
                <a:extLst>
                  <a:ext uri="{0D108BD9-81ED-4DB2-BD59-A6C34878D82A}">
                    <a16:rowId xmlns:a16="http://schemas.microsoft.com/office/drawing/2014/main" val="3056585531"/>
                  </a:ext>
                </a:extLst>
              </a:tr>
              <a:tr h="1004086">
                <a:tc>
                  <a:txBody>
                    <a:bodyPr/>
                    <a:lstStyle/>
                    <a:p>
                      <a:pPr algn="ctr" fontAlgn="ctr"/>
                      <a:r>
                        <a:rPr lang="es-CO" sz="1200" u="none" strike="noStrike">
                          <a:effectLst/>
                        </a:rPr>
                        <a:t>SIGMA NORTE 3</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JOHAN DONCEL</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3197545152</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CONOS 1</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CARGA EN IDRD</a:t>
                      </a:r>
                      <a:br>
                        <a:rPr lang="es-CO" sz="1200" u="none" strike="noStrike">
                          <a:effectLst/>
                        </a:rPr>
                      </a:br>
                      <a:r>
                        <a:rPr lang="es-CO" sz="1200" u="none" strike="noStrike">
                          <a:effectLst/>
                        </a:rPr>
                        <a:t>Realiza la distribución de 550 conos iniciando en la calle 72 con carrera 15 hacia el norte, ubicandolos en el carril occidental de la unica calzada de circulación hasta la calle 100 (Dos costados de la glorieta). Después se dirige hasta la carrera 15 con calle 116 y se regresa hacia el sur distribuyendo conos por el carril oriental de la calzada occidental hasta la calle 100. Carga conos de stock.</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Aproximadamente 4,8 Kilometros</a:t>
                      </a:r>
                      <a:endParaRPr lang="es-CO" sz="1200" b="0" i="0" u="none" strike="noStrike">
                        <a:solidFill>
                          <a:srgbClr val="000000"/>
                        </a:solidFill>
                        <a:effectLst/>
                        <a:latin typeface="Calibri" panose="020F0502020204030204" pitchFamily="34" charset="0"/>
                      </a:endParaRPr>
                    </a:p>
                  </a:txBody>
                  <a:tcPr marL="9047" marR="9047" marT="9047" marB="0" anchor="ctr"/>
                </a:tc>
                <a:extLst>
                  <a:ext uri="{0D108BD9-81ED-4DB2-BD59-A6C34878D82A}">
                    <a16:rowId xmlns:a16="http://schemas.microsoft.com/office/drawing/2014/main" val="1321481396"/>
                  </a:ext>
                </a:extLst>
              </a:tr>
              <a:tr h="1004086">
                <a:tc>
                  <a:txBody>
                    <a:bodyPr/>
                    <a:lstStyle/>
                    <a:p>
                      <a:pPr algn="ctr" fontAlgn="ctr"/>
                      <a:r>
                        <a:rPr lang="es-CO" sz="1200" u="none" strike="noStrike">
                          <a:effectLst/>
                        </a:rPr>
                        <a:t>TANGO NORTE 3</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ANA MARIA DAVILA</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3144711238</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CONOS 2</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CARGA EN IDRD</a:t>
                      </a:r>
                      <a:br>
                        <a:rPr lang="es-CO" sz="1200" u="none" strike="noStrike">
                          <a:effectLst/>
                        </a:rPr>
                      </a:br>
                      <a:r>
                        <a:rPr lang="es-CO" sz="1200" u="none" strike="noStrike">
                          <a:effectLst/>
                        </a:rPr>
                        <a:t>Realiza la distribución de 580 conos iniciando en la carrera 7 con calle 100 hacia el sur hasta la calle 53. Carga material de N5 Z2 y Camión conos 7</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Aproximadamente 4,8 Kilometros</a:t>
                      </a:r>
                      <a:endParaRPr lang="es-CO" sz="1200" b="0" i="0" u="none" strike="noStrike">
                        <a:solidFill>
                          <a:srgbClr val="000000"/>
                        </a:solidFill>
                        <a:effectLst/>
                        <a:latin typeface="Calibri" panose="020F0502020204030204" pitchFamily="34" charset="0"/>
                      </a:endParaRPr>
                    </a:p>
                  </a:txBody>
                  <a:tcPr marL="9047" marR="9047" marT="9047" marB="0" anchor="ctr"/>
                </a:tc>
                <a:extLst>
                  <a:ext uri="{0D108BD9-81ED-4DB2-BD59-A6C34878D82A}">
                    <a16:rowId xmlns:a16="http://schemas.microsoft.com/office/drawing/2014/main" val="1125226982"/>
                  </a:ext>
                </a:extLst>
              </a:tr>
              <a:tr h="1004086">
                <a:tc>
                  <a:txBody>
                    <a:bodyPr/>
                    <a:lstStyle/>
                    <a:p>
                      <a:pPr algn="ctr" fontAlgn="ctr"/>
                      <a:r>
                        <a:rPr lang="es-CO" sz="1200" u="none" strike="noStrike">
                          <a:effectLst/>
                        </a:rPr>
                        <a:t>SIGMA CENTRO 3</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SERGIO HERRERA</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3156146764</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CONOS 3</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CARGA EN IDRD</a:t>
                      </a:r>
                      <a:br>
                        <a:rPr lang="es-CO" sz="1200" u="none" strike="noStrike">
                          <a:effectLst/>
                        </a:rPr>
                      </a:br>
                      <a:r>
                        <a:rPr lang="es-CO" sz="1200" u="none" strike="noStrike">
                          <a:effectLst/>
                        </a:rPr>
                        <a:t>Realiza la distribución de 409 desde la carrera 7 con calle 22 sur hacia el norte hasta la calle 7, ubicando conos carril occidental de la calzada unica de servicio. Carga conos de la ruta de conos 8 y completa con conos que se envian de tercer milenio el 2 de febrero.</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Aproximadamente 3 Kilometros.</a:t>
                      </a:r>
                      <a:endParaRPr lang="es-CO" sz="1200" b="0" i="0" u="none" strike="noStrike">
                        <a:solidFill>
                          <a:srgbClr val="000000"/>
                        </a:solidFill>
                        <a:effectLst/>
                        <a:latin typeface="Calibri" panose="020F0502020204030204" pitchFamily="34" charset="0"/>
                      </a:endParaRPr>
                    </a:p>
                  </a:txBody>
                  <a:tcPr marL="9047" marR="9047" marT="9047" marB="0" anchor="ctr"/>
                </a:tc>
                <a:extLst>
                  <a:ext uri="{0D108BD9-81ED-4DB2-BD59-A6C34878D82A}">
                    <a16:rowId xmlns:a16="http://schemas.microsoft.com/office/drawing/2014/main" val="4157989687"/>
                  </a:ext>
                </a:extLst>
              </a:tr>
              <a:tr h="1004086">
                <a:tc>
                  <a:txBody>
                    <a:bodyPr/>
                    <a:lstStyle/>
                    <a:p>
                      <a:pPr algn="ctr" fontAlgn="ctr"/>
                      <a:r>
                        <a:rPr lang="es-CO" sz="1200" u="none" strike="noStrike">
                          <a:effectLst/>
                        </a:rPr>
                        <a:t>TANGO CENTRO 3</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ANYELY RODRIGUEZ</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3107590942</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CONOS 4</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CARGA EN IDRD</a:t>
                      </a:r>
                      <a:br>
                        <a:rPr lang="es-CO" sz="1200" u="none" strike="noStrike">
                          <a:effectLst/>
                        </a:rPr>
                      </a:br>
                      <a:r>
                        <a:rPr lang="es-CO" sz="1200" u="none" strike="noStrike">
                          <a:effectLst/>
                        </a:rPr>
                        <a:t>Realiza la distribución de 375 conos desde la carrera 7 con calle 53 hasta la carrera 7 con calle 33. Carga los conos de camión de conos 6</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Aproximadamente 2,5 kilometros</a:t>
                      </a:r>
                      <a:endParaRPr lang="es-CO" sz="1200" b="0" i="0" u="none" strike="noStrike">
                        <a:solidFill>
                          <a:srgbClr val="000000"/>
                        </a:solidFill>
                        <a:effectLst/>
                        <a:latin typeface="Calibri" panose="020F0502020204030204" pitchFamily="34" charset="0"/>
                      </a:endParaRPr>
                    </a:p>
                  </a:txBody>
                  <a:tcPr marL="9047" marR="9047" marT="9047" marB="0" anchor="ctr"/>
                </a:tc>
                <a:extLst>
                  <a:ext uri="{0D108BD9-81ED-4DB2-BD59-A6C34878D82A}">
                    <a16:rowId xmlns:a16="http://schemas.microsoft.com/office/drawing/2014/main" val="1918350356"/>
                  </a:ext>
                </a:extLst>
              </a:tr>
              <a:tr h="1004086">
                <a:tc>
                  <a:txBody>
                    <a:bodyPr/>
                    <a:lstStyle/>
                    <a:p>
                      <a:pPr algn="ctr" fontAlgn="ctr"/>
                      <a:r>
                        <a:rPr lang="es-CO" sz="1200" u="none" strike="noStrike">
                          <a:effectLst/>
                        </a:rPr>
                        <a:t>TANGO CENTRO 4</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ESTEBAN ALVAREZ</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3158101578</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CONOS 5</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a:effectLst/>
                        </a:rPr>
                        <a:t>CARGA EN TERCER MILENIO</a:t>
                      </a:r>
                      <a:br>
                        <a:rPr lang="es-CO" sz="1200" u="none" strike="noStrike">
                          <a:effectLst/>
                        </a:rPr>
                      </a:br>
                      <a:r>
                        <a:rPr lang="es-CO" sz="1200" u="none" strike="noStrike">
                          <a:effectLst/>
                        </a:rPr>
                        <a:t>Realiza distribución de 100 conos y 20 vallas sobre la calle 26 entre la carrera 50 y la carrera 7 para generar zona de seguridad con tacha amarilla.   </a:t>
                      </a:r>
                      <a:endParaRPr lang="es-CO" sz="1200" b="0" i="0" u="none" strike="noStrike">
                        <a:solidFill>
                          <a:srgbClr val="000000"/>
                        </a:solidFill>
                        <a:effectLst/>
                        <a:latin typeface="Calibri" panose="020F0502020204030204" pitchFamily="34" charset="0"/>
                      </a:endParaRPr>
                    </a:p>
                  </a:txBody>
                  <a:tcPr marL="9047" marR="9047" marT="9047" marB="0" anchor="ctr"/>
                </a:tc>
                <a:tc>
                  <a:txBody>
                    <a:bodyPr/>
                    <a:lstStyle/>
                    <a:p>
                      <a:pPr algn="ctr" fontAlgn="ctr"/>
                      <a:r>
                        <a:rPr lang="es-CO" sz="1200" u="none" strike="noStrike" dirty="0">
                          <a:effectLst/>
                        </a:rPr>
                        <a:t>Aproximadamente 4,3 Kilómetros</a:t>
                      </a:r>
                      <a:endParaRPr lang="es-CO" sz="1200" b="0" i="0" u="none" strike="noStrike" dirty="0">
                        <a:solidFill>
                          <a:srgbClr val="000000"/>
                        </a:solidFill>
                        <a:effectLst/>
                        <a:latin typeface="Calibri" panose="020F0502020204030204" pitchFamily="34" charset="0"/>
                      </a:endParaRPr>
                    </a:p>
                  </a:txBody>
                  <a:tcPr marL="9047" marR="9047" marT="9047" marB="0" anchor="ctr"/>
                </a:tc>
                <a:extLst>
                  <a:ext uri="{0D108BD9-81ED-4DB2-BD59-A6C34878D82A}">
                    <a16:rowId xmlns:a16="http://schemas.microsoft.com/office/drawing/2014/main" val="1211875945"/>
                  </a:ext>
                </a:extLst>
              </a:tr>
            </a:tbl>
          </a:graphicData>
        </a:graphic>
      </p:graphicFrame>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7B991002-CE22-4771-9565-E827B2856A91}"/>
              </a:ext>
            </a:extLst>
          </p:cNvPr>
          <p:cNvSpPr>
            <a:spLocks noChangeArrowheads="1"/>
          </p:cNvSpPr>
          <p:nvPr/>
        </p:nvSpPr>
        <p:spPr bwMode="auto">
          <a:xfrm>
            <a:off x="3077370" y="107941"/>
            <a:ext cx="10739437" cy="2595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b="1" dirty="0">
                <a:solidFill>
                  <a:srgbClr val="FF0000"/>
                </a:solidFill>
                <a:latin typeface="Arial Rounded MT Bold" panose="020F0704030504030204" pitchFamily="34" charset="0"/>
                <a:sym typeface="Arial Rounded MT Bold" panose="020F0704030504030204" pitchFamily="34" charset="0"/>
              </a:rPr>
              <a:t>NORTE 1 </a:t>
            </a:r>
          </a:p>
          <a:p>
            <a:pPr algn="ctr" eaLnBrk="1">
              <a:defRPr/>
            </a:pPr>
            <a:r>
              <a:rPr lang="es-ES" altLang="es-ES" sz="5400" b="1" dirty="0">
                <a:solidFill>
                  <a:srgbClr val="FF0000"/>
                </a:solidFill>
                <a:latin typeface="Arial Rounded MT Bold" panose="020F0704030504030204" pitchFamily="34" charset="0"/>
                <a:sym typeface="Arial Rounded MT Bold" panose="020F0704030504030204" pitchFamily="34" charset="0"/>
              </a:rPr>
              <a:t>Av. Boyacá entre Calle 66 y Calle 170</a:t>
            </a:r>
          </a:p>
        </p:txBody>
      </p:sp>
      <p:sp>
        <p:nvSpPr>
          <p:cNvPr id="4" name="CuadroTexto 3">
            <a:extLst>
              <a:ext uri="{FF2B5EF4-FFF2-40B4-BE49-F238E27FC236}">
                <a16:creationId xmlns:a16="http://schemas.microsoft.com/office/drawing/2014/main" id="{6B5CB592-BE9A-4DFD-9599-A8F150C41BE5}"/>
              </a:ext>
            </a:extLst>
          </p:cNvPr>
          <p:cNvSpPr txBox="1"/>
          <p:nvPr/>
        </p:nvSpPr>
        <p:spPr>
          <a:xfrm>
            <a:off x="3414119" y="3869266"/>
            <a:ext cx="10977562"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just" fontAlgn="auto">
              <a:spcBef>
                <a:spcPts val="0"/>
              </a:spcBef>
              <a:spcAft>
                <a:spcPts val="0"/>
              </a:spcAft>
              <a:defRPr/>
            </a:pPr>
            <a:r>
              <a:rPr lang="es-CO" sz="2800" dirty="0"/>
              <a:t>Se deben hacer recorridos en ambos costados de la Av. Boyacá entre Calle 170 y 134, por la </a:t>
            </a:r>
            <a:r>
              <a:rPr lang="es-CO" sz="2800" b="1" i="1" u="sng" dirty="0">
                <a:solidFill>
                  <a:schemeClr val="tx1"/>
                </a:solidFill>
              </a:rPr>
              <a:t>ciclo-ruta</a:t>
            </a:r>
            <a:endParaRPr lang="es-CO" sz="2800" dirty="0"/>
          </a:p>
          <a:p>
            <a:pPr algn="just" fontAlgn="auto">
              <a:spcBef>
                <a:spcPts val="0"/>
              </a:spcBef>
              <a:spcAft>
                <a:spcPts val="0"/>
              </a:spcAft>
              <a:defRPr/>
            </a:pPr>
            <a:endParaRPr lang="es-CO" sz="2800" dirty="0"/>
          </a:p>
          <a:p>
            <a:pPr algn="just" fontAlgn="auto">
              <a:spcBef>
                <a:spcPts val="0"/>
              </a:spcBef>
              <a:spcAft>
                <a:spcPts val="0"/>
              </a:spcAft>
              <a:defRPr/>
            </a:pPr>
            <a:r>
              <a:rPr lang="es-CO" sz="2800" dirty="0"/>
              <a:t>Ubicar punto fijo en el paso seguro de la Av. Boyacá x Calle 86a </a:t>
            </a:r>
          </a:p>
        </p:txBody>
      </p:sp>
      <p:pic>
        <p:nvPicPr>
          <p:cNvPr id="6" name="Imagen 5">
            <a:extLst>
              <a:ext uri="{FF2B5EF4-FFF2-40B4-BE49-F238E27FC236}">
                <a16:creationId xmlns:a16="http://schemas.microsoft.com/office/drawing/2014/main" id="{311D6290-2258-4567-B89E-4DCBCAEF13D0}"/>
              </a:ext>
            </a:extLst>
          </p:cNvPr>
          <p:cNvPicPr>
            <a:picLocks noChangeAspect="1"/>
          </p:cNvPicPr>
          <p:nvPr/>
        </p:nvPicPr>
        <p:blipFill>
          <a:blip r:embed="rId2"/>
          <a:stretch>
            <a:fillRect/>
          </a:stretch>
        </p:blipFill>
        <p:spPr>
          <a:xfrm>
            <a:off x="-794" y="7891464"/>
            <a:ext cx="17340263" cy="1862136"/>
          </a:xfrm>
          <a:prstGeom prst="rect">
            <a:avLst/>
          </a:prstGeom>
        </p:spPr>
      </p:pic>
    </p:spTree>
    <p:extLst>
      <p:ext uri="{BB962C8B-B14F-4D97-AF65-F5344CB8AC3E}">
        <p14:creationId xmlns:p14="http://schemas.microsoft.com/office/powerpoint/2010/main" val="288500940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7ED5E61B-8255-4216-91CF-F8F55F07F3C7}"/>
              </a:ext>
            </a:extLst>
          </p:cNvPr>
          <p:cNvSpPr>
            <a:spLocks noChangeArrowheads="1"/>
          </p:cNvSpPr>
          <p:nvPr/>
        </p:nvSpPr>
        <p:spPr bwMode="auto">
          <a:xfrm>
            <a:off x="3509170" y="365850"/>
            <a:ext cx="9877425"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PUNTOS ALGIDOS </a:t>
            </a:r>
          </a:p>
        </p:txBody>
      </p:sp>
      <p:sp>
        <p:nvSpPr>
          <p:cNvPr id="4" name="CuadroTexto 3">
            <a:extLst>
              <a:ext uri="{FF2B5EF4-FFF2-40B4-BE49-F238E27FC236}">
                <a16:creationId xmlns:a16="http://schemas.microsoft.com/office/drawing/2014/main" id="{40A6B52C-0EB7-4018-8ADA-E0DDCD92A3B7}"/>
              </a:ext>
            </a:extLst>
          </p:cNvPr>
          <p:cNvSpPr txBox="1"/>
          <p:nvPr/>
        </p:nvSpPr>
        <p:spPr>
          <a:xfrm>
            <a:off x="2737644" y="1412262"/>
            <a:ext cx="11926887"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fontAlgn="auto">
              <a:spcBef>
                <a:spcPts val="0"/>
              </a:spcBef>
              <a:spcAft>
                <a:spcPts val="0"/>
              </a:spcAft>
              <a:defRPr/>
            </a:pPr>
            <a:r>
              <a:rPr lang="es-CO" sz="2800" dirty="0">
                <a:latin typeface="+mn-lt"/>
                <a:ea typeface="+mn-ea"/>
                <a:cs typeface="+mn-cs"/>
              </a:rPr>
              <a:t>Av. Boyacá con Calle 86 A Incorporación de usuarios de la ciclo-ruta oriental a la calzada rápida oriental. </a:t>
            </a:r>
          </a:p>
        </p:txBody>
      </p:sp>
      <p:pic>
        <p:nvPicPr>
          <p:cNvPr id="11" name="Marcador de contenido 3">
            <a:extLst>
              <a:ext uri="{FF2B5EF4-FFF2-40B4-BE49-F238E27FC236}">
                <a16:creationId xmlns:a16="http://schemas.microsoft.com/office/drawing/2014/main" id="{94AE31BE-0164-4F9A-A3FF-77D369EBC0F2}"/>
              </a:ext>
            </a:extLst>
          </p:cNvPr>
          <p:cNvPicPr>
            <a:picLocks noGrp="1" noChangeAspect="1"/>
          </p:cNvPicPr>
          <p:nvPr/>
        </p:nvPicPr>
        <p:blipFill>
          <a:blip r:embed="rId2"/>
          <a:stretch>
            <a:fillRect/>
          </a:stretch>
        </p:blipFill>
        <p:spPr>
          <a:xfrm>
            <a:off x="2548731" y="3238500"/>
            <a:ext cx="5994400" cy="3970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Imagen 12">
            <a:extLst>
              <a:ext uri="{FF2B5EF4-FFF2-40B4-BE49-F238E27FC236}">
                <a16:creationId xmlns:a16="http://schemas.microsoft.com/office/drawing/2014/main" id="{24659222-B46E-44E3-BC9E-E52C51EE7E70}"/>
              </a:ext>
            </a:extLst>
          </p:cNvPr>
          <p:cNvPicPr>
            <a:picLocks noChangeAspect="1"/>
          </p:cNvPicPr>
          <p:nvPr/>
        </p:nvPicPr>
        <p:blipFill>
          <a:blip r:embed="rId3"/>
          <a:stretch>
            <a:fillRect/>
          </a:stretch>
        </p:blipFill>
        <p:spPr>
          <a:xfrm>
            <a:off x="9330531" y="3152776"/>
            <a:ext cx="5334000" cy="40560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Imagen 7">
            <a:extLst>
              <a:ext uri="{FF2B5EF4-FFF2-40B4-BE49-F238E27FC236}">
                <a16:creationId xmlns:a16="http://schemas.microsoft.com/office/drawing/2014/main" id="{7909A72A-5DE0-4B22-A10E-14319D76372F}"/>
              </a:ext>
            </a:extLst>
          </p:cNvPr>
          <p:cNvPicPr>
            <a:picLocks noChangeAspect="1"/>
          </p:cNvPicPr>
          <p:nvPr/>
        </p:nvPicPr>
        <p:blipFill>
          <a:blip r:embed="rId4"/>
          <a:stretch>
            <a:fillRect/>
          </a:stretch>
        </p:blipFill>
        <p:spPr>
          <a:xfrm>
            <a:off x="-794" y="7891464"/>
            <a:ext cx="17340263" cy="1862136"/>
          </a:xfrm>
          <a:prstGeom prst="rect">
            <a:avLst/>
          </a:prstGeom>
        </p:spPr>
      </p:pic>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7B991002-CE22-4771-9565-E827B2856A91}"/>
              </a:ext>
            </a:extLst>
          </p:cNvPr>
          <p:cNvSpPr>
            <a:spLocks noChangeArrowheads="1"/>
          </p:cNvSpPr>
          <p:nvPr/>
        </p:nvSpPr>
        <p:spPr bwMode="auto">
          <a:xfrm>
            <a:off x="3077370" y="107951"/>
            <a:ext cx="10739437" cy="259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b="1" dirty="0">
                <a:solidFill>
                  <a:srgbClr val="FF0000"/>
                </a:solidFill>
                <a:latin typeface="Arial Rounded MT Bold" panose="020F0704030504030204" pitchFamily="34" charset="0"/>
                <a:sym typeface="Arial Rounded MT Bold" panose="020F0704030504030204" pitchFamily="34" charset="0"/>
              </a:rPr>
              <a:t>NORTE 2 </a:t>
            </a:r>
          </a:p>
          <a:p>
            <a:pPr algn="ctr" eaLnBrk="1">
              <a:defRPr/>
            </a:pPr>
            <a:r>
              <a:rPr lang="es-ES" altLang="es-ES" sz="5400" b="1" dirty="0">
                <a:solidFill>
                  <a:srgbClr val="FF0000"/>
                </a:solidFill>
                <a:latin typeface="Arial Rounded MT Bold" panose="020F0704030504030204" pitchFamily="34" charset="0"/>
                <a:sym typeface="Arial Rounded MT Bold" panose="020F0704030504030204" pitchFamily="34" charset="0"/>
              </a:rPr>
              <a:t>Calle 116-Av. Córdoba y Carrera 9 </a:t>
            </a:r>
          </a:p>
        </p:txBody>
      </p:sp>
      <p:sp>
        <p:nvSpPr>
          <p:cNvPr id="4" name="CuadroTexto 3">
            <a:extLst>
              <a:ext uri="{FF2B5EF4-FFF2-40B4-BE49-F238E27FC236}">
                <a16:creationId xmlns:a16="http://schemas.microsoft.com/office/drawing/2014/main" id="{6B5CB592-BE9A-4DFD-9599-A8F150C41BE5}"/>
              </a:ext>
            </a:extLst>
          </p:cNvPr>
          <p:cNvSpPr txBox="1"/>
          <p:nvPr/>
        </p:nvSpPr>
        <p:spPr>
          <a:xfrm>
            <a:off x="3333750" y="4088024"/>
            <a:ext cx="10977562"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just" fontAlgn="auto">
              <a:spcBef>
                <a:spcPts val="0"/>
              </a:spcBef>
              <a:spcAft>
                <a:spcPts val="0"/>
              </a:spcAft>
              <a:defRPr/>
            </a:pPr>
            <a:r>
              <a:rPr lang="es-CO" dirty="0">
                <a:latin typeface="+mn-lt"/>
                <a:ea typeface="+mn-ea"/>
                <a:cs typeface="+mn-cs"/>
              </a:rPr>
              <a:t>El flujo de usuarios se suspende manera total Calle 116 con Carrera 9 hacia el oriente, no hay conexión con Ciclovía por la Carrera 7. </a:t>
            </a:r>
          </a:p>
          <a:p>
            <a:pPr marL="571500" indent="-571500" algn="just" fontAlgn="auto">
              <a:spcBef>
                <a:spcPts val="0"/>
              </a:spcBef>
              <a:spcAft>
                <a:spcPts val="0"/>
              </a:spcAft>
              <a:buFont typeface="Arial" panose="020B0604020202020204" pitchFamily="34" charset="0"/>
              <a:buChar char="•"/>
              <a:defRPr/>
            </a:pPr>
            <a:endParaRPr lang="es-CO" dirty="0">
              <a:latin typeface="+mn-lt"/>
              <a:ea typeface="+mn-ea"/>
              <a:cs typeface="+mn-cs"/>
            </a:endParaRPr>
          </a:p>
        </p:txBody>
      </p:sp>
      <p:pic>
        <p:nvPicPr>
          <p:cNvPr id="6" name="Imagen 5">
            <a:extLst>
              <a:ext uri="{FF2B5EF4-FFF2-40B4-BE49-F238E27FC236}">
                <a16:creationId xmlns:a16="http://schemas.microsoft.com/office/drawing/2014/main" id="{311D6290-2258-4567-B89E-4DCBCAEF13D0}"/>
              </a:ext>
            </a:extLst>
          </p:cNvPr>
          <p:cNvPicPr>
            <a:picLocks noChangeAspect="1"/>
          </p:cNvPicPr>
          <p:nvPr/>
        </p:nvPicPr>
        <p:blipFill>
          <a:blip r:embed="rId2"/>
          <a:stretch>
            <a:fillRect/>
          </a:stretch>
        </p:blipFill>
        <p:spPr>
          <a:xfrm>
            <a:off x="-794" y="7891464"/>
            <a:ext cx="17340263" cy="1862136"/>
          </a:xfrm>
          <a:prstGeom prst="rect">
            <a:avLst/>
          </a:prstGeom>
        </p:spPr>
      </p:pic>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logosin-filtere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7644" y="8339139"/>
            <a:ext cx="19812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121">
            <a:extLst>
              <a:ext uri="{FF2B5EF4-FFF2-40B4-BE49-F238E27FC236}">
                <a16:creationId xmlns:a16="http://schemas.microsoft.com/office/drawing/2014/main" id="{706650A7-7D13-40BC-919E-B182FE8045AF}"/>
              </a:ext>
            </a:extLst>
          </p:cNvPr>
          <p:cNvSpPr>
            <a:spLocks noChangeArrowheads="1"/>
          </p:cNvSpPr>
          <p:nvPr/>
        </p:nvSpPr>
        <p:spPr bwMode="auto">
          <a:xfrm>
            <a:off x="3334544" y="31742"/>
            <a:ext cx="10737850" cy="2595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b="1" dirty="0">
                <a:solidFill>
                  <a:srgbClr val="FF0000"/>
                </a:solidFill>
                <a:latin typeface="Arial Rounded MT Bold" panose="020F0704030504030204" pitchFamily="34" charset="0"/>
                <a:sym typeface="Arial Rounded MT Bold" panose="020F0704030504030204" pitchFamily="34" charset="0"/>
              </a:rPr>
              <a:t>NORTE 3 </a:t>
            </a:r>
          </a:p>
          <a:p>
            <a:pPr algn="ctr" eaLnBrk="1">
              <a:defRPr/>
            </a:pPr>
            <a:r>
              <a:rPr lang="es-ES" altLang="es-ES" sz="5400" b="1" dirty="0">
                <a:solidFill>
                  <a:srgbClr val="FF0000"/>
                </a:solidFill>
                <a:latin typeface="Arial Rounded MT Bold" panose="020F0704030504030204" pitchFamily="34" charset="0"/>
                <a:sym typeface="Arial Rounded MT Bold" panose="020F0704030504030204" pitchFamily="34" charset="0"/>
              </a:rPr>
              <a:t>Carrera 7-Calle 72-Carrera 15-Calle 106</a:t>
            </a:r>
          </a:p>
        </p:txBody>
      </p:sp>
      <p:sp>
        <p:nvSpPr>
          <p:cNvPr id="6" name="CuadroTexto 5">
            <a:extLst>
              <a:ext uri="{FF2B5EF4-FFF2-40B4-BE49-F238E27FC236}">
                <a16:creationId xmlns:a16="http://schemas.microsoft.com/office/drawing/2014/main" id="{793E9143-A5F8-45AA-8AF0-50D66BA7641E}"/>
              </a:ext>
            </a:extLst>
          </p:cNvPr>
          <p:cNvSpPr txBox="1"/>
          <p:nvPr/>
        </p:nvSpPr>
        <p:spPr>
          <a:xfrm>
            <a:off x="3334544" y="2835216"/>
            <a:ext cx="10977562" cy="28725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marL="571500" indent="-571500" algn="just" fontAlgn="auto">
              <a:spcBef>
                <a:spcPts val="0"/>
              </a:spcBef>
              <a:spcAft>
                <a:spcPts val="0"/>
              </a:spcAft>
              <a:buFont typeface="Arial" panose="020B0604020202020204" pitchFamily="34" charset="0"/>
              <a:buChar char="•"/>
              <a:defRPr/>
            </a:pPr>
            <a:r>
              <a:rPr lang="es-CO" dirty="0">
                <a:latin typeface="+mn-lt"/>
                <a:ea typeface="+mn-ea"/>
                <a:cs typeface="+mn-cs"/>
              </a:rPr>
              <a:t>SDM instala los conos de la calle 72 entre la carrera 7 y carrera. 15</a:t>
            </a:r>
          </a:p>
          <a:p>
            <a:pPr marL="571500" indent="-571500" algn="just" fontAlgn="auto">
              <a:spcBef>
                <a:spcPts val="0"/>
              </a:spcBef>
              <a:spcAft>
                <a:spcPts val="0"/>
              </a:spcAft>
              <a:buFont typeface="Arial" panose="020B0604020202020204" pitchFamily="34" charset="0"/>
              <a:buChar char="•"/>
              <a:defRPr/>
            </a:pPr>
            <a:endParaRPr lang="es-CO" dirty="0">
              <a:latin typeface="+mn-lt"/>
              <a:ea typeface="+mn-ea"/>
              <a:cs typeface="+mn-cs"/>
            </a:endParaRPr>
          </a:p>
          <a:p>
            <a:pPr marL="571500" indent="-571500" algn="just" fontAlgn="auto">
              <a:spcBef>
                <a:spcPts val="0"/>
              </a:spcBef>
              <a:spcAft>
                <a:spcPts val="0"/>
              </a:spcAft>
              <a:buFont typeface="Arial" panose="020B0604020202020204" pitchFamily="34" charset="0"/>
              <a:buChar char="•"/>
              <a:defRPr/>
            </a:pPr>
            <a:r>
              <a:rPr lang="es-CO" dirty="0">
                <a:latin typeface="+mn-lt"/>
                <a:ea typeface="+mn-ea"/>
                <a:cs typeface="+mn-cs"/>
              </a:rPr>
              <a:t>La glorieta de la Carrera 15 x Calle 100 se habilitará completa, sin vallas.</a:t>
            </a:r>
          </a:p>
        </p:txBody>
      </p:sp>
      <p:pic>
        <p:nvPicPr>
          <p:cNvPr id="7" name="Imagen 6">
            <a:extLst>
              <a:ext uri="{FF2B5EF4-FFF2-40B4-BE49-F238E27FC236}">
                <a16:creationId xmlns:a16="http://schemas.microsoft.com/office/drawing/2014/main" id="{73350F26-1973-4256-97AD-B7BFDF2DFC88}"/>
              </a:ext>
            </a:extLst>
          </p:cNvPr>
          <p:cNvPicPr>
            <a:picLocks noChangeAspect="1"/>
          </p:cNvPicPr>
          <p:nvPr/>
        </p:nvPicPr>
        <p:blipFill>
          <a:blip r:embed="rId3"/>
          <a:stretch>
            <a:fillRect/>
          </a:stretch>
        </p:blipFill>
        <p:spPr>
          <a:xfrm>
            <a:off x="-794" y="7891464"/>
            <a:ext cx="17340263" cy="1862136"/>
          </a:xfrm>
          <a:prstGeom prst="rect">
            <a:avLst/>
          </a:prstGeom>
        </p:spPr>
      </p:pic>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10B220A9-22AA-44DF-86C3-930060BF28F5}"/>
              </a:ext>
            </a:extLst>
          </p:cNvPr>
          <p:cNvSpPr>
            <a:spLocks noChangeArrowheads="1"/>
          </p:cNvSpPr>
          <p:nvPr/>
        </p:nvSpPr>
        <p:spPr bwMode="auto">
          <a:xfrm>
            <a:off x="3531395" y="240439"/>
            <a:ext cx="9877425"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PUNTOS ALGIDOS </a:t>
            </a:r>
          </a:p>
        </p:txBody>
      </p:sp>
      <p:sp>
        <p:nvSpPr>
          <p:cNvPr id="4" name="CuadroTexto 3">
            <a:extLst>
              <a:ext uri="{FF2B5EF4-FFF2-40B4-BE49-F238E27FC236}">
                <a16:creationId xmlns:a16="http://schemas.microsoft.com/office/drawing/2014/main" id="{C6A24DBE-D934-441C-9D9B-E6D23630CB34}"/>
              </a:ext>
            </a:extLst>
          </p:cNvPr>
          <p:cNvSpPr txBox="1"/>
          <p:nvPr/>
        </p:nvSpPr>
        <p:spPr>
          <a:xfrm>
            <a:off x="2737645" y="1222781"/>
            <a:ext cx="11926887" cy="656590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fontAlgn="auto">
              <a:spcBef>
                <a:spcPts val="0"/>
              </a:spcBef>
              <a:spcAft>
                <a:spcPts val="0"/>
              </a:spcAft>
              <a:defRPr/>
            </a:pPr>
            <a:r>
              <a:rPr lang="es-CO" sz="2800" b="1" dirty="0">
                <a:solidFill>
                  <a:schemeClr val="accent3">
                    <a:lumMod val="60000"/>
                    <a:lumOff val="40000"/>
                  </a:schemeClr>
                </a:solidFill>
                <a:latin typeface="+mn-lt"/>
                <a:ea typeface="+mn-ea"/>
                <a:cs typeface="+mn-cs"/>
              </a:rPr>
              <a:t>Giros a la izquierda Carrera 15 </a:t>
            </a:r>
          </a:p>
          <a:p>
            <a:pPr algn="ctr" fontAlgn="auto">
              <a:spcBef>
                <a:spcPts val="0"/>
              </a:spcBef>
              <a:spcAft>
                <a:spcPts val="0"/>
              </a:spcAft>
              <a:defRPr/>
            </a:pPr>
            <a:endParaRPr lang="es-CO" sz="2800" dirty="0">
              <a:latin typeface="+mn-lt"/>
              <a:ea typeface="+mn-ea"/>
              <a:cs typeface="+mn-cs"/>
            </a:endParaRPr>
          </a:p>
          <a:p>
            <a:pPr marL="457200" indent="-457200" algn="just" fontAlgn="auto">
              <a:spcBef>
                <a:spcPts val="0"/>
              </a:spcBef>
              <a:spcAft>
                <a:spcPts val="0"/>
              </a:spcAft>
              <a:buFont typeface="Arial" panose="020B0604020202020204" pitchFamily="34" charset="0"/>
              <a:buChar char="•"/>
              <a:defRPr/>
            </a:pPr>
            <a:r>
              <a:rPr lang="es-CO" sz="2800" dirty="0">
                <a:latin typeface="+mn-lt"/>
                <a:ea typeface="+mn-ea"/>
                <a:cs typeface="+mn-cs"/>
              </a:rPr>
              <a:t>Carrera 15 con Calle 73</a:t>
            </a:r>
          </a:p>
          <a:p>
            <a:pPr marL="457200" indent="-457200" algn="just" fontAlgn="auto">
              <a:spcBef>
                <a:spcPts val="0"/>
              </a:spcBef>
              <a:spcAft>
                <a:spcPts val="0"/>
              </a:spcAft>
              <a:buFont typeface="Arial" panose="020B0604020202020204" pitchFamily="34" charset="0"/>
              <a:buChar char="•"/>
              <a:defRPr/>
            </a:pPr>
            <a:r>
              <a:rPr lang="es-CO" sz="2800" dirty="0"/>
              <a:t>Carrera 15 con Calle 75</a:t>
            </a:r>
          </a:p>
          <a:p>
            <a:pPr marL="457200" indent="-457200" algn="just" fontAlgn="auto">
              <a:spcBef>
                <a:spcPts val="0"/>
              </a:spcBef>
              <a:spcAft>
                <a:spcPts val="0"/>
              </a:spcAft>
              <a:buFont typeface="Arial" panose="020B0604020202020204" pitchFamily="34" charset="0"/>
              <a:buChar char="•"/>
              <a:defRPr/>
            </a:pPr>
            <a:r>
              <a:rPr lang="es-CO" sz="2800" dirty="0"/>
              <a:t>Carrera 15 con Calle 76</a:t>
            </a:r>
          </a:p>
          <a:p>
            <a:pPr marL="457200" indent="-457200" algn="just" fontAlgn="auto">
              <a:spcBef>
                <a:spcPts val="0"/>
              </a:spcBef>
              <a:spcAft>
                <a:spcPts val="0"/>
              </a:spcAft>
              <a:buFont typeface="Arial" panose="020B0604020202020204" pitchFamily="34" charset="0"/>
              <a:buChar char="•"/>
              <a:defRPr/>
            </a:pPr>
            <a:r>
              <a:rPr lang="es-CO" sz="2800" dirty="0"/>
              <a:t>Carrera 15 con Calle 77</a:t>
            </a:r>
          </a:p>
          <a:p>
            <a:pPr marL="457200" indent="-457200" algn="just" fontAlgn="auto">
              <a:spcBef>
                <a:spcPts val="0"/>
              </a:spcBef>
              <a:spcAft>
                <a:spcPts val="0"/>
              </a:spcAft>
              <a:buFont typeface="Arial" panose="020B0604020202020204" pitchFamily="34" charset="0"/>
              <a:buChar char="•"/>
              <a:defRPr/>
            </a:pPr>
            <a:r>
              <a:rPr lang="es-CO" sz="2800" dirty="0"/>
              <a:t>Carrera 15 con Calle 79</a:t>
            </a:r>
          </a:p>
          <a:p>
            <a:pPr marL="457200" indent="-457200" algn="just" fontAlgn="auto">
              <a:spcBef>
                <a:spcPts val="0"/>
              </a:spcBef>
              <a:spcAft>
                <a:spcPts val="0"/>
              </a:spcAft>
              <a:buFont typeface="Arial" panose="020B0604020202020204" pitchFamily="34" charset="0"/>
              <a:buChar char="•"/>
              <a:defRPr/>
            </a:pPr>
            <a:r>
              <a:rPr lang="es-CO" sz="2800" dirty="0"/>
              <a:t>Carrera 15 con Calle 84Bis </a:t>
            </a:r>
          </a:p>
          <a:p>
            <a:pPr marL="457200" indent="-457200" algn="just" fontAlgn="auto">
              <a:spcBef>
                <a:spcPts val="0"/>
              </a:spcBef>
              <a:spcAft>
                <a:spcPts val="0"/>
              </a:spcAft>
              <a:buFont typeface="Arial" panose="020B0604020202020204" pitchFamily="34" charset="0"/>
              <a:buChar char="•"/>
              <a:defRPr/>
            </a:pPr>
            <a:r>
              <a:rPr lang="es-CO" sz="2800" dirty="0"/>
              <a:t>Carrera 15 con Calle 85</a:t>
            </a:r>
          </a:p>
          <a:p>
            <a:pPr marL="457200" indent="-457200" algn="just" fontAlgn="auto">
              <a:spcBef>
                <a:spcPts val="0"/>
              </a:spcBef>
              <a:spcAft>
                <a:spcPts val="0"/>
              </a:spcAft>
              <a:buFont typeface="Arial" panose="020B0604020202020204" pitchFamily="34" charset="0"/>
              <a:buChar char="•"/>
              <a:defRPr/>
            </a:pPr>
            <a:r>
              <a:rPr lang="es-CO" sz="2800" dirty="0"/>
              <a:t>Carrera 15 con Calle 87</a:t>
            </a:r>
          </a:p>
          <a:p>
            <a:pPr marL="457200" indent="-457200" algn="just" fontAlgn="auto">
              <a:spcBef>
                <a:spcPts val="0"/>
              </a:spcBef>
              <a:spcAft>
                <a:spcPts val="0"/>
              </a:spcAft>
              <a:buFont typeface="Arial" panose="020B0604020202020204" pitchFamily="34" charset="0"/>
              <a:buChar char="•"/>
              <a:defRPr/>
            </a:pPr>
            <a:r>
              <a:rPr lang="es-CO" sz="2800" dirty="0"/>
              <a:t>Carrera 15 con Calle 92</a:t>
            </a:r>
          </a:p>
          <a:p>
            <a:pPr marL="457200" indent="-457200" algn="just" fontAlgn="auto">
              <a:spcBef>
                <a:spcPts val="0"/>
              </a:spcBef>
              <a:spcAft>
                <a:spcPts val="0"/>
              </a:spcAft>
              <a:buFont typeface="Arial" panose="020B0604020202020204" pitchFamily="34" charset="0"/>
              <a:buChar char="•"/>
              <a:defRPr/>
            </a:pPr>
            <a:r>
              <a:rPr lang="es-CO" sz="2800" dirty="0"/>
              <a:t>Carrera 15 con Calle 93</a:t>
            </a:r>
          </a:p>
          <a:p>
            <a:pPr marL="457200" indent="-457200" algn="just" fontAlgn="auto">
              <a:spcBef>
                <a:spcPts val="0"/>
              </a:spcBef>
              <a:spcAft>
                <a:spcPts val="0"/>
              </a:spcAft>
              <a:buFont typeface="Arial" panose="020B0604020202020204" pitchFamily="34" charset="0"/>
              <a:buChar char="•"/>
              <a:defRPr/>
            </a:pPr>
            <a:r>
              <a:rPr lang="es-CO" sz="2800" dirty="0"/>
              <a:t>Carrera 15 con Calle 94</a:t>
            </a:r>
          </a:p>
          <a:p>
            <a:pPr marL="457200" indent="-457200" algn="just" fontAlgn="auto">
              <a:spcBef>
                <a:spcPts val="0"/>
              </a:spcBef>
              <a:spcAft>
                <a:spcPts val="0"/>
              </a:spcAft>
              <a:buFont typeface="Arial" panose="020B0604020202020204" pitchFamily="34" charset="0"/>
              <a:buChar char="•"/>
              <a:defRPr/>
            </a:pPr>
            <a:r>
              <a:rPr lang="es-CO" sz="2800" dirty="0"/>
              <a:t>Carrera 15 con Calle 95</a:t>
            </a:r>
          </a:p>
          <a:p>
            <a:pPr marL="457200" indent="-457200" algn="just" fontAlgn="auto">
              <a:spcBef>
                <a:spcPts val="0"/>
              </a:spcBef>
              <a:spcAft>
                <a:spcPts val="0"/>
              </a:spcAft>
              <a:buFont typeface="Arial" panose="020B0604020202020204" pitchFamily="34" charset="0"/>
              <a:buChar char="•"/>
              <a:defRPr/>
            </a:pPr>
            <a:r>
              <a:rPr lang="es-CO" sz="2800" dirty="0"/>
              <a:t>Carrera 15 con Calle 98</a:t>
            </a:r>
            <a:endParaRPr lang="es-CO" sz="2800" dirty="0">
              <a:latin typeface="+mn-lt"/>
              <a:ea typeface="+mn-ea"/>
              <a:cs typeface="+mn-cs"/>
            </a:endParaRPr>
          </a:p>
        </p:txBody>
      </p:sp>
      <p:pic>
        <p:nvPicPr>
          <p:cNvPr id="6" name="Imagen 5">
            <a:extLst>
              <a:ext uri="{FF2B5EF4-FFF2-40B4-BE49-F238E27FC236}">
                <a16:creationId xmlns:a16="http://schemas.microsoft.com/office/drawing/2014/main" id="{73C79210-989F-4D03-BA4C-23911C214595}"/>
              </a:ext>
            </a:extLst>
          </p:cNvPr>
          <p:cNvPicPr>
            <a:picLocks noChangeAspect="1"/>
          </p:cNvPicPr>
          <p:nvPr/>
        </p:nvPicPr>
        <p:blipFill>
          <a:blip r:embed="rId2"/>
          <a:stretch>
            <a:fillRect/>
          </a:stretch>
        </p:blipFill>
        <p:spPr>
          <a:xfrm>
            <a:off x="-794" y="7891464"/>
            <a:ext cx="17340263" cy="1862136"/>
          </a:xfrm>
          <a:prstGeom prst="rect">
            <a:avLst/>
          </a:prstGeom>
        </p:spPr>
      </p:pic>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4A54CBD8-F420-4685-93CC-A2249B7A7C3A}"/>
              </a:ext>
            </a:extLst>
          </p:cNvPr>
          <p:cNvSpPr>
            <a:spLocks noChangeArrowheads="1"/>
          </p:cNvSpPr>
          <p:nvPr/>
        </p:nvSpPr>
        <p:spPr bwMode="auto">
          <a:xfrm>
            <a:off x="3547806" y="222141"/>
            <a:ext cx="9877425"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PUNTOS</a:t>
            </a:r>
            <a:r>
              <a:rPr lang="es-ES" altLang="es-ES" sz="4400" dirty="0">
                <a:solidFill>
                  <a:srgbClr val="FF0000"/>
                </a:solidFill>
                <a:latin typeface="Arial Rounded MT Bold" panose="020F0704030504030204" pitchFamily="34" charset="0"/>
                <a:sym typeface="Arial Rounded MT Bold" panose="020F0704030504030204" pitchFamily="34" charset="0"/>
              </a:rPr>
              <a:t> </a:t>
            </a:r>
            <a:r>
              <a:rPr lang="es-ES" altLang="es-ES" sz="5400" dirty="0">
                <a:solidFill>
                  <a:srgbClr val="FF0000"/>
                </a:solidFill>
                <a:latin typeface="Arial Rounded MT Bold" panose="020F0704030504030204" pitchFamily="34" charset="0"/>
                <a:sym typeface="Arial Rounded MT Bold" panose="020F0704030504030204" pitchFamily="34" charset="0"/>
              </a:rPr>
              <a:t>ALGIDOS</a:t>
            </a:r>
            <a:r>
              <a:rPr lang="es-ES" altLang="es-ES" sz="4400" dirty="0">
                <a:solidFill>
                  <a:srgbClr val="FF0000"/>
                </a:solidFill>
                <a:latin typeface="Arial Rounded MT Bold" panose="020F0704030504030204" pitchFamily="34" charset="0"/>
                <a:sym typeface="Arial Rounded MT Bold" panose="020F0704030504030204" pitchFamily="34" charset="0"/>
              </a:rPr>
              <a:t> </a:t>
            </a:r>
          </a:p>
        </p:txBody>
      </p:sp>
      <p:sp>
        <p:nvSpPr>
          <p:cNvPr id="4" name="CuadroTexto 3">
            <a:extLst>
              <a:ext uri="{FF2B5EF4-FFF2-40B4-BE49-F238E27FC236}">
                <a16:creationId xmlns:a16="http://schemas.microsoft.com/office/drawing/2014/main" id="{E059CB6B-CE46-4048-9432-82BA37210C2D}"/>
              </a:ext>
            </a:extLst>
          </p:cNvPr>
          <p:cNvSpPr txBox="1"/>
          <p:nvPr/>
        </p:nvSpPr>
        <p:spPr>
          <a:xfrm>
            <a:off x="2737645" y="1155730"/>
            <a:ext cx="11926887"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fontAlgn="auto">
              <a:spcBef>
                <a:spcPts val="0"/>
              </a:spcBef>
              <a:spcAft>
                <a:spcPts val="0"/>
              </a:spcAft>
              <a:defRPr/>
            </a:pPr>
            <a:r>
              <a:rPr lang="es-CO" sz="2800" dirty="0">
                <a:latin typeface="+mn-lt"/>
                <a:ea typeface="+mn-ea"/>
                <a:cs typeface="+mn-cs"/>
              </a:rPr>
              <a:t>Carrera 7 con Calle 72, manejo de intersección con personal punto fijo, no semafórico. </a:t>
            </a:r>
          </a:p>
        </p:txBody>
      </p:sp>
      <p:pic>
        <p:nvPicPr>
          <p:cNvPr id="8" name="Imagen 7">
            <a:extLst>
              <a:ext uri="{FF2B5EF4-FFF2-40B4-BE49-F238E27FC236}">
                <a16:creationId xmlns:a16="http://schemas.microsoft.com/office/drawing/2014/main" id="{E6E38FFC-2596-4E36-9178-07BEC9012EAF}"/>
              </a:ext>
            </a:extLst>
          </p:cNvPr>
          <p:cNvPicPr>
            <a:picLocks noChangeAspect="1"/>
          </p:cNvPicPr>
          <p:nvPr/>
        </p:nvPicPr>
        <p:blipFill>
          <a:blip r:embed="rId2"/>
          <a:stretch>
            <a:fillRect/>
          </a:stretch>
        </p:blipFill>
        <p:spPr>
          <a:xfrm>
            <a:off x="-794" y="7891464"/>
            <a:ext cx="17340263" cy="1862136"/>
          </a:xfrm>
          <a:prstGeom prst="rect">
            <a:avLst/>
          </a:prstGeom>
        </p:spPr>
      </p:pic>
      <p:pic>
        <p:nvPicPr>
          <p:cNvPr id="2" name="Imagen 1">
            <a:extLst>
              <a:ext uri="{FF2B5EF4-FFF2-40B4-BE49-F238E27FC236}">
                <a16:creationId xmlns:a16="http://schemas.microsoft.com/office/drawing/2014/main" id="{5321BB8D-4320-4644-8698-61C27EF506A1}"/>
              </a:ext>
            </a:extLst>
          </p:cNvPr>
          <p:cNvPicPr>
            <a:picLocks noChangeAspect="1"/>
          </p:cNvPicPr>
          <p:nvPr/>
        </p:nvPicPr>
        <p:blipFill>
          <a:blip r:embed="rId3"/>
          <a:stretch>
            <a:fillRect/>
          </a:stretch>
        </p:blipFill>
        <p:spPr>
          <a:xfrm>
            <a:off x="3830291" y="2229888"/>
            <a:ext cx="9447828" cy="5293823"/>
          </a:xfrm>
          <a:prstGeom prst="rect">
            <a:avLst/>
          </a:prstGeom>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43134E56-A01D-41FC-BE1E-394D942E1EF1}"/>
              </a:ext>
            </a:extLst>
          </p:cNvPr>
          <p:cNvPicPr>
            <a:picLocks noChangeAspect="1"/>
          </p:cNvPicPr>
          <p:nvPr/>
        </p:nvPicPr>
        <p:blipFill rotWithShape="1">
          <a:blip r:embed="rId2"/>
          <a:srcRect b="1427"/>
          <a:stretch/>
        </p:blipFill>
        <p:spPr>
          <a:xfrm>
            <a:off x="618185" y="0"/>
            <a:ext cx="16059955" cy="9753600"/>
          </a:xfrm>
          <a:prstGeom prst="rect">
            <a:avLst/>
          </a:prstGeom>
        </p:spPr>
      </p:pic>
      <p:pic>
        <p:nvPicPr>
          <p:cNvPr id="7" name="Imagen 6">
            <a:extLst>
              <a:ext uri="{FF2B5EF4-FFF2-40B4-BE49-F238E27FC236}">
                <a16:creationId xmlns:a16="http://schemas.microsoft.com/office/drawing/2014/main" id="{8D1AD5B3-7B7C-499E-ADB6-F66CAE0D95FE}"/>
              </a:ext>
            </a:extLst>
          </p:cNvPr>
          <p:cNvPicPr>
            <a:picLocks noChangeAspect="1"/>
          </p:cNvPicPr>
          <p:nvPr/>
        </p:nvPicPr>
        <p:blipFill>
          <a:blip r:embed="rId3"/>
          <a:stretch>
            <a:fillRect/>
          </a:stretch>
        </p:blipFill>
        <p:spPr>
          <a:xfrm>
            <a:off x="755374" y="139148"/>
            <a:ext cx="15604435" cy="7904074"/>
          </a:xfrm>
          <a:prstGeom prst="rect">
            <a:avLst/>
          </a:prstGeom>
        </p:spPr>
      </p:pic>
    </p:spTree>
    <p:extLst>
      <p:ext uri="{BB962C8B-B14F-4D97-AF65-F5344CB8AC3E}">
        <p14:creationId xmlns:p14="http://schemas.microsoft.com/office/powerpoint/2010/main" val="1001944433"/>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18FF2F09-D066-423D-B1A3-F971726A201A}"/>
              </a:ext>
            </a:extLst>
          </p:cNvPr>
          <p:cNvSpPr>
            <a:spLocks noChangeArrowheads="1"/>
          </p:cNvSpPr>
          <p:nvPr/>
        </p:nvSpPr>
        <p:spPr bwMode="auto">
          <a:xfrm>
            <a:off x="3730623" y="191063"/>
            <a:ext cx="9877425"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PUNTOS</a:t>
            </a:r>
            <a:r>
              <a:rPr lang="es-ES" altLang="es-ES" sz="4400" dirty="0">
                <a:solidFill>
                  <a:srgbClr val="FF0000"/>
                </a:solidFill>
                <a:latin typeface="Arial Rounded MT Bold" panose="020F0704030504030204" pitchFamily="34" charset="0"/>
                <a:sym typeface="Arial Rounded MT Bold" panose="020F0704030504030204" pitchFamily="34" charset="0"/>
              </a:rPr>
              <a:t> </a:t>
            </a:r>
            <a:r>
              <a:rPr lang="es-ES" altLang="es-ES" sz="5400" dirty="0">
                <a:solidFill>
                  <a:srgbClr val="FF0000"/>
                </a:solidFill>
                <a:latin typeface="Arial Rounded MT Bold" panose="020F0704030504030204" pitchFamily="34" charset="0"/>
                <a:sym typeface="Arial Rounded MT Bold" panose="020F0704030504030204" pitchFamily="34" charset="0"/>
              </a:rPr>
              <a:t>ALGIDOS</a:t>
            </a:r>
            <a:r>
              <a:rPr lang="es-ES" altLang="es-ES" sz="4400" dirty="0">
                <a:solidFill>
                  <a:srgbClr val="FF0000"/>
                </a:solidFill>
                <a:latin typeface="Arial Rounded MT Bold" panose="020F0704030504030204" pitchFamily="34" charset="0"/>
                <a:sym typeface="Arial Rounded MT Bold" panose="020F0704030504030204" pitchFamily="34" charset="0"/>
              </a:rPr>
              <a:t> </a:t>
            </a:r>
          </a:p>
        </p:txBody>
      </p:sp>
      <p:sp>
        <p:nvSpPr>
          <p:cNvPr id="4" name="CuadroTexto 3">
            <a:extLst>
              <a:ext uri="{FF2B5EF4-FFF2-40B4-BE49-F238E27FC236}">
                <a16:creationId xmlns:a16="http://schemas.microsoft.com/office/drawing/2014/main" id="{E1DBFBE0-746A-4CB1-A8D6-17D981AD2E9D}"/>
              </a:ext>
            </a:extLst>
          </p:cNvPr>
          <p:cNvSpPr txBox="1"/>
          <p:nvPr/>
        </p:nvSpPr>
        <p:spPr>
          <a:xfrm>
            <a:off x="2705893" y="1252341"/>
            <a:ext cx="11926887"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just" fontAlgn="auto">
              <a:spcBef>
                <a:spcPts val="0"/>
              </a:spcBef>
              <a:spcAft>
                <a:spcPts val="0"/>
              </a:spcAft>
              <a:defRPr/>
            </a:pPr>
            <a:r>
              <a:rPr lang="es-CO" sz="2800" dirty="0">
                <a:latin typeface="+mn-lt"/>
                <a:ea typeface="+mn-ea"/>
                <a:cs typeface="+mn-cs"/>
              </a:rPr>
              <a:t>Carrera 7 con Calle 77, suspensión del giro al oriente. Vehículos toman carrera 7 hacia el sur hasta la calle 76, luego toman la carrera 9 hacia el norte hasta la calle 77, se toma calle 77 hacia el oriente   </a:t>
            </a:r>
          </a:p>
        </p:txBody>
      </p:sp>
      <p:pic>
        <p:nvPicPr>
          <p:cNvPr id="8" name="Imagen 7">
            <a:extLst>
              <a:ext uri="{FF2B5EF4-FFF2-40B4-BE49-F238E27FC236}">
                <a16:creationId xmlns:a16="http://schemas.microsoft.com/office/drawing/2014/main" id="{B6044F3D-47C6-49DA-945C-FE2B31616BBC}"/>
              </a:ext>
            </a:extLst>
          </p:cNvPr>
          <p:cNvPicPr>
            <a:picLocks noChangeAspect="1"/>
          </p:cNvPicPr>
          <p:nvPr/>
        </p:nvPicPr>
        <p:blipFill>
          <a:blip r:embed="rId2"/>
          <a:stretch>
            <a:fillRect/>
          </a:stretch>
        </p:blipFill>
        <p:spPr>
          <a:xfrm>
            <a:off x="-794" y="7891464"/>
            <a:ext cx="17340263" cy="1862136"/>
          </a:xfrm>
          <a:prstGeom prst="rect">
            <a:avLst/>
          </a:prstGeom>
        </p:spPr>
      </p:pic>
      <p:pic>
        <p:nvPicPr>
          <p:cNvPr id="6" name="Imagen 5">
            <a:extLst>
              <a:ext uri="{FF2B5EF4-FFF2-40B4-BE49-F238E27FC236}">
                <a16:creationId xmlns:a16="http://schemas.microsoft.com/office/drawing/2014/main" id="{D25D148A-028A-4BF2-9849-3D68926B93EE}"/>
              </a:ext>
            </a:extLst>
          </p:cNvPr>
          <p:cNvPicPr>
            <a:picLocks noChangeAspect="1"/>
          </p:cNvPicPr>
          <p:nvPr/>
        </p:nvPicPr>
        <p:blipFill>
          <a:blip r:embed="rId3"/>
          <a:stretch>
            <a:fillRect/>
          </a:stretch>
        </p:blipFill>
        <p:spPr>
          <a:xfrm>
            <a:off x="4245571" y="2791383"/>
            <a:ext cx="8847527" cy="4956292"/>
          </a:xfrm>
          <a:prstGeom prst="rect">
            <a:avLst/>
          </a:prstGeom>
        </p:spPr>
      </p:pic>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0CD533EC-418D-4915-8B93-7622FD107112}"/>
              </a:ext>
            </a:extLst>
          </p:cNvPr>
          <p:cNvSpPr>
            <a:spLocks noChangeArrowheads="1"/>
          </p:cNvSpPr>
          <p:nvPr/>
        </p:nvSpPr>
        <p:spPr bwMode="auto">
          <a:xfrm>
            <a:off x="3509170" y="365850"/>
            <a:ext cx="9877425"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PUNTOS ALGIDOS </a:t>
            </a:r>
          </a:p>
        </p:txBody>
      </p:sp>
      <p:sp>
        <p:nvSpPr>
          <p:cNvPr id="4" name="CuadroTexto 3">
            <a:extLst>
              <a:ext uri="{FF2B5EF4-FFF2-40B4-BE49-F238E27FC236}">
                <a16:creationId xmlns:a16="http://schemas.microsoft.com/office/drawing/2014/main" id="{6F0F93E3-4471-4123-9DA0-66978EEB04FC}"/>
              </a:ext>
            </a:extLst>
          </p:cNvPr>
          <p:cNvSpPr txBox="1"/>
          <p:nvPr/>
        </p:nvSpPr>
        <p:spPr>
          <a:xfrm>
            <a:off x="2706687" y="1233701"/>
            <a:ext cx="11926887" cy="22570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just" fontAlgn="auto">
              <a:spcBef>
                <a:spcPts val="0"/>
              </a:spcBef>
              <a:spcAft>
                <a:spcPts val="0"/>
              </a:spcAft>
              <a:defRPr/>
            </a:pPr>
            <a:r>
              <a:rPr lang="es-CO" sz="2800" dirty="0">
                <a:latin typeface="+mn-lt"/>
                <a:ea typeface="+mn-ea"/>
                <a:cs typeface="+mn-cs"/>
              </a:rPr>
              <a:t>Carrera 7 con Calle 92, manejo de intersección material de señalización fijo. Apoyándonos de las tachas que hay, para los ciclousuarios </a:t>
            </a:r>
            <a:r>
              <a:rPr lang="es-CO" sz="2800" dirty="0"/>
              <a:t>el carril es </a:t>
            </a:r>
            <a:r>
              <a:rPr lang="es-CO" sz="2800" dirty="0">
                <a:latin typeface="+mn-lt"/>
                <a:ea typeface="+mn-ea"/>
                <a:cs typeface="+mn-cs"/>
              </a:rPr>
              <a:t>el adosado al separador oriental, los vehículos que  giran tomaran el carril occidental contiguo, es necesario tener puntos fijos de movilidad los cuales controlarán el flujo.</a:t>
            </a:r>
          </a:p>
        </p:txBody>
      </p:sp>
      <p:pic>
        <p:nvPicPr>
          <p:cNvPr id="10" name="Imagen 9">
            <a:extLst>
              <a:ext uri="{FF2B5EF4-FFF2-40B4-BE49-F238E27FC236}">
                <a16:creationId xmlns:a16="http://schemas.microsoft.com/office/drawing/2014/main" id="{9AB5C63E-F73A-4337-9882-6CDDE34C7353}"/>
              </a:ext>
            </a:extLst>
          </p:cNvPr>
          <p:cNvPicPr>
            <a:picLocks noChangeAspect="1"/>
          </p:cNvPicPr>
          <p:nvPr/>
        </p:nvPicPr>
        <p:blipFill>
          <a:blip r:embed="rId2"/>
          <a:stretch>
            <a:fillRect/>
          </a:stretch>
        </p:blipFill>
        <p:spPr>
          <a:xfrm>
            <a:off x="-794" y="7891464"/>
            <a:ext cx="17340263" cy="1862136"/>
          </a:xfrm>
          <a:prstGeom prst="rect">
            <a:avLst/>
          </a:prstGeom>
        </p:spPr>
      </p:pic>
      <p:pic>
        <p:nvPicPr>
          <p:cNvPr id="3" name="Imagen 2">
            <a:extLst>
              <a:ext uri="{FF2B5EF4-FFF2-40B4-BE49-F238E27FC236}">
                <a16:creationId xmlns:a16="http://schemas.microsoft.com/office/drawing/2014/main" id="{99728D7A-E1C3-485C-86E1-CF7D204D2512}"/>
              </a:ext>
            </a:extLst>
          </p:cNvPr>
          <p:cNvPicPr>
            <a:picLocks noChangeAspect="1"/>
          </p:cNvPicPr>
          <p:nvPr/>
        </p:nvPicPr>
        <p:blipFill>
          <a:blip r:embed="rId3"/>
          <a:stretch>
            <a:fillRect/>
          </a:stretch>
        </p:blipFill>
        <p:spPr>
          <a:xfrm>
            <a:off x="5749810" y="3307785"/>
            <a:ext cx="5840641" cy="4451606"/>
          </a:xfrm>
          <a:prstGeom prst="rect">
            <a:avLst/>
          </a:prstGeom>
        </p:spPr>
      </p:pic>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7B991002-CE22-4771-9565-E827B2856A91}"/>
              </a:ext>
            </a:extLst>
          </p:cNvPr>
          <p:cNvSpPr>
            <a:spLocks noChangeArrowheads="1"/>
          </p:cNvSpPr>
          <p:nvPr/>
        </p:nvSpPr>
        <p:spPr bwMode="auto">
          <a:xfrm>
            <a:off x="2300394" y="95062"/>
            <a:ext cx="12737886" cy="2595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Centro 1 </a:t>
            </a:r>
          </a:p>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Av. Boyacá entre Calle 44 sur y Calle 66 A</a:t>
            </a:r>
          </a:p>
        </p:txBody>
      </p:sp>
      <p:sp>
        <p:nvSpPr>
          <p:cNvPr id="4" name="CuadroTexto 3">
            <a:extLst>
              <a:ext uri="{FF2B5EF4-FFF2-40B4-BE49-F238E27FC236}">
                <a16:creationId xmlns:a16="http://schemas.microsoft.com/office/drawing/2014/main" id="{6B5CB592-BE9A-4DFD-9599-A8F150C41BE5}"/>
              </a:ext>
            </a:extLst>
          </p:cNvPr>
          <p:cNvSpPr txBox="1"/>
          <p:nvPr/>
        </p:nvSpPr>
        <p:spPr>
          <a:xfrm>
            <a:off x="3180556" y="3269843"/>
            <a:ext cx="10977562"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just" fontAlgn="auto">
              <a:spcBef>
                <a:spcPts val="0"/>
              </a:spcBef>
              <a:spcAft>
                <a:spcPts val="0"/>
              </a:spcAft>
              <a:defRPr/>
            </a:pPr>
            <a:endParaRPr lang="es-CO" sz="2800" dirty="0"/>
          </a:p>
          <a:p>
            <a:pPr algn="just" fontAlgn="auto">
              <a:spcBef>
                <a:spcPts val="0"/>
              </a:spcBef>
              <a:spcAft>
                <a:spcPts val="0"/>
              </a:spcAft>
              <a:defRPr/>
            </a:pPr>
            <a:r>
              <a:rPr lang="es-CO" sz="2800" dirty="0"/>
              <a:t>Ubicar punto fijo en el paso seguro de la Av. Boyacá x Calle 26 </a:t>
            </a:r>
          </a:p>
        </p:txBody>
      </p:sp>
      <p:pic>
        <p:nvPicPr>
          <p:cNvPr id="6" name="Imagen 5">
            <a:extLst>
              <a:ext uri="{FF2B5EF4-FFF2-40B4-BE49-F238E27FC236}">
                <a16:creationId xmlns:a16="http://schemas.microsoft.com/office/drawing/2014/main" id="{311D6290-2258-4567-B89E-4DCBCAEF13D0}"/>
              </a:ext>
            </a:extLst>
          </p:cNvPr>
          <p:cNvPicPr>
            <a:picLocks noChangeAspect="1"/>
          </p:cNvPicPr>
          <p:nvPr/>
        </p:nvPicPr>
        <p:blipFill>
          <a:blip r:embed="rId2"/>
          <a:stretch>
            <a:fillRect/>
          </a:stretch>
        </p:blipFill>
        <p:spPr>
          <a:xfrm>
            <a:off x="-794" y="7891464"/>
            <a:ext cx="17340263" cy="1862136"/>
          </a:xfrm>
          <a:prstGeom prst="rect">
            <a:avLst/>
          </a:prstGeom>
        </p:spPr>
      </p:pic>
    </p:spTree>
    <p:extLst>
      <p:ext uri="{BB962C8B-B14F-4D97-AF65-F5344CB8AC3E}">
        <p14:creationId xmlns:p14="http://schemas.microsoft.com/office/powerpoint/2010/main" val="3848983311"/>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7B991002-CE22-4771-9565-E827B2856A91}"/>
              </a:ext>
            </a:extLst>
          </p:cNvPr>
          <p:cNvSpPr>
            <a:spLocks noChangeArrowheads="1"/>
          </p:cNvSpPr>
          <p:nvPr/>
        </p:nvSpPr>
        <p:spPr bwMode="auto">
          <a:xfrm>
            <a:off x="2300394" y="510560"/>
            <a:ext cx="13540620" cy="1764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Centro 2 </a:t>
            </a:r>
          </a:p>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Carrera 50 entre Autopista sur y Calle 9</a:t>
            </a:r>
          </a:p>
        </p:txBody>
      </p:sp>
      <p:sp>
        <p:nvSpPr>
          <p:cNvPr id="4" name="CuadroTexto 3">
            <a:extLst>
              <a:ext uri="{FF2B5EF4-FFF2-40B4-BE49-F238E27FC236}">
                <a16:creationId xmlns:a16="http://schemas.microsoft.com/office/drawing/2014/main" id="{6B5CB592-BE9A-4DFD-9599-A8F150C41BE5}"/>
              </a:ext>
            </a:extLst>
          </p:cNvPr>
          <p:cNvSpPr txBox="1"/>
          <p:nvPr/>
        </p:nvSpPr>
        <p:spPr>
          <a:xfrm>
            <a:off x="3181350" y="2874952"/>
            <a:ext cx="10977562"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just" fontAlgn="auto">
              <a:spcBef>
                <a:spcPts val="0"/>
              </a:spcBef>
              <a:spcAft>
                <a:spcPts val="0"/>
              </a:spcAft>
              <a:defRPr/>
            </a:pPr>
            <a:endParaRPr lang="es-CO" sz="2800" dirty="0"/>
          </a:p>
          <a:p>
            <a:pPr algn="just" fontAlgn="auto">
              <a:spcBef>
                <a:spcPts val="0"/>
              </a:spcBef>
              <a:spcAft>
                <a:spcPts val="0"/>
              </a:spcAft>
              <a:defRPr/>
            </a:pPr>
            <a:r>
              <a:rPr lang="es-CO" sz="2800" dirty="0"/>
              <a:t>Funciona normal hasta la Av. Américas</a:t>
            </a:r>
          </a:p>
          <a:p>
            <a:pPr algn="just" fontAlgn="auto">
              <a:spcBef>
                <a:spcPts val="0"/>
              </a:spcBef>
              <a:spcAft>
                <a:spcPts val="0"/>
              </a:spcAft>
              <a:defRPr/>
            </a:pPr>
            <a:endParaRPr lang="es-CO" sz="2800" dirty="0"/>
          </a:p>
          <a:p>
            <a:pPr algn="just" fontAlgn="auto">
              <a:spcBef>
                <a:spcPts val="0"/>
              </a:spcBef>
              <a:spcAft>
                <a:spcPts val="0"/>
              </a:spcAft>
              <a:defRPr/>
            </a:pPr>
            <a:r>
              <a:rPr lang="es-CO" sz="2800" dirty="0"/>
              <a:t>Ubicar puntos fijos para controlar el paso en las glorietas del corredor.  </a:t>
            </a:r>
          </a:p>
        </p:txBody>
      </p:sp>
      <p:pic>
        <p:nvPicPr>
          <p:cNvPr id="6" name="Imagen 5">
            <a:extLst>
              <a:ext uri="{FF2B5EF4-FFF2-40B4-BE49-F238E27FC236}">
                <a16:creationId xmlns:a16="http://schemas.microsoft.com/office/drawing/2014/main" id="{311D6290-2258-4567-B89E-4DCBCAEF13D0}"/>
              </a:ext>
            </a:extLst>
          </p:cNvPr>
          <p:cNvPicPr>
            <a:picLocks noChangeAspect="1"/>
          </p:cNvPicPr>
          <p:nvPr/>
        </p:nvPicPr>
        <p:blipFill>
          <a:blip r:embed="rId2"/>
          <a:stretch>
            <a:fillRect/>
          </a:stretch>
        </p:blipFill>
        <p:spPr>
          <a:xfrm>
            <a:off x="-794" y="7891464"/>
            <a:ext cx="17340263" cy="1862136"/>
          </a:xfrm>
          <a:prstGeom prst="rect">
            <a:avLst/>
          </a:prstGeom>
        </p:spPr>
      </p:pic>
    </p:spTree>
    <p:extLst>
      <p:ext uri="{BB962C8B-B14F-4D97-AF65-F5344CB8AC3E}">
        <p14:creationId xmlns:p14="http://schemas.microsoft.com/office/powerpoint/2010/main" val="560154961"/>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010E656C-3E23-4ACD-9383-0683264E4DA2}"/>
              </a:ext>
            </a:extLst>
          </p:cNvPr>
          <p:cNvSpPr>
            <a:spLocks noChangeArrowheads="1"/>
          </p:cNvSpPr>
          <p:nvPr/>
        </p:nvSpPr>
        <p:spPr bwMode="auto">
          <a:xfrm>
            <a:off x="1608937" y="382106"/>
            <a:ext cx="14120800" cy="1764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CENTRO 3</a:t>
            </a:r>
          </a:p>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Carrera7 entre Av. 1ro de mayo y Calle72</a:t>
            </a:r>
          </a:p>
        </p:txBody>
      </p:sp>
      <p:sp>
        <p:nvSpPr>
          <p:cNvPr id="7" name="CuadroTexto 6">
            <a:extLst>
              <a:ext uri="{FF2B5EF4-FFF2-40B4-BE49-F238E27FC236}">
                <a16:creationId xmlns:a16="http://schemas.microsoft.com/office/drawing/2014/main" id="{0B7CF885-B56F-4B75-B5A6-8CC3EAA66B93}"/>
              </a:ext>
            </a:extLst>
          </p:cNvPr>
          <p:cNvSpPr txBox="1"/>
          <p:nvPr/>
        </p:nvSpPr>
        <p:spPr>
          <a:xfrm>
            <a:off x="2737644" y="3149851"/>
            <a:ext cx="11573668" cy="45345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marL="571500" indent="-571500" algn="just" fontAlgn="auto">
              <a:spcBef>
                <a:spcPts val="0"/>
              </a:spcBef>
              <a:spcAft>
                <a:spcPts val="0"/>
              </a:spcAft>
              <a:buFont typeface="Arial" panose="020B0604020202020204" pitchFamily="34" charset="0"/>
              <a:buChar char="•"/>
              <a:defRPr/>
            </a:pPr>
            <a:r>
              <a:rPr lang="es-CO" dirty="0"/>
              <a:t>Carrera 7 con Calle 39, por el tiempo semafórico de la Calle 39 (occidente-norte) se represa el flujo vehicular en la caja de bloqueo.</a:t>
            </a:r>
          </a:p>
          <a:p>
            <a:pPr marL="571500" indent="-571500" algn="just" fontAlgn="auto">
              <a:spcBef>
                <a:spcPts val="0"/>
              </a:spcBef>
              <a:spcAft>
                <a:spcPts val="0"/>
              </a:spcAft>
              <a:buFont typeface="Arial" panose="020B0604020202020204" pitchFamily="34" charset="0"/>
              <a:buChar char="•"/>
              <a:defRPr/>
            </a:pPr>
            <a:r>
              <a:rPr lang="es-CO" dirty="0"/>
              <a:t>El ascenso y descenso de usuarios se realiza por el costado occidental de la torre Colpatria.</a:t>
            </a:r>
          </a:p>
          <a:p>
            <a:pPr marL="571500" indent="-571500" algn="just" fontAlgn="auto">
              <a:spcBef>
                <a:spcPts val="0"/>
              </a:spcBef>
              <a:spcAft>
                <a:spcPts val="0"/>
              </a:spcAft>
              <a:buFont typeface="Arial" panose="020B0604020202020204" pitchFamily="34" charset="0"/>
              <a:buChar char="•"/>
              <a:defRPr/>
            </a:pPr>
            <a:r>
              <a:rPr lang="es-CO" dirty="0"/>
              <a:t>Se debe realizar desvío por la Carrera 6 y Calle 10. (Guardia presidencial) </a:t>
            </a:r>
          </a:p>
          <a:p>
            <a:pPr marL="571500" indent="-571500" algn="just" fontAlgn="auto">
              <a:spcBef>
                <a:spcPts val="0"/>
              </a:spcBef>
              <a:spcAft>
                <a:spcPts val="0"/>
              </a:spcAft>
              <a:buFont typeface="Arial" panose="020B0604020202020204" pitchFamily="34" charset="0"/>
              <a:buChar char="•"/>
              <a:defRPr/>
            </a:pPr>
            <a:endParaRPr lang="es-CO" dirty="0">
              <a:latin typeface="+mn-lt"/>
              <a:ea typeface="+mn-ea"/>
              <a:cs typeface="+mn-cs"/>
            </a:endParaRPr>
          </a:p>
        </p:txBody>
      </p:sp>
      <p:pic>
        <p:nvPicPr>
          <p:cNvPr id="6" name="Imagen 5">
            <a:extLst>
              <a:ext uri="{FF2B5EF4-FFF2-40B4-BE49-F238E27FC236}">
                <a16:creationId xmlns:a16="http://schemas.microsoft.com/office/drawing/2014/main" id="{FAD28DF6-6A12-42C1-A633-A2CA53E6CD98}"/>
              </a:ext>
            </a:extLst>
          </p:cNvPr>
          <p:cNvPicPr>
            <a:picLocks noChangeAspect="1"/>
          </p:cNvPicPr>
          <p:nvPr/>
        </p:nvPicPr>
        <p:blipFill>
          <a:blip r:embed="rId2"/>
          <a:stretch>
            <a:fillRect/>
          </a:stretch>
        </p:blipFill>
        <p:spPr>
          <a:xfrm>
            <a:off x="-794" y="7891464"/>
            <a:ext cx="17340263" cy="1862136"/>
          </a:xfrm>
          <a:prstGeom prst="rect">
            <a:avLst/>
          </a:prstGeom>
        </p:spPr>
      </p:pic>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F70F13D4-0DB5-432C-BFBC-78B1444F16B5}"/>
              </a:ext>
            </a:extLst>
          </p:cNvPr>
          <p:cNvSpPr>
            <a:spLocks noChangeArrowheads="1"/>
          </p:cNvSpPr>
          <p:nvPr/>
        </p:nvSpPr>
        <p:spPr bwMode="auto">
          <a:xfrm>
            <a:off x="3509170" y="365850"/>
            <a:ext cx="9877425"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PUNTOS ALGIDOS </a:t>
            </a:r>
          </a:p>
        </p:txBody>
      </p:sp>
      <p:sp>
        <p:nvSpPr>
          <p:cNvPr id="4" name="CuadroTexto 3">
            <a:extLst>
              <a:ext uri="{FF2B5EF4-FFF2-40B4-BE49-F238E27FC236}">
                <a16:creationId xmlns:a16="http://schemas.microsoft.com/office/drawing/2014/main" id="{F266A351-3201-436F-BA09-6371A16D785C}"/>
              </a:ext>
            </a:extLst>
          </p:cNvPr>
          <p:cNvSpPr txBox="1"/>
          <p:nvPr/>
        </p:nvSpPr>
        <p:spPr>
          <a:xfrm>
            <a:off x="2130659" y="1317717"/>
            <a:ext cx="13605645"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wrap="square" lIns="50800" tIns="50800" rIns="50800" bIns="50800" spcCol="38100" anchor="ctr">
            <a:spAutoFit/>
          </a:bodyPr>
          <a:lstStyle/>
          <a:p>
            <a:pPr algn="just" fontAlgn="auto">
              <a:spcBef>
                <a:spcPts val="0"/>
              </a:spcBef>
              <a:spcAft>
                <a:spcPts val="0"/>
              </a:spcAft>
              <a:defRPr/>
            </a:pPr>
            <a:r>
              <a:rPr lang="es-CO" sz="2800" dirty="0">
                <a:latin typeface="+mn-lt"/>
                <a:ea typeface="+mn-ea"/>
                <a:cs typeface="+mn-cs"/>
              </a:rPr>
              <a:t>Carrera 7 con Calle 32 – 33 Entrecruzamiento duales, peatones y ciclistas se realizará en el semáforo donde los ciclousuarios pasarán de estar en el carril adosado al separador central a estar adosados al anden occidental. Los buses duales que van por el carril central luego toman el carril oriental.</a:t>
            </a:r>
          </a:p>
        </p:txBody>
      </p:sp>
      <p:pic>
        <p:nvPicPr>
          <p:cNvPr id="6" name="Imagen 5">
            <a:extLst>
              <a:ext uri="{FF2B5EF4-FFF2-40B4-BE49-F238E27FC236}">
                <a16:creationId xmlns:a16="http://schemas.microsoft.com/office/drawing/2014/main" id="{0B932C33-4A9A-4F23-A9B3-4554339CBA63}"/>
              </a:ext>
            </a:extLst>
          </p:cNvPr>
          <p:cNvPicPr>
            <a:picLocks noChangeAspect="1"/>
          </p:cNvPicPr>
          <p:nvPr/>
        </p:nvPicPr>
        <p:blipFill>
          <a:blip r:embed="rId2"/>
          <a:stretch>
            <a:fillRect/>
          </a:stretch>
        </p:blipFill>
        <p:spPr>
          <a:xfrm>
            <a:off x="-794" y="7891464"/>
            <a:ext cx="17340263" cy="1862136"/>
          </a:xfrm>
          <a:prstGeom prst="rect">
            <a:avLst/>
          </a:prstGeom>
        </p:spPr>
      </p:pic>
      <p:pic>
        <p:nvPicPr>
          <p:cNvPr id="7" name="Imagen 6">
            <a:extLst>
              <a:ext uri="{FF2B5EF4-FFF2-40B4-BE49-F238E27FC236}">
                <a16:creationId xmlns:a16="http://schemas.microsoft.com/office/drawing/2014/main" id="{658775D6-B4F1-4639-8D72-87C43844DD16}"/>
              </a:ext>
            </a:extLst>
          </p:cNvPr>
          <p:cNvPicPr>
            <a:picLocks noChangeAspect="1"/>
          </p:cNvPicPr>
          <p:nvPr/>
        </p:nvPicPr>
        <p:blipFill>
          <a:blip r:embed="rId3"/>
          <a:stretch>
            <a:fillRect/>
          </a:stretch>
        </p:blipFill>
        <p:spPr>
          <a:xfrm>
            <a:off x="4488143" y="3303503"/>
            <a:ext cx="7919477" cy="4428316"/>
          </a:xfrm>
          <a:prstGeom prst="rect">
            <a:avLst/>
          </a:prstGeom>
        </p:spPr>
      </p:pic>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DF022BFC-62B9-4ED5-83DC-1A7824795221}"/>
              </a:ext>
            </a:extLst>
          </p:cNvPr>
          <p:cNvPicPr>
            <a:picLocks noChangeAspect="1"/>
          </p:cNvPicPr>
          <p:nvPr/>
        </p:nvPicPr>
        <p:blipFill>
          <a:blip r:embed="rId2"/>
          <a:stretch>
            <a:fillRect/>
          </a:stretch>
        </p:blipFill>
        <p:spPr>
          <a:xfrm>
            <a:off x="-794" y="7891464"/>
            <a:ext cx="17340263" cy="1862136"/>
          </a:xfrm>
          <a:prstGeom prst="rect">
            <a:avLst/>
          </a:prstGeom>
        </p:spPr>
      </p:pic>
      <p:pic>
        <p:nvPicPr>
          <p:cNvPr id="3" name="Imagen 2">
            <a:extLst>
              <a:ext uri="{FF2B5EF4-FFF2-40B4-BE49-F238E27FC236}">
                <a16:creationId xmlns:a16="http://schemas.microsoft.com/office/drawing/2014/main" id="{80098189-FD29-4E96-88E7-753C5ECE61FC}"/>
              </a:ext>
            </a:extLst>
          </p:cNvPr>
          <p:cNvPicPr>
            <a:picLocks noChangeAspect="1"/>
          </p:cNvPicPr>
          <p:nvPr/>
        </p:nvPicPr>
        <p:blipFill>
          <a:blip r:embed="rId3"/>
          <a:stretch>
            <a:fillRect/>
          </a:stretch>
        </p:blipFill>
        <p:spPr>
          <a:xfrm>
            <a:off x="2644716" y="682581"/>
            <a:ext cx="12049241" cy="6803036"/>
          </a:xfrm>
          <a:prstGeom prst="rect">
            <a:avLst/>
          </a:prstGeom>
        </p:spPr>
      </p:pic>
    </p:spTree>
    <p:extLst>
      <p:ext uri="{BB962C8B-B14F-4D97-AF65-F5344CB8AC3E}">
        <p14:creationId xmlns:p14="http://schemas.microsoft.com/office/powerpoint/2010/main" val="21541946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CFD2CC75-7E4F-4BA2-A64B-0EDCFD0D5444}"/>
              </a:ext>
            </a:extLst>
          </p:cNvPr>
          <p:cNvPicPr>
            <a:picLocks noChangeAspect="1"/>
          </p:cNvPicPr>
          <p:nvPr/>
        </p:nvPicPr>
        <p:blipFill>
          <a:blip r:embed="rId2"/>
          <a:stretch>
            <a:fillRect/>
          </a:stretch>
        </p:blipFill>
        <p:spPr>
          <a:xfrm>
            <a:off x="-794" y="7891464"/>
            <a:ext cx="17340263" cy="1862136"/>
          </a:xfrm>
          <a:prstGeom prst="rect">
            <a:avLst/>
          </a:prstGeom>
        </p:spPr>
      </p:pic>
      <p:pic>
        <p:nvPicPr>
          <p:cNvPr id="2" name="Imagen 1">
            <a:extLst>
              <a:ext uri="{FF2B5EF4-FFF2-40B4-BE49-F238E27FC236}">
                <a16:creationId xmlns:a16="http://schemas.microsoft.com/office/drawing/2014/main" id="{78F21222-7985-483C-8E06-C6DA575E5011}"/>
              </a:ext>
            </a:extLst>
          </p:cNvPr>
          <p:cNvPicPr>
            <a:picLocks noChangeAspect="1"/>
          </p:cNvPicPr>
          <p:nvPr/>
        </p:nvPicPr>
        <p:blipFill>
          <a:blip r:embed="rId3"/>
          <a:stretch>
            <a:fillRect/>
          </a:stretch>
        </p:blipFill>
        <p:spPr>
          <a:xfrm>
            <a:off x="3046346" y="402872"/>
            <a:ext cx="11245981" cy="7179499"/>
          </a:xfrm>
          <a:prstGeom prst="rect">
            <a:avLst/>
          </a:prstGeom>
        </p:spPr>
      </p:pic>
    </p:spTree>
    <p:extLst>
      <p:ext uri="{BB962C8B-B14F-4D97-AF65-F5344CB8AC3E}">
        <p14:creationId xmlns:p14="http://schemas.microsoft.com/office/powerpoint/2010/main" val="40883884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5F8C5663-4D25-4673-9D84-9866D4E80DD4}"/>
              </a:ext>
            </a:extLst>
          </p:cNvPr>
          <p:cNvSpPr>
            <a:spLocks noChangeArrowheads="1"/>
          </p:cNvSpPr>
          <p:nvPr/>
        </p:nvSpPr>
        <p:spPr bwMode="auto">
          <a:xfrm>
            <a:off x="3509170" y="365850"/>
            <a:ext cx="9877425"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PUNTOS ALGIDOS </a:t>
            </a:r>
          </a:p>
        </p:txBody>
      </p:sp>
      <p:sp>
        <p:nvSpPr>
          <p:cNvPr id="4" name="CuadroTexto 3">
            <a:extLst>
              <a:ext uri="{FF2B5EF4-FFF2-40B4-BE49-F238E27FC236}">
                <a16:creationId xmlns:a16="http://schemas.microsoft.com/office/drawing/2014/main" id="{76BC7182-387B-4222-ADA5-57638A477F84}"/>
              </a:ext>
            </a:extLst>
          </p:cNvPr>
          <p:cNvSpPr txBox="1"/>
          <p:nvPr/>
        </p:nvSpPr>
        <p:spPr>
          <a:xfrm>
            <a:off x="2705893" y="1446093"/>
            <a:ext cx="11926887"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fontAlgn="auto">
              <a:spcBef>
                <a:spcPts val="0"/>
              </a:spcBef>
              <a:spcAft>
                <a:spcPts val="0"/>
              </a:spcAft>
              <a:defRPr/>
            </a:pPr>
            <a:r>
              <a:rPr lang="es-CO" dirty="0">
                <a:latin typeface="+mn-lt"/>
                <a:ea typeface="+mn-ea"/>
                <a:cs typeface="+mn-cs"/>
              </a:rPr>
              <a:t>Carrera 7 con Calle 36, giro a la izquierda habilitado</a:t>
            </a:r>
          </a:p>
        </p:txBody>
      </p:sp>
      <p:pic>
        <p:nvPicPr>
          <p:cNvPr id="6" name="Imagen 5">
            <a:extLst>
              <a:ext uri="{FF2B5EF4-FFF2-40B4-BE49-F238E27FC236}">
                <a16:creationId xmlns:a16="http://schemas.microsoft.com/office/drawing/2014/main" id="{64B9E939-AB05-45EA-AD06-B4E9AE8AC43F}"/>
              </a:ext>
            </a:extLst>
          </p:cNvPr>
          <p:cNvPicPr>
            <a:picLocks noChangeAspect="1"/>
          </p:cNvPicPr>
          <p:nvPr/>
        </p:nvPicPr>
        <p:blipFill>
          <a:blip r:embed="rId2"/>
          <a:stretch>
            <a:fillRect/>
          </a:stretch>
        </p:blipFill>
        <p:spPr>
          <a:xfrm>
            <a:off x="-794" y="7891464"/>
            <a:ext cx="17340263" cy="1862136"/>
          </a:xfrm>
          <a:prstGeom prst="rect">
            <a:avLst/>
          </a:prstGeom>
        </p:spPr>
      </p:pic>
      <p:pic>
        <p:nvPicPr>
          <p:cNvPr id="3" name="Imagen 2">
            <a:extLst>
              <a:ext uri="{FF2B5EF4-FFF2-40B4-BE49-F238E27FC236}">
                <a16:creationId xmlns:a16="http://schemas.microsoft.com/office/drawing/2014/main" id="{188332D2-1412-4C97-9F41-353E4B6E2754}"/>
              </a:ext>
            </a:extLst>
          </p:cNvPr>
          <p:cNvPicPr>
            <a:picLocks noChangeAspect="1"/>
          </p:cNvPicPr>
          <p:nvPr/>
        </p:nvPicPr>
        <p:blipFill>
          <a:blip r:embed="rId3"/>
          <a:stretch>
            <a:fillRect/>
          </a:stretch>
        </p:blipFill>
        <p:spPr>
          <a:xfrm>
            <a:off x="4511268" y="2249337"/>
            <a:ext cx="8650411" cy="5465107"/>
          </a:xfrm>
          <a:prstGeom prst="rect">
            <a:avLst/>
          </a:prstGeom>
        </p:spPr>
      </p:pic>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07C072AE-4C91-4EB3-B322-2D5AE2A38710}"/>
              </a:ext>
            </a:extLst>
          </p:cNvPr>
          <p:cNvSpPr>
            <a:spLocks noChangeArrowheads="1"/>
          </p:cNvSpPr>
          <p:nvPr/>
        </p:nvSpPr>
        <p:spPr bwMode="auto">
          <a:xfrm>
            <a:off x="2357989" y="275969"/>
            <a:ext cx="12622696" cy="1764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CENTRO 4 </a:t>
            </a:r>
          </a:p>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Calle 26 entre Carrera 7 y Carrera 60</a:t>
            </a:r>
          </a:p>
        </p:txBody>
      </p:sp>
      <p:sp>
        <p:nvSpPr>
          <p:cNvPr id="7" name="CuadroTexto 6">
            <a:extLst>
              <a:ext uri="{FF2B5EF4-FFF2-40B4-BE49-F238E27FC236}">
                <a16:creationId xmlns:a16="http://schemas.microsoft.com/office/drawing/2014/main" id="{FABF2E4D-5A61-44AA-822D-B00D466A51FD}"/>
              </a:ext>
            </a:extLst>
          </p:cNvPr>
          <p:cNvSpPr txBox="1"/>
          <p:nvPr/>
        </p:nvSpPr>
        <p:spPr>
          <a:xfrm>
            <a:off x="2543298" y="2317554"/>
            <a:ext cx="12622696" cy="61965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wrap="square" lIns="50800" tIns="50800" rIns="50800" bIns="50800" spcCol="38100" anchor="ctr">
            <a:spAutoFit/>
          </a:bodyPr>
          <a:lstStyle/>
          <a:p>
            <a:pPr marL="571500" indent="-571500" algn="just" fontAlgn="auto">
              <a:spcBef>
                <a:spcPts val="0"/>
              </a:spcBef>
              <a:spcAft>
                <a:spcPts val="0"/>
              </a:spcAft>
              <a:buFont typeface="Arial" panose="020B0604020202020204" pitchFamily="34" charset="0"/>
              <a:buChar char="•"/>
              <a:defRPr/>
            </a:pPr>
            <a:r>
              <a:rPr lang="es-CO" dirty="0"/>
              <a:t>Verificar la velocidad de los articulados de la troncal de Calle 26, especialmente en la Carrera 50, donde se realizará la incorporación de los ciclo-usuarios a la ciclo-ruta del separador central.</a:t>
            </a:r>
          </a:p>
          <a:p>
            <a:pPr marL="571500" indent="-571500" algn="just" fontAlgn="auto">
              <a:spcBef>
                <a:spcPts val="0"/>
              </a:spcBef>
              <a:spcAft>
                <a:spcPts val="0"/>
              </a:spcAft>
              <a:buFont typeface="Arial" panose="020B0604020202020204" pitchFamily="34" charset="0"/>
              <a:buChar char="•"/>
              <a:defRPr/>
            </a:pPr>
            <a:r>
              <a:rPr lang="es-CO" dirty="0"/>
              <a:t>Transmilenio, opere para la jornada del día sin carro el desvió para los duales que normalmente realizan entrecruzamiento en la Calle 26 entre Carrera 10 y Carrera 13 (deprimido)</a:t>
            </a:r>
          </a:p>
          <a:p>
            <a:pPr marL="571500" indent="-571500" algn="just" fontAlgn="auto">
              <a:spcBef>
                <a:spcPts val="0"/>
              </a:spcBef>
              <a:spcAft>
                <a:spcPts val="0"/>
              </a:spcAft>
              <a:buFont typeface="Arial" panose="020B0604020202020204" pitchFamily="34" charset="0"/>
              <a:buChar char="•"/>
              <a:defRPr/>
            </a:pPr>
            <a:r>
              <a:rPr lang="es-CO" dirty="0"/>
              <a:t>Cerramiento de esta calzada a las 5:30 p.m.</a:t>
            </a:r>
          </a:p>
          <a:p>
            <a:pPr marL="571500" indent="-571500" algn="just" fontAlgn="auto">
              <a:spcBef>
                <a:spcPts val="0"/>
              </a:spcBef>
              <a:spcAft>
                <a:spcPts val="0"/>
              </a:spcAft>
              <a:buFont typeface="Arial" panose="020B0604020202020204" pitchFamily="34" charset="0"/>
              <a:buChar char="•"/>
              <a:defRPr/>
            </a:pPr>
            <a:r>
              <a:rPr lang="es-CO" dirty="0"/>
              <a:t> El ascenso y descenso de usuarios se realiza por el costado occidental de la torre Colpatria.</a:t>
            </a:r>
          </a:p>
          <a:p>
            <a:pPr marL="571500" indent="-571500" algn="just" fontAlgn="auto">
              <a:spcBef>
                <a:spcPts val="0"/>
              </a:spcBef>
              <a:spcAft>
                <a:spcPts val="0"/>
              </a:spcAft>
              <a:buFont typeface="Arial" panose="020B0604020202020204" pitchFamily="34" charset="0"/>
              <a:buChar char="•"/>
              <a:defRPr/>
            </a:pPr>
            <a:endParaRPr lang="es-CO" dirty="0">
              <a:latin typeface="+mn-lt"/>
              <a:ea typeface="+mn-ea"/>
              <a:cs typeface="+mn-cs"/>
            </a:endParaRPr>
          </a:p>
        </p:txBody>
      </p:sp>
      <p:pic>
        <p:nvPicPr>
          <p:cNvPr id="6" name="Imagen 5">
            <a:extLst>
              <a:ext uri="{FF2B5EF4-FFF2-40B4-BE49-F238E27FC236}">
                <a16:creationId xmlns:a16="http://schemas.microsoft.com/office/drawing/2014/main" id="{B49F46C8-0559-4124-901C-944033F93EE0}"/>
              </a:ext>
            </a:extLst>
          </p:cNvPr>
          <p:cNvPicPr>
            <a:picLocks noChangeAspect="1"/>
          </p:cNvPicPr>
          <p:nvPr/>
        </p:nvPicPr>
        <p:blipFill>
          <a:blip r:embed="rId2"/>
          <a:stretch>
            <a:fillRect/>
          </a:stretch>
        </p:blipFill>
        <p:spPr>
          <a:xfrm>
            <a:off x="-794" y="7891464"/>
            <a:ext cx="17340263" cy="1862136"/>
          </a:xfrm>
          <a:prstGeom prst="rect">
            <a:avLst/>
          </a:prstGeom>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46B9E7D5-9138-4F17-905C-859A7E102A46}"/>
              </a:ext>
            </a:extLst>
          </p:cNvPr>
          <p:cNvPicPr>
            <a:picLocks noChangeAspect="1"/>
          </p:cNvPicPr>
          <p:nvPr/>
        </p:nvPicPr>
        <p:blipFill>
          <a:blip r:embed="rId2"/>
          <a:stretch>
            <a:fillRect/>
          </a:stretch>
        </p:blipFill>
        <p:spPr>
          <a:xfrm>
            <a:off x="715617" y="0"/>
            <a:ext cx="15909029" cy="9753600"/>
          </a:xfrm>
          <a:prstGeom prst="rect">
            <a:avLst/>
          </a:prstGeom>
        </p:spPr>
      </p:pic>
      <p:sp>
        <p:nvSpPr>
          <p:cNvPr id="2" name="Título 1">
            <a:extLst>
              <a:ext uri="{FF2B5EF4-FFF2-40B4-BE49-F238E27FC236}">
                <a16:creationId xmlns:a16="http://schemas.microsoft.com/office/drawing/2014/main" id="{FB12BC8A-D223-441C-908E-EFC98E62F333}"/>
              </a:ext>
            </a:extLst>
          </p:cNvPr>
          <p:cNvSpPr>
            <a:spLocks noGrp="1"/>
          </p:cNvSpPr>
          <p:nvPr>
            <p:ph type="title"/>
          </p:nvPr>
        </p:nvSpPr>
        <p:spPr>
          <a:xfrm>
            <a:off x="1270038" y="2345635"/>
            <a:ext cx="14800185" cy="4332909"/>
          </a:xfrm>
        </p:spPr>
        <p:txBody>
          <a:bodyPr/>
          <a:lstStyle/>
          <a:p>
            <a:r>
              <a:rPr lang="es-CO" dirty="0">
                <a:solidFill>
                  <a:schemeClr val="bg1"/>
                </a:solidFill>
                <a:latin typeface="Arial Rounded MT Bold" panose="020F0704030504030204" pitchFamily="34" charset="0"/>
              </a:rPr>
              <a:t>VÍAS HABILITADAS PARA LA CICLOVÍA</a:t>
            </a:r>
          </a:p>
        </p:txBody>
      </p:sp>
    </p:spTree>
    <p:extLst>
      <p:ext uri="{BB962C8B-B14F-4D97-AF65-F5344CB8AC3E}">
        <p14:creationId xmlns:p14="http://schemas.microsoft.com/office/powerpoint/2010/main" val="1452090580"/>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21"/>
          <p:cNvSpPr>
            <a:spLocks noChangeArrowheads="1"/>
          </p:cNvSpPr>
          <p:nvPr/>
        </p:nvSpPr>
        <p:spPr bwMode="auto">
          <a:xfrm>
            <a:off x="1134132" y="161696"/>
            <a:ext cx="15070409" cy="1764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Entrecruzamiento Duales – Ciclousuarios</a:t>
            </a:r>
          </a:p>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Calle 26 por Carrera 19</a:t>
            </a:r>
          </a:p>
        </p:txBody>
      </p:sp>
      <p:pic>
        <p:nvPicPr>
          <p:cNvPr id="7" name="Imagen 6">
            <a:extLst>
              <a:ext uri="{FF2B5EF4-FFF2-40B4-BE49-F238E27FC236}">
                <a16:creationId xmlns:a16="http://schemas.microsoft.com/office/drawing/2014/main" id="{352F2B5B-719C-443B-B6F0-0958E4323403}"/>
              </a:ext>
            </a:extLst>
          </p:cNvPr>
          <p:cNvPicPr>
            <a:picLocks noChangeAspect="1"/>
          </p:cNvPicPr>
          <p:nvPr/>
        </p:nvPicPr>
        <p:blipFill>
          <a:blip r:embed="rId2"/>
          <a:stretch>
            <a:fillRect/>
          </a:stretch>
        </p:blipFill>
        <p:spPr>
          <a:xfrm>
            <a:off x="-794" y="7891464"/>
            <a:ext cx="17340263" cy="1862136"/>
          </a:xfrm>
          <a:prstGeom prst="rect">
            <a:avLst/>
          </a:prstGeom>
        </p:spPr>
      </p:pic>
      <p:pic>
        <p:nvPicPr>
          <p:cNvPr id="2" name="Imagen 1">
            <a:extLst>
              <a:ext uri="{FF2B5EF4-FFF2-40B4-BE49-F238E27FC236}">
                <a16:creationId xmlns:a16="http://schemas.microsoft.com/office/drawing/2014/main" id="{B8EC4677-0A8F-451E-9105-DC978D7B450C}"/>
              </a:ext>
            </a:extLst>
          </p:cNvPr>
          <p:cNvPicPr>
            <a:picLocks noChangeAspect="1"/>
          </p:cNvPicPr>
          <p:nvPr/>
        </p:nvPicPr>
        <p:blipFill>
          <a:blip r:embed="rId3"/>
          <a:stretch>
            <a:fillRect/>
          </a:stretch>
        </p:blipFill>
        <p:spPr>
          <a:xfrm>
            <a:off x="4504176" y="3284112"/>
            <a:ext cx="8330319" cy="4375583"/>
          </a:xfrm>
          <a:prstGeom prst="rect">
            <a:avLst/>
          </a:prstGeom>
        </p:spPr>
      </p:pic>
      <p:sp>
        <p:nvSpPr>
          <p:cNvPr id="3" name="Rectángulo 2">
            <a:extLst>
              <a:ext uri="{FF2B5EF4-FFF2-40B4-BE49-F238E27FC236}">
                <a16:creationId xmlns:a16="http://schemas.microsoft.com/office/drawing/2014/main" id="{181B3CB9-E31D-4A7B-B008-132479192039}"/>
              </a:ext>
            </a:extLst>
          </p:cNvPr>
          <p:cNvSpPr/>
          <p:nvPr/>
        </p:nvSpPr>
        <p:spPr>
          <a:xfrm>
            <a:off x="1656657" y="1926282"/>
            <a:ext cx="14547884" cy="1200329"/>
          </a:xfrm>
          <a:prstGeom prst="rect">
            <a:avLst/>
          </a:prstGeom>
        </p:spPr>
        <p:txBody>
          <a:bodyPr wrap="square">
            <a:spAutoFit/>
          </a:bodyPr>
          <a:lstStyle/>
          <a:p>
            <a:r>
              <a:rPr lang="es-CO" dirty="0"/>
              <a:t>En este punto la unidad punto fijo detendrá el flujo en ambos sentidos para que así pueda pasar el bus dual.</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 121"/>
          <p:cNvSpPr>
            <a:spLocks noChangeArrowheads="1"/>
          </p:cNvSpPr>
          <p:nvPr/>
        </p:nvSpPr>
        <p:spPr bwMode="auto">
          <a:xfrm>
            <a:off x="973273" y="129224"/>
            <a:ext cx="14873264"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Paso Seguro Calle 26 x Carrera 50</a:t>
            </a:r>
          </a:p>
        </p:txBody>
      </p:sp>
      <p:pic>
        <p:nvPicPr>
          <p:cNvPr id="13" name="Imagen 12">
            <a:extLst>
              <a:ext uri="{FF2B5EF4-FFF2-40B4-BE49-F238E27FC236}">
                <a16:creationId xmlns:a16="http://schemas.microsoft.com/office/drawing/2014/main" id="{5681B624-6771-4855-8BAA-76BE7DC4C33F}"/>
              </a:ext>
            </a:extLst>
          </p:cNvPr>
          <p:cNvPicPr>
            <a:picLocks noChangeAspect="1"/>
          </p:cNvPicPr>
          <p:nvPr/>
        </p:nvPicPr>
        <p:blipFill>
          <a:blip r:embed="rId2"/>
          <a:stretch>
            <a:fillRect/>
          </a:stretch>
        </p:blipFill>
        <p:spPr>
          <a:xfrm>
            <a:off x="-794" y="7891464"/>
            <a:ext cx="17340263" cy="1862136"/>
          </a:xfrm>
          <a:prstGeom prst="rect">
            <a:avLst/>
          </a:prstGeom>
        </p:spPr>
      </p:pic>
      <p:sp>
        <p:nvSpPr>
          <p:cNvPr id="3" name="Rectángulo 2">
            <a:extLst>
              <a:ext uri="{FF2B5EF4-FFF2-40B4-BE49-F238E27FC236}">
                <a16:creationId xmlns:a16="http://schemas.microsoft.com/office/drawing/2014/main" id="{CC951656-17F9-4059-8E92-8E99A7A4CC73}"/>
              </a:ext>
            </a:extLst>
          </p:cNvPr>
          <p:cNvSpPr/>
          <p:nvPr/>
        </p:nvSpPr>
        <p:spPr>
          <a:xfrm>
            <a:off x="232614" y="1062813"/>
            <a:ext cx="17107649" cy="2308324"/>
          </a:xfrm>
          <a:prstGeom prst="rect">
            <a:avLst/>
          </a:prstGeom>
        </p:spPr>
        <p:txBody>
          <a:bodyPr wrap="square">
            <a:spAutoFit/>
          </a:bodyPr>
          <a:lstStyle/>
          <a:p>
            <a:r>
              <a:rPr lang="es-CO" dirty="0"/>
              <a:t>En este punto finaliza la calzada exclusiva para los ciclousuarios, así que se desviaran por la cicloruta que está en el separador central de la Calle 26. Cabe aclarar que en dicho punto de la calzada se debe hacer separación de flujos para evitar algún accidente.</a:t>
            </a:r>
          </a:p>
        </p:txBody>
      </p:sp>
      <p:pic>
        <p:nvPicPr>
          <p:cNvPr id="4" name="Imagen 3">
            <a:extLst>
              <a:ext uri="{FF2B5EF4-FFF2-40B4-BE49-F238E27FC236}">
                <a16:creationId xmlns:a16="http://schemas.microsoft.com/office/drawing/2014/main" id="{B2D7232A-FEB7-4F82-BC0A-9A27BE2F24A5}"/>
              </a:ext>
            </a:extLst>
          </p:cNvPr>
          <p:cNvPicPr>
            <a:picLocks noChangeAspect="1"/>
          </p:cNvPicPr>
          <p:nvPr/>
        </p:nvPicPr>
        <p:blipFill>
          <a:blip r:embed="rId3"/>
          <a:stretch>
            <a:fillRect/>
          </a:stretch>
        </p:blipFill>
        <p:spPr>
          <a:xfrm>
            <a:off x="4222511" y="2803413"/>
            <a:ext cx="8374787" cy="4977356"/>
          </a:xfrm>
          <a:prstGeom prst="rect">
            <a:avLst/>
          </a:prstGeom>
        </p:spPr>
      </p:pic>
    </p:spTree>
    <p:extLst>
      <p:ext uri="{BB962C8B-B14F-4D97-AF65-F5344CB8AC3E}">
        <p14:creationId xmlns:p14="http://schemas.microsoft.com/office/powerpoint/2010/main" val="90703804"/>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CEB08DCF-2DB3-4EA9-B353-ED5C2F525EB0}"/>
              </a:ext>
            </a:extLst>
          </p:cNvPr>
          <p:cNvSpPr>
            <a:spLocks noChangeArrowheads="1"/>
          </p:cNvSpPr>
          <p:nvPr/>
        </p:nvSpPr>
        <p:spPr bwMode="auto">
          <a:xfrm>
            <a:off x="3509170" y="365850"/>
            <a:ext cx="9877425"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PUNTOS ALGIDOS </a:t>
            </a:r>
          </a:p>
        </p:txBody>
      </p:sp>
      <p:sp>
        <p:nvSpPr>
          <p:cNvPr id="4" name="CuadroTexto 3">
            <a:extLst>
              <a:ext uri="{FF2B5EF4-FFF2-40B4-BE49-F238E27FC236}">
                <a16:creationId xmlns:a16="http://schemas.microsoft.com/office/drawing/2014/main" id="{75E7FA2D-DFE5-41B8-B09D-5D883EB6CCB3}"/>
              </a:ext>
            </a:extLst>
          </p:cNvPr>
          <p:cNvSpPr txBox="1"/>
          <p:nvPr/>
        </p:nvSpPr>
        <p:spPr>
          <a:xfrm>
            <a:off x="2705893" y="1111226"/>
            <a:ext cx="11926887"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just" fontAlgn="auto">
              <a:spcBef>
                <a:spcPts val="0"/>
              </a:spcBef>
              <a:spcAft>
                <a:spcPts val="0"/>
              </a:spcAft>
              <a:defRPr/>
            </a:pPr>
            <a:r>
              <a:rPr lang="es-CO" sz="2800" dirty="0">
                <a:latin typeface="+mn-lt"/>
                <a:ea typeface="+mn-ea"/>
                <a:cs typeface="+mn-cs"/>
              </a:rPr>
              <a:t>Calle 26 con Carrera 57 Aguja que desvía a los vehículos que van por la calzada rápida y los hace tomar la calzada lenta en sentido de circulación occidente - oriente</a:t>
            </a:r>
          </a:p>
        </p:txBody>
      </p:sp>
      <p:pic>
        <p:nvPicPr>
          <p:cNvPr id="8" name="Imagen 7">
            <a:extLst>
              <a:ext uri="{FF2B5EF4-FFF2-40B4-BE49-F238E27FC236}">
                <a16:creationId xmlns:a16="http://schemas.microsoft.com/office/drawing/2014/main" id="{3E283AAE-A298-4043-862A-84066949B100}"/>
              </a:ext>
            </a:extLst>
          </p:cNvPr>
          <p:cNvPicPr>
            <a:picLocks noChangeAspect="1"/>
          </p:cNvPicPr>
          <p:nvPr/>
        </p:nvPicPr>
        <p:blipFill>
          <a:blip r:embed="rId2"/>
          <a:stretch>
            <a:fillRect/>
          </a:stretch>
        </p:blipFill>
        <p:spPr>
          <a:xfrm>
            <a:off x="-794" y="7891464"/>
            <a:ext cx="17340263" cy="1862136"/>
          </a:xfrm>
          <a:prstGeom prst="rect">
            <a:avLst/>
          </a:prstGeom>
        </p:spPr>
      </p:pic>
      <p:pic>
        <p:nvPicPr>
          <p:cNvPr id="2" name="Imagen 1">
            <a:extLst>
              <a:ext uri="{FF2B5EF4-FFF2-40B4-BE49-F238E27FC236}">
                <a16:creationId xmlns:a16="http://schemas.microsoft.com/office/drawing/2014/main" id="{9E0A9371-E2FA-41BD-866E-9C7F4ADC1DF1}"/>
              </a:ext>
            </a:extLst>
          </p:cNvPr>
          <p:cNvPicPr>
            <a:picLocks noChangeAspect="1"/>
          </p:cNvPicPr>
          <p:nvPr/>
        </p:nvPicPr>
        <p:blipFill>
          <a:blip r:embed="rId3"/>
          <a:stretch>
            <a:fillRect/>
          </a:stretch>
        </p:blipFill>
        <p:spPr>
          <a:xfrm>
            <a:off x="4159870" y="2656189"/>
            <a:ext cx="9018931" cy="5085565"/>
          </a:xfrm>
          <a:prstGeom prst="rect">
            <a:avLst/>
          </a:prstGeom>
        </p:spPr>
      </p:pic>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07C072AE-4C91-4EB3-B322-2D5AE2A38710}"/>
              </a:ext>
            </a:extLst>
          </p:cNvPr>
          <p:cNvSpPr>
            <a:spLocks noChangeArrowheads="1"/>
          </p:cNvSpPr>
          <p:nvPr/>
        </p:nvSpPr>
        <p:spPr bwMode="auto">
          <a:xfrm>
            <a:off x="2138891" y="308934"/>
            <a:ext cx="13354236" cy="1764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CENTRO 5 </a:t>
            </a:r>
          </a:p>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Calle 26 entre Carrera 60 y Carrera 96i </a:t>
            </a:r>
          </a:p>
        </p:txBody>
      </p:sp>
      <p:sp>
        <p:nvSpPr>
          <p:cNvPr id="7" name="CuadroTexto 6">
            <a:extLst>
              <a:ext uri="{FF2B5EF4-FFF2-40B4-BE49-F238E27FC236}">
                <a16:creationId xmlns:a16="http://schemas.microsoft.com/office/drawing/2014/main" id="{FABF2E4D-5A61-44AA-822D-B00D466A51FD}"/>
              </a:ext>
            </a:extLst>
          </p:cNvPr>
          <p:cNvSpPr txBox="1"/>
          <p:nvPr/>
        </p:nvSpPr>
        <p:spPr>
          <a:xfrm>
            <a:off x="2504661" y="3093867"/>
            <a:ext cx="12622696" cy="39805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wrap="square" lIns="50800" tIns="50800" rIns="50800" bIns="50800" spcCol="38100" anchor="ctr">
            <a:spAutoFit/>
          </a:bodyPr>
          <a:lstStyle/>
          <a:p>
            <a:pPr marL="571500" indent="-571500" algn="just" fontAlgn="auto">
              <a:spcBef>
                <a:spcPts val="0"/>
              </a:spcBef>
              <a:spcAft>
                <a:spcPts val="0"/>
              </a:spcAft>
              <a:buFont typeface="Arial" panose="020B0604020202020204" pitchFamily="34" charset="0"/>
              <a:buChar char="•"/>
              <a:defRPr/>
            </a:pPr>
            <a:r>
              <a:rPr lang="es-CO" dirty="0"/>
              <a:t>Verificar la velocidad de los articulados de la troncal de Calle 26, en la Av. Rojas, donde se realizará la incorporación de los ciclo-usuarios a la ciclo-ruta del separador central e incorporación de usuarios desde la Av. Boyacá.</a:t>
            </a:r>
          </a:p>
          <a:p>
            <a:pPr marL="571500" indent="-571500" algn="just" fontAlgn="auto">
              <a:spcBef>
                <a:spcPts val="0"/>
              </a:spcBef>
              <a:spcAft>
                <a:spcPts val="0"/>
              </a:spcAft>
              <a:buFont typeface="Arial" panose="020B0604020202020204" pitchFamily="34" charset="0"/>
              <a:buChar char="•"/>
              <a:defRPr/>
            </a:pPr>
            <a:r>
              <a:rPr lang="es-CO" dirty="0"/>
              <a:t>Cerramiento de esta calzada a las 5:30 p.m. </a:t>
            </a:r>
          </a:p>
          <a:p>
            <a:pPr marL="571500" indent="-571500" algn="just" fontAlgn="auto">
              <a:spcBef>
                <a:spcPts val="0"/>
              </a:spcBef>
              <a:spcAft>
                <a:spcPts val="0"/>
              </a:spcAft>
              <a:buFont typeface="Arial" panose="020B0604020202020204" pitchFamily="34" charset="0"/>
              <a:buChar char="•"/>
              <a:defRPr/>
            </a:pPr>
            <a:r>
              <a:rPr lang="es-CO" dirty="0"/>
              <a:t>Paso seguro Av. Boyacá funcionará normalmente.</a:t>
            </a:r>
          </a:p>
          <a:p>
            <a:pPr marL="571500" indent="-571500" algn="just" fontAlgn="auto">
              <a:spcBef>
                <a:spcPts val="0"/>
              </a:spcBef>
              <a:spcAft>
                <a:spcPts val="0"/>
              </a:spcAft>
              <a:buFont typeface="Arial" panose="020B0604020202020204" pitchFamily="34" charset="0"/>
              <a:buChar char="•"/>
              <a:defRPr/>
            </a:pPr>
            <a:endParaRPr lang="es-CO" dirty="0">
              <a:latin typeface="+mn-lt"/>
              <a:ea typeface="+mn-ea"/>
              <a:cs typeface="+mn-cs"/>
            </a:endParaRPr>
          </a:p>
        </p:txBody>
      </p:sp>
      <p:pic>
        <p:nvPicPr>
          <p:cNvPr id="6" name="Imagen 5">
            <a:extLst>
              <a:ext uri="{FF2B5EF4-FFF2-40B4-BE49-F238E27FC236}">
                <a16:creationId xmlns:a16="http://schemas.microsoft.com/office/drawing/2014/main" id="{B49F46C8-0559-4124-901C-944033F93EE0}"/>
              </a:ext>
            </a:extLst>
          </p:cNvPr>
          <p:cNvPicPr>
            <a:picLocks noChangeAspect="1"/>
          </p:cNvPicPr>
          <p:nvPr/>
        </p:nvPicPr>
        <p:blipFill>
          <a:blip r:embed="rId2"/>
          <a:stretch>
            <a:fillRect/>
          </a:stretch>
        </p:blipFill>
        <p:spPr>
          <a:xfrm>
            <a:off x="-794" y="7891464"/>
            <a:ext cx="17340263" cy="1862136"/>
          </a:xfrm>
          <a:prstGeom prst="rect">
            <a:avLst/>
          </a:prstGeom>
        </p:spPr>
      </p:pic>
    </p:spTree>
    <p:extLst>
      <p:ext uri="{BB962C8B-B14F-4D97-AF65-F5344CB8AC3E}">
        <p14:creationId xmlns:p14="http://schemas.microsoft.com/office/powerpoint/2010/main" val="3742347965"/>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A9402247-1CC5-4806-BB87-5AE59DDC790D}"/>
              </a:ext>
            </a:extLst>
          </p:cNvPr>
          <p:cNvGrpSpPr/>
          <p:nvPr/>
        </p:nvGrpSpPr>
        <p:grpSpPr>
          <a:xfrm>
            <a:off x="3403903" y="1841678"/>
            <a:ext cx="10532456" cy="5833589"/>
            <a:chOff x="2669381" y="1219200"/>
            <a:chExt cx="12001500" cy="7315200"/>
          </a:xfrm>
        </p:grpSpPr>
        <p:pic>
          <p:nvPicPr>
            <p:cNvPr id="36866" name="Imagen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69381" y="1219200"/>
              <a:ext cx="12001500"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Imagen 5"/>
            <p:cNvPicPr>
              <a:picLocks noChangeAspect="1"/>
            </p:cNvPicPr>
            <p:nvPr/>
          </p:nvPicPr>
          <p:blipFill>
            <a:blip r:embed="rId3"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101058">
              <a:off x="7846219" y="7331075"/>
              <a:ext cx="1236662"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8" name="Imagen 6"/>
            <p:cNvPicPr>
              <a:picLocks noChangeAspect="1"/>
            </p:cNvPicPr>
            <p:nvPr/>
          </p:nvPicPr>
          <p:blipFill>
            <a:blip r:embed="rId4"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101058">
              <a:off x="8403432" y="5621338"/>
              <a:ext cx="766762"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Imagen 7"/>
            <p:cNvPicPr>
              <a:picLocks noChangeAspect="1"/>
            </p:cNvPicPr>
            <p:nvPr/>
          </p:nvPicPr>
          <p:blipFill>
            <a:blip r:embed="rId5"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101058">
              <a:off x="9040020" y="4497389"/>
              <a:ext cx="26987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Imagen 8"/>
            <p:cNvPicPr>
              <a:picLocks noChangeAspect="1"/>
            </p:cNvPicPr>
            <p:nvPr/>
          </p:nvPicPr>
          <p:blipFill>
            <a:blip r:embed="rId6"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101058">
              <a:off x="8774113" y="4771232"/>
              <a:ext cx="43815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lecha: hacia abajo 9"/>
            <p:cNvSpPr/>
            <p:nvPr/>
          </p:nvSpPr>
          <p:spPr>
            <a:xfrm>
              <a:off x="8543131" y="3273426"/>
              <a:ext cx="1117600" cy="10842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7536" tIns="48768" rIns="97536" bIns="48768" anchor="ctr"/>
            <a:lstStyle/>
            <a:p>
              <a:pPr algn="ctr">
                <a:defRPr/>
              </a:pPr>
              <a:endParaRPr lang="es-CO" sz="3840" dirty="0"/>
            </a:p>
          </p:txBody>
        </p:sp>
        <p:sp>
          <p:nvSpPr>
            <p:cNvPr id="11" name="CuadroTexto 10"/>
            <p:cNvSpPr txBox="1"/>
            <p:nvPr/>
          </p:nvSpPr>
          <p:spPr>
            <a:xfrm>
              <a:off x="8690770" y="3498850"/>
              <a:ext cx="841375" cy="749300"/>
            </a:xfrm>
            <a:prstGeom prst="rect">
              <a:avLst/>
            </a:prstGeom>
            <a:noFill/>
          </p:spPr>
          <p:txBody>
            <a:bodyPr>
              <a:spAutoFit/>
            </a:bodyPr>
            <a:lstStyle/>
            <a:p>
              <a:pPr algn="ctr">
                <a:defRPr/>
              </a:pPr>
              <a:r>
                <a:rPr lang="es-CO" sz="853" b="1" dirty="0">
                  <a:solidFill>
                    <a:schemeClr val="bg1"/>
                  </a:solidFill>
                </a:rPr>
                <a:t>CONOS </a:t>
              </a:r>
            </a:p>
            <a:p>
              <a:pPr algn="ctr">
                <a:defRPr/>
              </a:pPr>
              <a:r>
                <a:rPr lang="es-CO" sz="853" b="1" dirty="0">
                  <a:solidFill>
                    <a:schemeClr val="bg1"/>
                  </a:solidFill>
                </a:rPr>
                <a:t>PARA PACIFICACIÓN DEL TRÁNSITO</a:t>
              </a:r>
            </a:p>
          </p:txBody>
        </p:sp>
      </p:grpSp>
      <p:sp>
        <p:nvSpPr>
          <p:cNvPr id="12" name="Shape 121"/>
          <p:cNvSpPr>
            <a:spLocks noChangeArrowheads="1"/>
          </p:cNvSpPr>
          <p:nvPr/>
        </p:nvSpPr>
        <p:spPr bwMode="auto">
          <a:xfrm>
            <a:off x="1053082" y="77092"/>
            <a:ext cx="14873264" cy="1764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Paso Seguro Calle 26 entre Estación Rojas y Avenida Boyacá</a:t>
            </a:r>
          </a:p>
        </p:txBody>
      </p:sp>
      <p:pic>
        <p:nvPicPr>
          <p:cNvPr id="13" name="Imagen 12">
            <a:extLst>
              <a:ext uri="{FF2B5EF4-FFF2-40B4-BE49-F238E27FC236}">
                <a16:creationId xmlns:a16="http://schemas.microsoft.com/office/drawing/2014/main" id="{5681B624-6771-4855-8BAA-76BE7DC4C33F}"/>
              </a:ext>
            </a:extLst>
          </p:cNvPr>
          <p:cNvPicPr>
            <a:picLocks noChangeAspect="1"/>
          </p:cNvPicPr>
          <p:nvPr/>
        </p:nvPicPr>
        <p:blipFill>
          <a:blip r:embed="rId7"/>
          <a:stretch>
            <a:fillRect/>
          </a:stretch>
        </p:blipFill>
        <p:spPr>
          <a:xfrm>
            <a:off x="-794" y="7891464"/>
            <a:ext cx="17340263" cy="1862136"/>
          </a:xfrm>
          <a:prstGeom prst="rect">
            <a:avLst/>
          </a:prstGeom>
        </p:spPr>
      </p:pic>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43BF66D5-87DC-4245-AE5F-6443E92760DA}"/>
              </a:ext>
            </a:extLst>
          </p:cNvPr>
          <p:cNvGrpSpPr/>
          <p:nvPr/>
        </p:nvGrpSpPr>
        <p:grpSpPr>
          <a:xfrm>
            <a:off x="2945502" y="309422"/>
            <a:ext cx="11883680" cy="7363585"/>
            <a:chOff x="3005931" y="846138"/>
            <a:chExt cx="11328400" cy="6978650"/>
          </a:xfrm>
        </p:grpSpPr>
        <p:pic>
          <p:nvPicPr>
            <p:cNvPr id="37890" name="Imagen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05931" y="846138"/>
              <a:ext cx="11328400" cy="697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Imagen 4"/>
            <p:cNvPicPr>
              <a:picLocks noChangeAspect="1"/>
            </p:cNvPicPr>
            <p:nvPr/>
          </p:nvPicPr>
          <p:blipFill>
            <a:blip r:embed="rId3"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101058">
              <a:off x="6873082" y="5165726"/>
              <a:ext cx="906463"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2" name="Imagen 6"/>
            <p:cNvPicPr>
              <a:picLocks noChangeAspect="1"/>
            </p:cNvPicPr>
            <p:nvPr/>
          </p:nvPicPr>
          <p:blipFill>
            <a:blip r:embed="rId4"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101058">
              <a:off x="8416926" y="4764883"/>
              <a:ext cx="269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Imagen 8"/>
            <p:cNvPicPr>
              <a:picLocks noChangeAspect="1"/>
            </p:cNvPicPr>
            <p:nvPr/>
          </p:nvPicPr>
          <p:blipFill>
            <a:blip r:embed="rId4"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101058">
              <a:off x="8537576" y="4637883"/>
              <a:ext cx="269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Imagen 9"/>
            <p:cNvPicPr>
              <a:picLocks noChangeAspect="1"/>
            </p:cNvPicPr>
            <p:nvPr/>
          </p:nvPicPr>
          <p:blipFill>
            <a:blip r:embed="rId5"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09589">
              <a:off x="7897019" y="4651376"/>
              <a:ext cx="3492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Imagen 7"/>
            <p:cNvPicPr>
              <a:picLocks noChangeAspect="1"/>
            </p:cNvPicPr>
            <p:nvPr/>
          </p:nvPicPr>
          <p:blipFill>
            <a:blip r:embed="rId6"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101058">
              <a:off x="8089900" y="4828381"/>
              <a:ext cx="43815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6" name="Imagen 5"/>
            <p:cNvPicPr>
              <a:picLocks noChangeAspect="1"/>
            </p:cNvPicPr>
            <p:nvPr/>
          </p:nvPicPr>
          <p:blipFill>
            <a:blip r:embed="rId7"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101058">
              <a:off x="7558088" y="4942682"/>
              <a:ext cx="722312"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Flecha: hacia abajo 11"/>
            <p:cNvSpPr/>
            <p:nvPr/>
          </p:nvSpPr>
          <p:spPr>
            <a:xfrm>
              <a:off x="7481095" y="3476626"/>
              <a:ext cx="1119187" cy="10826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7536" tIns="48768" rIns="97536" bIns="48768" anchor="ctr"/>
            <a:lstStyle/>
            <a:p>
              <a:pPr algn="ctr">
                <a:defRPr/>
              </a:pPr>
              <a:endParaRPr lang="es-CO" sz="3840" dirty="0"/>
            </a:p>
          </p:txBody>
        </p:sp>
        <p:sp>
          <p:nvSpPr>
            <p:cNvPr id="13" name="CuadroTexto 12"/>
            <p:cNvSpPr txBox="1"/>
            <p:nvPr/>
          </p:nvSpPr>
          <p:spPr>
            <a:xfrm>
              <a:off x="7638257" y="3717925"/>
              <a:ext cx="841375" cy="617538"/>
            </a:xfrm>
            <a:prstGeom prst="rect">
              <a:avLst/>
            </a:prstGeom>
            <a:noFill/>
          </p:spPr>
          <p:txBody>
            <a:bodyPr>
              <a:spAutoFit/>
            </a:bodyPr>
            <a:lstStyle/>
            <a:p>
              <a:pPr algn="ctr">
                <a:defRPr/>
              </a:pPr>
              <a:r>
                <a:rPr lang="es-CO" sz="853" b="1" dirty="0">
                  <a:solidFill>
                    <a:schemeClr val="bg1"/>
                  </a:solidFill>
                </a:rPr>
                <a:t>VALLA</a:t>
              </a:r>
            </a:p>
            <a:p>
              <a:pPr algn="ctr">
                <a:defRPr/>
              </a:pPr>
              <a:r>
                <a:rPr lang="es-CO" sz="853" b="1" dirty="0">
                  <a:solidFill>
                    <a:schemeClr val="bg1"/>
                  </a:solidFill>
                </a:rPr>
                <a:t>CARRIL </a:t>
              </a:r>
            </a:p>
            <a:p>
              <a:pPr algn="ctr">
                <a:defRPr/>
              </a:pPr>
              <a:r>
                <a:rPr lang="es-CO" sz="853" b="1" dirty="0">
                  <a:solidFill>
                    <a:schemeClr val="bg1"/>
                  </a:solidFill>
                </a:rPr>
                <a:t>COMPARTIDO</a:t>
              </a:r>
            </a:p>
          </p:txBody>
        </p:sp>
      </p:grpSp>
      <p:pic>
        <p:nvPicPr>
          <p:cNvPr id="14" name="Imagen 13">
            <a:extLst>
              <a:ext uri="{FF2B5EF4-FFF2-40B4-BE49-F238E27FC236}">
                <a16:creationId xmlns:a16="http://schemas.microsoft.com/office/drawing/2014/main" id="{5814D7A1-88B3-42D6-BFA3-E97EA3AFBFA8}"/>
              </a:ext>
            </a:extLst>
          </p:cNvPr>
          <p:cNvPicPr>
            <a:picLocks noChangeAspect="1"/>
          </p:cNvPicPr>
          <p:nvPr/>
        </p:nvPicPr>
        <p:blipFill>
          <a:blip r:embed="rId8"/>
          <a:stretch>
            <a:fillRect/>
          </a:stretch>
        </p:blipFill>
        <p:spPr>
          <a:xfrm>
            <a:off x="-794" y="7891464"/>
            <a:ext cx="17340263" cy="1862136"/>
          </a:xfrm>
          <a:prstGeom prst="rect">
            <a:avLst/>
          </a:prstGeom>
        </p:spPr>
      </p:pic>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2F00B6B4-E3CA-48BA-8CA2-B166EB6D3EF4}"/>
              </a:ext>
            </a:extLst>
          </p:cNvPr>
          <p:cNvGrpSpPr/>
          <p:nvPr/>
        </p:nvGrpSpPr>
        <p:grpSpPr>
          <a:xfrm>
            <a:off x="1868194" y="298174"/>
            <a:ext cx="13602286" cy="6957392"/>
            <a:chOff x="2896885" y="1346436"/>
            <a:chExt cx="11049000" cy="3657600"/>
          </a:xfrm>
        </p:grpSpPr>
        <p:pic>
          <p:nvPicPr>
            <p:cNvPr id="38914" name="Imagen 3"/>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50000"/>
            <a:stretch/>
          </p:blipFill>
          <p:spPr bwMode="auto">
            <a:xfrm>
              <a:off x="2896885" y="1346436"/>
              <a:ext cx="110490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Imagen 4"/>
            <p:cNvPicPr>
              <a:picLocks noChangeAspect="1"/>
            </p:cNvPicPr>
            <p:nvPr/>
          </p:nvPicPr>
          <p:blipFill>
            <a:blip r:embed="rId3"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101058">
              <a:off x="8191500" y="4263232"/>
              <a:ext cx="995363"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Imagen 5"/>
            <p:cNvPicPr>
              <a:picLocks noChangeAspect="1"/>
            </p:cNvPicPr>
            <p:nvPr/>
          </p:nvPicPr>
          <p:blipFill>
            <a:blip r:embed="rId4"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101058">
              <a:off x="8695532" y="3621088"/>
              <a:ext cx="766762"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Imagen 7"/>
            <p:cNvPicPr>
              <a:picLocks noChangeAspect="1"/>
            </p:cNvPicPr>
            <p:nvPr/>
          </p:nvPicPr>
          <p:blipFill>
            <a:blip r:embed="rId5"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101058">
              <a:off x="9446420" y="2954339"/>
              <a:ext cx="26987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8" name="Imagen 8"/>
            <p:cNvPicPr>
              <a:picLocks noChangeAspect="1"/>
            </p:cNvPicPr>
            <p:nvPr/>
          </p:nvPicPr>
          <p:blipFill>
            <a:blip r:embed="rId6"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98050">
              <a:off x="6931819" y="4025901"/>
              <a:ext cx="6604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9" name="Imagen 9"/>
            <p:cNvPicPr>
              <a:picLocks noChangeAspect="1"/>
            </p:cNvPicPr>
            <p:nvPr/>
          </p:nvPicPr>
          <p:blipFill>
            <a:blip r:embed="rId7"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98050">
              <a:off x="7830345" y="4192588"/>
              <a:ext cx="706437"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ángulo 10"/>
            <p:cNvSpPr/>
            <p:nvPr/>
          </p:nvSpPr>
          <p:spPr>
            <a:xfrm rot="347409">
              <a:off x="7581107" y="4210050"/>
              <a:ext cx="347663" cy="5715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3840" dirty="0"/>
            </a:p>
          </p:txBody>
        </p:sp>
        <p:pic>
          <p:nvPicPr>
            <p:cNvPr id="38921" name="Imagen 11"/>
            <p:cNvPicPr>
              <a:picLocks noChangeAspect="1"/>
            </p:cNvPicPr>
            <p:nvPr/>
          </p:nvPicPr>
          <p:blipFill>
            <a:blip r:embed="rId8"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98050">
              <a:off x="3794920" y="3216275"/>
              <a:ext cx="53498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2" name="Imagen 12"/>
            <p:cNvPicPr>
              <a:picLocks noChangeAspect="1"/>
            </p:cNvPicPr>
            <p:nvPr/>
          </p:nvPicPr>
          <p:blipFill>
            <a:blip r:embed="rId9"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98050">
              <a:off x="6279357" y="2987675"/>
              <a:ext cx="377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3" name="Imagen 16"/>
            <p:cNvPicPr>
              <a:picLocks noChangeAspect="1"/>
            </p:cNvPicPr>
            <p:nvPr/>
          </p:nvPicPr>
          <p:blipFill>
            <a:blip r:embed="rId10"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101058">
              <a:off x="7586663" y="3377407"/>
              <a:ext cx="755650"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4" name="Imagen 17"/>
            <p:cNvPicPr>
              <a:picLocks noChangeAspect="1"/>
            </p:cNvPicPr>
            <p:nvPr/>
          </p:nvPicPr>
          <p:blipFill>
            <a:blip r:embed="rId11"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101058">
              <a:off x="8399463" y="3099594"/>
              <a:ext cx="514350"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ángulo 18"/>
            <p:cNvSpPr/>
            <p:nvPr/>
          </p:nvSpPr>
          <p:spPr>
            <a:xfrm rot="20001372">
              <a:off x="8824119" y="2987675"/>
              <a:ext cx="347662" cy="5715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3840" dirty="0"/>
            </a:p>
          </p:txBody>
        </p:sp>
        <p:pic>
          <p:nvPicPr>
            <p:cNvPr id="38926" name="Imagen 13"/>
            <p:cNvPicPr>
              <a:picLocks noChangeAspect="1"/>
            </p:cNvPicPr>
            <p:nvPr/>
          </p:nvPicPr>
          <p:blipFill>
            <a:blip r:embed="rId12"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679433">
              <a:off x="8714581" y="2979738"/>
              <a:ext cx="2921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ángulo 19"/>
            <p:cNvSpPr/>
            <p:nvPr/>
          </p:nvSpPr>
          <p:spPr>
            <a:xfrm rot="19934024">
              <a:off x="9125745" y="2898776"/>
              <a:ext cx="211137" cy="49213"/>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3840" dirty="0"/>
            </a:p>
          </p:txBody>
        </p:sp>
        <p:pic>
          <p:nvPicPr>
            <p:cNvPr id="38928" name="Imagen 6"/>
            <p:cNvPicPr>
              <a:picLocks noChangeAspect="1"/>
            </p:cNvPicPr>
            <p:nvPr/>
          </p:nvPicPr>
          <p:blipFill>
            <a:blip r:embed="rId11"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101058">
              <a:off x="9167813" y="3161507"/>
              <a:ext cx="514350"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9" name="Imagen 14"/>
            <p:cNvPicPr>
              <a:picLocks noChangeAspect="1"/>
            </p:cNvPicPr>
            <p:nvPr/>
          </p:nvPicPr>
          <p:blipFill>
            <a:blip r:embed="rId13"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679433">
              <a:off x="9049545" y="2903538"/>
              <a:ext cx="192087"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0" name="Imagen 15"/>
            <p:cNvPicPr>
              <a:picLocks noChangeAspect="1"/>
            </p:cNvPicPr>
            <p:nvPr/>
          </p:nvPicPr>
          <p:blipFill>
            <a:blip r:embed="rId14"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679433">
              <a:off x="9279732" y="2844801"/>
              <a:ext cx="131763" cy="11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1" name="Imagen 20">
            <a:extLst>
              <a:ext uri="{FF2B5EF4-FFF2-40B4-BE49-F238E27FC236}">
                <a16:creationId xmlns:a16="http://schemas.microsoft.com/office/drawing/2014/main" id="{8FBB89C6-BC20-4EA1-81EA-FC662507054B}"/>
              </a:ext>
            </a:extLst>
          </p:cNvPr>
          <p:cNvPicPr>
            <a:picLocks noChangeAspect="1"/>
          </p:cNvPicPr>
          <p:nvPr/>
        </p:nvPicPr>
        <p:blipFill>
          <a:blip r:embed="rId15"/>
          <a:stretch>
            <a:fillRect/>
          </a:stretch>
        </p:blipFill>
        <p:spPr>
          <a:xfrm>
            <a:off x="-794" y="7891464"/>
            <a:ext cx="17340263" cy="1862136"/>
          </a:xfrm>
          <a:prstGeom prst="rect">
            <a:avLst/>
          </a:prstGeom>
        </p:spPr>
      </p:pic>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7B991002-CE22-4771-9565-E827B2856A91}"/>
              </a:ext>
            </a:extLst>
          </p:cNvPr>
          <p:cNvSpPr>
            <a:spLocks noChangeArrowheads="1"/>
          </p:cNvSpPr>
          <p:nvPr/>
        </p:nvSpPr>
        <p:spPr bwMode="auto">
          <a:xfrm>
            <a:off x="1383872" y="95062"/>
            <a:ext cx="14570930" cy="2595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Sur 2</a:t>
            </a:r>
          </a:p>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Av. Boyacá entre Diagonal 68 a sur y Calle 44 sur</a:t>
            </a:r>
          </a:p>
        </p:txBody>
      </p:sp>
      <p:sp>
        <p:nvSpPr>
          <p:cNvPr id="4" name="CuadroTexto 3">
            <a:extLst>
              <a:ext uri="{FF2B5EF4-FFF2-40B4-BE49-F238E27FC236}">
                <a16:creationId xmlns:a16="http://schemas.microsoft.com/office/drawing/2014/main" id="{6B5CB592-BE9A-4DFD-9599-A8F150C41BE5}"/>
              </a:ext>
            </a:extLst>
          </p:cNvPr>
          <p:cNvSpPr txBox="1"/>
          <p:nvPr/>
        </p:nvSpPr>
        <p:spPr>
          <a:xfrm>
            <a:off x="3181350" y="2874952"/>
            <a:ext cx="10977562"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just" fontAlgn="auto">
              <a:spcBef>
                <a:spcPts val="0"/>
              </a:spcBef>
              <a:spcAft>
                <a:spcPts val="0"/>
              </a:spcAft>
              <a:defRPr/>
            </a:pPr>
            <a:endParaRPr lang="es-CO" sz="2800" dirty="0"/>
          </a:p>
          <a:p>
            <a:pPr algn="just" fontAlgn="auto">
              <a:spcBef>
                <a:spcPts val="0"/>
              </a:spcBef>
              <a:spcAft>
                <a:spcPts val="0"/>
              </a:spcAft>
              <a:defRPr/>
            </a:pPr>
            <a:r>
              <a:rPr lang="es-CO" sz="2800" dirty="0"/>
              <a:t>Funciona normal</a:t>
            </a:r>
          </a:p>
          <a:p>
            <a:pPr algn="just" fontAlgn="auto">
              <a:spcBef>
                <a:spcPts val="0"/>
              </a:spcBef>
              <a:spcAft>
                <a:spcPts val="0"/>
              </a:spcAft>
              <a:defRPr/>
            </a:pPr>
            <a:endParaRPr lang="es-CO" sz="2800" dirty="0"/>
          </a:p>
          <a:p>
            <a:pPr algn="just" fontAlgn="auto">
              <a:spcBef>
                <a:spcPts val="0"/>
              </a:spcBef>
              <a:spcAft>
                <a:spcPts val="0"/>
              </a:spcAft>
              <a:defRPr/>
            </a:pPr>
            <a:r>
              <a:rPr lang="es-CO" sz="2800" dirty="0"/>
              <a:t>Ubicar puntos fijos para controlar el paso seguro en la Carrera 24</a:t>
            </a:r>
          </a:p>
        </p:txBody>
      </p:sp>
      <p:pic>
        <p:nvPicPr>
          <p:cNvPr id="6" name="Imagen 5">
            <a:extLst>
              <a:ext uri="{FF2B5EF4-FFF2-40B4-BE49-F238E27FC236}">
                <a16:creationId xmlns:a16="http://schemas.microsoft.com/office/drawing/2014/main" id="{311D6290-2258-4567-B89E-4DCBCAEF13D0}"/>
              </a:ext>
            </a:extLst>
          </p:cNvPr>
          <p:cNvPicPr>
            <a:picLocks noChangeAspect="1"/>
          </p:cNvPicPr>
          <p:nvPr/>
        </p:nvPicPr>
        <p:blipFill>
          <a:blip r:embed="rId2"/>
          <a:stretch>
            <a:fillRect/>
          </a:stretch>
        </p:blipFill>
        <p:spPr>
          <a:xfrm>
            <a:off x="-794" y="7891464"/>
            <a:ext cx="17340263" cy="1862136"/>
          </a:xfrm>
          <a:prstGeom prst="rect">
            <a:avLst/>
          </a:prstGeom>
        </p:spPr>
      </p:pic>
    </p:spTree>
    <p:extLst>
      <p:ext uri="{BB962C8B-B14F-4D97-AF65-F5344CB8AC3E}">
        <p14:creationId xmlns:p14="http://schemas.microsoft.com/office/powerpoint/2010/main" val="3080515468"/>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D40150DB-538C-434E-8BAD-B2F0319F8B20}"/>
              </a:ext>
            </a:extLst>
          </p:cNvPr>
          <p:cNvSpPr>
            <a:spLocks noChangeArrowheads="1"/>
          </p:cNvSpPr>
          <p:nvPr/>
        </p:nvSpPr>
        <p:spPr bwMode="auto">
          <a:xfrm>
            <a:off x="3429657" y="330492"/>
            <a:ext cx="9877425"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PUNTOS ALGIDOS </a:t>
            </a:r>
          </a:p>
        </p:txBody>
      </p:sp>
      <p:sp>
        <p:nvSpPr>
          <p:cNvPr id="4" name="CuadroTexto 3">
            <a:extLst>
              <a:ext uri="{FF2B5EF4-FFF2-40B4-BE49-F238E27FC236}">
                <a16:creationId xmlns:a16="http://schemas.microsoft.com/office/drawing/2014/main" id="{A96BF085-20CD-42D4-B0D6-0BE612DD7FBF}"/>
              </a:ext>
            </a:extLst>
          </p:cNvPr>
          <p:cNvSpPr txBox="1"/>
          <p:nvPr/>
        </p:nvSpPr>
        <p:spPr>
          <a:xfrm>
            <a:off x="2737645" y="1305788"/>
            <a:ext cx="11926887"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just" fontAlgn="auto">
              <a:spcBef>
                <a:spcPts val="0"/>
              </a:spcBef>
              <a:spcAft>
                <a:spcPts val="0"/>
              </a:spcAft>
              <a:defRPr/>
            </a:pPr>
            <a:r>
              <a:rPr lang="es-CO" sz="2800" dirty="0">
                <a:latin typeface="+mn-lt"/>
                <a:ea typeface="+mn-ea"/>
                <a:cs typeface="+mn-cs"/>
              </a:rPr>
              <a:t>Av. Boyacá con Carrera 24 Incorporación de usuarios de la ciclo-ruta a la calzada rápida oriental. </a:t>
            </a:r>
          </a:p>
        </p:txBody>
      </p:sp>
      <p:pic>
        <p:nvPicPr>
          <p:cNvPr id="8" name="Imagen 7">
            <a:extLst>
              <a:ext uri="{FF2B5EF4-FFF2-40B4-BE49-F238E27FC236}">
                <a16:creationId xmlns:a16="http://schemas.microsoft.com/office/drawing/2014/main" id="{8D983DCD-D2BD-4A87-92D9-4AFDC8CEED12}"/>
              </a:ext>
            </a:extLst>
          </p:cNvPr>
          <p:cNvPicPr>
            <a:picLocks noChangeAspect="1"/>
          </p:cNvPicPr>
          <p:nvPr/>
        </p:nvPicPr>
        <p:blipFill>
          <a:blip r:embed="rId2"/>
          <a:stretch>
            <a:fillRect/>
          </a:stretch>
        </p:blipFill>
        <p:spPr>
          <a:xfrm>
            <a:off x="-794" y="7891464"/>
            <a:ext cx="17340263" cy="1862136"/>
          </a:xfrm>
          <a:prstGeom prst="rect">
            <a:avLst/>
          </a:prstGeom>
        </p:spPr>
      </p:pic>
      <p:pic>
        <p:nvPicPr>
          <p:cNvPr id="2" name="Imagen 1">
            <a:extLst>
              <a:ext uri="{FF2B5EF4-FFF2-40B4-BE49-F238E27FC236}">
                <a16:creationId xmlns:a16="http://schemas.microsoft.com/office/drawing/2014/main" id="{91476559-2DE7-4A84-85AE-90063C23D5E8}"/>
              </a:ext>
            </a:extLst>
          </p:cNvPr>
          <p:cNvPicPr>
            <a:picLocks noChangeAspect="1"/>
          </p:cNvPicPr>
          <p:nvPr/>
        </p:nvPicPr>
        <p:blipFill>
          <a:blip r:embed="rId3"/>
          <a:stretch>
            <a:fillRect/>
          </a:stretch>
        </p:blipFill>
        <p:spPr>
          <a:xfrm>
            <a:off x="5034350" y="2386126"/>
            <a:ext cx="7333476" cy="5389366"/>
          </a:xfrm>
          <a:prstGeom prst="rect">
            <a:avLst/>
          </a:prstGeom>
        </p:spPr>
      </p:pic>
    </p:spTree>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2612E223-3DD9-4E6D-8D89-19B77EFD341C}"/>
              </a:ext>
            </a:extLst>
          </p:cNvPr>
          <p:cNvSpPr>
            <a:spLocks noChangeArrowheads="1"/>
          </p:cNvSpPr>
          <p:nvPr/>
        </p:nvSpPr>
        <p:spPr bwMode="auto">
          <a:xfrm>
            <a:off x="3347487" y="79317"/>
            <a:ext cx="9877425"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OBSERVACIONES</a:t>
            </a:r>
            <a:r>
              <a:rPr lang="es-ES" altLang="es-ES" sz="4400" dirty="0">
                <a:solidFill>
                  <a:schemeClr val="accent2">
                    <a:lumMod val="75000"/>
                  </a:schemeClr>
                </a:solidFill>
                <a:latin typeface="Arial Rounded MT Bold" panose="020F0704030504030204" pitchFamily="34" charset="0"/>
                <a:sym typeface="Arial Rounded MT Bold" panose="020F0704030504030204" pitchFamily="34" charset="0"/>
              </a:rPr>
              <a:t> </a:t>
            </a:r>
          </a:p>
        </p:txBody>
      </p:sp>
      <p:sp>
        <p:nvSpPr>
          <p:cNvPr id="2" name="CuadroTexto 1">
            <a:extLst>
              <a:ext uri="{FF2B5EF4-FFF2-40B4-BE49-F238E27FC236}">
                <a16:creationId xmlns:a16="http://schemas.microsoft.com/office/drawing/2014/main" id="{56CF058B-0B42-426A-AAEB-AF6A2E3E7E90}"/>
              </a:ext>
            </a:extLst>
          </p:cNvPr>
          <p:cNvSpPr txBox="1"/>
          <p:nvPr/>
        </p:nvSpPr>
        <p:spPr>
          <a:xfrm>
            <a:off x="2592214" y="1100955"/>
            <a:ext cx="5238953"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fontAlgn="auto">
              <a:spcBef>
                <a:spcPts val="0"/>
              </a:spcBef>
              <a:spcAft>
                <a:spcPts val="0"/>
              </a:spcAft>
              <a:defRPr/>
            </a:pPr>
            <a:r>
              <a:rPr lang="es-CO" sz="2800" dirty="0">
                <a:solidFill>
                  <a:srgbClr val="FF0000"/>
                </a:solidFill>
                <a:latin typeface="Arial Rounded MT Bold" panose="020F0704030504030204" pitchFamily="34" charset="0"/>
              </a:rPr>
              <a:t>NOVEDADES CONTRAFLUJO</a:t>
            </a:r>
          </a:p>
        </p:txBody>
      </p:sp>
      <p:sp>
        <p:nvSpPr>
          <p:cNvPr id="3" name="CuadroTexto 2">
            <a:extLst>
              <a:ext uri="{FF2B5EF4-FFF2-40B4-BE49-F238E27FC236}">
                <a16:creationId xmlns:a16="http://schemas.microsoft.com/office/drawing/2014/main" id="{0FF1A6CF-ABEB-41C6-BCF9-ADE1C3387098}"/>
              </a:ext>
            </a:extLst>
          </p:cNvPr>
          <p:cNvSpPr txBox="1"/>
          <p:nvPr/>
        </p:nvSpPr>
        <p:spPr>
          <a:xfrm>
            <a:off x="2605088" y="1595689"/>
            <a:ext cx="8294687"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just" fontAlgn="auto">
              <a:spcBef>
                <a:spcPts val="0"/>
              </a:spcBef>
              <a:spcAft>
                <a:spcPts val="0"/>
              </a:spcAft>
              <a:defRPr/>
            </a:pPr>
            <a:r>
              <a:rPr lang="es-CO" sz="2800" dirty="0">
                <a:latin typeface="+mn-lt"/>
                <a:ea typeface="+mn-ea"/>
                <a:cs typeface="+mn-cs"/>
              </a:rPr>
              <a:t>Contraflujos habilitados: </a:t>
            </a:r>
          </a:p>
          <a:p>
            <a:pPr marL="457200" indent="-457200" algn="just" fontAlgn="auto">
              <a:spcBef>
                <a:spcPts val="0"/>
              </a:spcBef>
              <a:spcAft>
                <a:spcPts val="0"/>
              </a:spcAft>
              <a:buFont typeface="Arial" panose="020B0604020202020204" pitchFamily="34" charset="0"/>
              <a:buChar char="•"/>
              <a:defRPr/>
            </a:pPr>
            <a:r>
              <a:rPr lang="es-CO" sz="2800" dirty="0">
                <a:latin typeface="+mn-lt"/>
                <a:ea typeface="+mn-ea"/>
                <a:cs typeface="+mn-cs"/>
              </a:rPr>
              <a:t>Calle 116 entre Carrera 7 y Av. Boyacá</a:t>
            </a:r>
          </a:p>
          <a:p>
            <a:pPr marL="457200" indent="-457200" algn="just" fontAlgn="auto">
              <a:spcBef>
                <a:spcPts val="0"/>
              </a:spcBef>
              <a:spcAft>
                <a:spcPts val="0"/>
              </a:spcAft>
              <a:buFont typeface="Arial" panose="020B0604020202020204" pitchFamily="34" charset="0"/>
              <a:buChar char="•"/>
              <a:defRPr/>
            </a:pPr>
            <a:r>
              <a:rPr lang="es-CO" sz="2800" dirty="0">
                <a:latin typeface="+mn-lt"/>
                <a:ea typeface="+mn-ea"/>
                <a:cs typeface="+mn-cs"/>
              </a:rPr>
              <a:t>Calle 17 sur entre Carrera 6 y Carrera 12D </a:t>
            </a:r>
          </a:p>
          <a:p>
            <a:pPr marL="457200" indent="-457200" algn="just" fontAlgn="auto">
              <a:spcBef>
                <a:spcPts val="0"/>
              </a:spcBef>
              <a:spcAft>
                <a:spcPts val="0"/>
              </a:spcAft>
              <a:buFont typeface="Arial" panose="020B0604020202020204" pitchFamily="34" charset="0"/>
              <a:buChar char="•"/>
              <a:defRPr/>
            </a:pPr>
            <a:endParaRPr lang="es-CO" sz="2800" dirty="0">
              <a:latin typeface="+mn-lt"/>
              <a:ea typeface="+mn-ea"/>
              <a:cs typeface="+mn-cs"/>
            </a:endParaRPr>
          </a:p>
        </p:txBody>
      </p:sp>
      <p:sp>
        <p:nvSpPr>
          <p:cNvPr id="8" name="CuadroTexto 7">
            <a:extLst>
              <a:ext uri="{FF2B5EF4-FFF2-40B4-BE49-F238E27FC236}">
                <a16:creationId xmlns:a16="http://schemas.microsoft.com/office/drawing/2014/main" id="{2010DCF6-828E-436B-91BD-FD488FBEA50E}"/>
              </a:ext>
            </a:extLst>
          </p:cNvPr>
          <p:cNvSpPr txBox="1"/>
          <p:nvPr/>
        </p:nvSpPr>
        <p:spPr>
          <a:xfrm>
            <a:off x="2299625" y="3050659"/>
            <a:ext cx="5824130"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fontAlgn="auto">
              <a:spcBef>
                <a:spcPts val="0"/>
              </a:spcBef>
              <a:spcAft>
                <a:spcPts val="0"/>
              </a:spcAft>
              <a:defRPr/>
            </a:pPr>
            <a:r>
              <a:rPr lang="es-CO" sz="2800" dirty="0">
                <a:solidFill>
                  <a:srgbClr val="FF0000"/>
                </a:solidFill>
                <a:latin typeface="Arial Rounded MT Bold" panose="020F0704030504030204" pitchFamily="34" charset="0"/>
              </a:rPr>
              <a:t>INSTALACIÓN DE RECURSOS </a:t>
            </a:r>
          </a:p>
        </p:txBody>
      </p:sp>
      <p:sp>
        <p:nvSpPr>
          <p:cNvPr id="9" name="CuadroTexto 8">
            <a:extLst>
              <a:ext uri="{FF2B5EF4-FFF2-40B4-BE49-F238E27FC236}">
                <a16:creationId xmlns:a16="http://schemas.microsoft.com/office/drawing/2014/main" id="{85F3D228-18FF-45B3-BBCE-D32A93A7464B}"/>
              </a:ext>
            </a:extLst>
          </p:cNvPr>
          <p:cNvSpPr txBox="1"/>
          <p:nvPr/>
        </p:nvSpPr>
        <p:spPr>
          <a:xfrm>
            <a:off x="2618789" y="3584138"/>
            <a:ext cx="13555938" cy="4411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wrap="square" lIns="50800" tIns="50800" rIns="50800" bIns="50800" spcCol="38100" anchor="ctr">
            <a:spAutoFit/>
          </a:bodyPr>
          <a:lstStyle/>
          <a:p>
            <a:pPr algn="just" fontAlgn="auto">
              <a:spcBef>
                <a:spcPts val="0"/>
              </a:spcBef>
              <a:spcAft>
                <a:spcPts val="0"/>
              </a:spcAft>
              <a:defRPr/>
            </a:pPr>
            <a:r>
              <a:rPr lang="es-CO" sz="2800" dirty="0">
                <a:latin typeface="+mn-lt"/>
                <a:ea typeface="+mn-ea"/>
                <a:cs typeface="+mn-cs"/>
              </a:rPr>
              <a:t>La SDM habilita:</a:t>
            </a:r>
          </a:p>
          <a:p>
            <a:pPr marL="457200" indent="-457200" algn="just" fontAlgn="auto">
              <a:spcBef>
                <a:spcPts val="0"/>
              </a:spcBef>
              <a:spcAft>
                <a:spcPts val="0"/>
              </a:spcAft>
              <a:buFont typeface="Arial" panose="020B0604020202020204" pitchFamily="34" charset="0"/>
              <a:buChar char="•"/>
              <a:defRPr/>
            </a:pPr>
            <a:r>
              <a:rPr lang="es-CO" sz="2800" dirty="0">
                <a:latin typeface="+mn-lt"/>
                <a:ea typeface="+mn-ea"/>
                <a:cs typeface="+mn-cs"/>
              </a:rPr>
              <a:t>La calle 72 entre carrera 7-15 Conos</a:t>
            </a:r>
          </a:p>
          <a:p>
            <a:pPr marL="457200" indent="-457200" algn="just" fontAlgn="auto">
              <a:spcBef>
                <a:spcPts val="0"/>
              </a:spcBef>
              <a:spcAft>
                <a:spcPts val="0"/>
              </a:spcAft>
              <a:buFont typeface="Arial" panose="020B0604020202020204" pitchFamily="34" charset="0"/>
              <a:buChar char="•"/>
              <a:defRPr/>
            </a:pPr>
            <a:r>
              <a:rPr lang="es-CO" sz="2800" dirty="0">
                <a:latin typeface="+mn-lt"/>
                <a:ea typeface="+mn-ea"/>
                <a:cs typeface="+mn-cs"/>
              </a:rPr>
              <a:t>La carrera 7 con Calle 92 conos</a:t>
            </a:r>
          </a:p>
          <a:p>
            <a:pPr marL="457200" indent="-457200" algn="just" fontAlgn="auto">
              <a:spcBef>
                <a:spcPts val="0"/>
              </a:spcBef>
              <a:spcAft>
                <a:spcPts val="0"/>
              </a:spcAft>
              <a:buFont typeface="Arial" panose="020B0604020202020204" pitchFamily="34" charset="0"/>
              <a:buChar char="•"/>
              <a:defRPr/>
            </a:pPr>
            <a:r>
              <a:rPr lang="es-CO" sz="2800" dirty="0">
                <a:latin typeface="+mn-lt"/>
                <a:ea typeface="+mn-ea"/>
                <a:cs typeface="+mn-cs"/>
              </a:rPr>
              <a:t>Calle 106 entre carrera 7 x carrera 9 manejo cruce</a:t>
            </a:r>
          </a:p>
          <a:p>
            <a:pPr marL="457200" indent="-457200" algn="just" fontAlgn="auto">
              <a:spcBef>
                <a:spcPts val="0"/>
              </a:spcBef>
              <a:spcAft>
                <a:spcPts val="0"/>
              </a:spcAft>
              <a:buFont typeface="Arial" panose="020B0604020202020204" pitchFamily="34" charset="0"/>
              <a:buChar char="•"/>
              <a:defRPr/>
            </a:pPr>
            <a:r>
              <a:rPr lang="es-CO" sz="2800" dirty="0">
                <a:latin typeface="+mn-lt"/>
                <a:ea typeface="+mn-ea"/>
                <a:cs typeface="+mn-cs"/>
              </a:rPr>
              <a:t>Ubica personal en los giros izquierda de la carrera 15 (Ver dispositiva N. 28).</a:t>
            </a:r>
          </a:p>
          <a:p>
            <a:pPr marL="457200" indent="-457200" algn="just" fontAlgn="auto">
              <a:spcBef>
                <a:spcPts val="0"/>
              </a:spcBef>
              <a:spcAft>
                <a:spcPts val="0"/>
              </a:spcAft>
              <a:buFont typeface="Arial" panose="020B0604020202020204" pitchFamily="34" charset="0"/>
              <a:buChar char="•"/>
              <a:defRPr/>
            </a:pPr>
            <a:r>
              <a:rPr lang="es-CO" sz="2800" dirty="0">
                <a:latin typeface="+mn-lt"/>
                <a:ea typeface="+mn-ea"/>
                <a:cs typeface="+mn-cs"/>
              </a:rPr>
              <a:t>Carrera 7 entre cl. 27 y cl. 33</a:t>
            </a:r>
          </a:p>
          <a:p>
            <a:pPr marL="457200" indent="-457200" algn="just" fontAlgn="auto">
              <a:spcBef>
                <a:spcPts val="0"/>
              </a:spcBef>
              <a:spcAft>
                <a:spcPts val="0"/>
              </a:spcAft>
              <a:buFont typeface="Arial" panose="020B0604020202020204" pitchFamily="34" charset="0"/>
              <a:buChar char="•"/>
              <a:defRPr/>
            </a:pPr>
            <a:r>
              <a:rPr lang="es-CO" sz="2800" dirty="0">
                <a:latin typeface="+mn-lt"/>
                <a:ea typeface="+mn-ea"/>
                <a:cs typeface="+mn-cs"/>
              </a:rPr>
              <a:t>La SDM es la encargada de la elaboración de los PMT que se requieran por  modificaciones al operativo del evento.</a:t>
            </a:r>
          </a:p>
          <a:p>
            <a:pPr algn="just" fontAlgn="auto">
              <a:spcBef>
                <a:spcPts val="0"/>
              </a:spcBef>
              <a:spcAft>
                <a:spcPts val="0"/>
              </a:spcAft>
              <a:defRPr/>
            </a:pPr>
            <a:endParaRPr lang="es-CO" sz="2800" b="1" dirty="0">
              <a:solidFill>
                <a:schemeClr val="accent1">
                  <a:lumMod val="40000"/>
                  <a:lumOff val="60000"/>
                </a:schemeClr>
              </a:solidFill>
              <a:latin typeface="+mn-lt"/>
              <a:ea typeface="+mn-ea"/>
              <a:cs typeface="+mn-cs"/>
            </a:endParaRPr>
          </a:p>
          <a:p>
            <a:pPr algn="just" fontAlgn="auto">
              <a:spcBef>
                <a:spcPts val="0"/>
              </a:spcBef>
              <a:spcAft>
                <a:spcPts val="0"/>
              </a:spcAft>
              <a:defRPr/>
            </a:pPr>
            <a:r>
              <a:rPr lang="es-CO" sz="2800" dirty="0">
                <a:latin typeface="+mn-lt"/>
                <a:ea typeface="+mn-ea"/>
                <a:cs typeface="+mn-cs"/>
              </a:rPr>
              <a:t>El IDRD habilitará las demás vías mencionadas anteriormente</a:t>
            </a:r>
          </a:p>
        </p:txBody>
      </p:sp>
      <p:pic>
        <p:nvPicPr>
          <p:cNvPr id="10" name="Imagen 9">
            <a:extLst>
              <a:ext uri="{FF2B5EF4-FFF2-40B4-BE49-F238E27FC236}">
                <a16:creationId xmlns:a16="http://schemas.microsoft.com/office/drawing/2014/main" id="{E714CC29-D72A-4A48-8C18-AB8AFB05428F}"/>
              </a:ext>
            </a:extLst>
          </p:cNvPr>
          <p:cNvPicPr>
            <a:picLocks noChangeAspect="1"/>
          </p:cNvPicPr>
          <p:nvPr/>
        </p:nvPicPr>
        <p:blipFill>
          <a:blip r:embed="rId2"/>
          <a:stretch>
            <a:fillRect/>
          </a:stretch>
        </p:blipFill>
        <p:spPr>
          <a:xfrm>
            <a:off x="-794" y="7891464"/>
            <a:ext cx="17340263" cy="1862136"/>
          </a:xfrm>
          <a:prstGeom prst="rect">
            <a:avLst/>
          </a:prstGeom>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logosin-filtere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7644" y="8339139"/>
            <a:ext cx="19812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121">
            <a:extLst>
              <a:ext uri="{FF2B5EF4-FFF2-40B4-BE49-F238E27FC236}">
                <a16:creationId xmlns:a16="http://schemas.microsoft.com/office/drawing/2014/main" id="{0AD3A3EE-D706-4714-A170-38F8D343AC2A}"/>
              </a:ext>
            </a:extLst>
          </p:cNvPr>
          <p:cNvSpPr>
            <a:spLocks noChangeArrowheads="1"/>
          </p:cNvSpPr>
          <p:nvPr/>
        </p:nvSpPr>
        <p:spPr bwMode="auto">
          <a:xfrm>
            <a:off x="3491706" y="167414"/>
            <a:ext cx="9875838"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CO" altLang="es-ES" sz="5400" dirty="0">
                <a:solidFill>
                  <a:srgbClr val="FF0000"/>
                </a:solidFill>
                <a:latin typeface="Arial Rounded MT Bold" panose="020F0704030504030204" pitchFamily="34" charset="0"/>
              </a:rPr>
              <a:t>AV. BOYACÁ </a:t>
            </a:r>
            <a:endParaRPr lang="es-ES" altLang="es-ES" sz="5400" dirty="0">
              <a:solidFill>
                <a:srgbClr val="FF0000"/>
              </a:solidFill>
              <a:latin typeface="Arial Rounded MT Bold" panose="020F0704030504030204" pitchFamily="34" charset="0"/>
              <a:sym typeface="Arial Rounded MT Bold" panose="020F0704030504030204" pitchFamily="34" charset="0"/>
            </a:endParaRPr>
          </a:p>
        </p:txBody>
      </p:sp>
      <p:sp>
        <p:nvSpPr>
          <p:cNvPr id="3" name="CuadroTexto 2">
            <a:extLst>
              <a:ext uri="{FF2B5EF4-FFF2-40B4-BE49-F238E27FC236}">
                <a16:creationId xmlns:a16="http://schemas.microsoft.com/office/drawing/2014/main" id="{930C0240-97DD-4D5B-8166-E3B80476D101}"/>
              </a:ext>
            </a:extLst>
          </p:cNvPr>
          <p:cNvSpPr txBox="1"/>
          <p:nvPr/>
        </p:nvSpPr>
        <p:spPr>
          <a:xfrm>
            <a:off x="2898812" y="1079343"/>
            <a:ext cx="11061700" cy="68121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just" fontAlgn="auto">
              <a:spcBef>
                <a:spcPts val="0"/>
              </a:spcBef>
              <a:spcAft>
                <a:spcPts val="0"/>
              </a:spcAft>
              <a:defRPr/>
            </a:pPr>
            <a:r>
              <a:rPr lang="es-CO" sz="2800" dirty="0">
                <a:latin typeface="+mn-lt"/>
                <a:ea typeface="+mn-ea"/>
                <a:cs typeface="+mn-cs"/>
              </a:rPr>
              <a:t>Av. Boyacá entre Calle 170 y 134, por la </a:t>
            </a:r>
            <a:r>
              <a:rPr lang="es-CO" sz="2800" b="1" i="1" u="sng" dirty="0">
                <a:solidFill>
                  <a:schemeClr val="tx1"/>
                </a:solidFill>
                <a:latin typeface="+mn-lt"/>
                <a:ea typeface="+mn-ea"/>
                <a:cs typeface="+mn-cs"/>
              </a:rPr>
              <a:t>ciclo-ruta</a:t>
            </a:r>
            <a:r>
              <a:rPr lang="es-CO" sz="2800" dirty="0">
                <a:latin typeface="+mn-lt"/>
                <a:ea typeface="+mn-ea"/>
                <a:cs typeface="+mn-cs"/>
              </a:rPr>
              <a:t> del costado oriental y occidental. Extensión 8,4 Km </a:t>
            </a:r>
          </a:p>
          <a:p>
            <a:pPr algn="just" fontAlgn="auto">
              <a:spcBef>
                <a:spcPts val="0"/>
              </a:spcBef>
              <a:spcAft>
                <a:spcPts val="0"/>
              </a:spcAft>
              <a:defRPr/>
            </a:pPr>
            <a:endParaRPr lang="es-CO" sz="2800" dirty="0">
              <a:latin typeface="+mn-lt"/>
              <a:ea typeface="+mn-ea"/>
              <a:cs typeface="+mn-cs"/>
            </a:endParaRPr>
          </a:p>
          <a:p>
            <a:pPr algn="just" fontAlgn="auto">
              <a:spcBef>
                <a:spcPts val="0"/>
              </a:spcBef>
              <a:spcAft>
                <a:spcPts val="0"/>
              </a:spcAft>
              <a:defRPr/>
            </a:pPr>
            <a:r>
              <a:rPr lang="es-CO" sz="2800" dirty="0">
                <a:latin typeface="+mn-lt"/>
                <a:ea typeface="+mn-ea"/>
                <a:cs typeface="+mn-cs"/>
              </a:rPr>
              <a:t>Av. Boyacá entre Calle 134 y 127B, por la </a:t>
            </a:r>
            <a:r>
              <a:rPr lang="es-CO" sz="2800" b="1" i="1" u="sng" dirty="0">
                <a:solidFill>
                  <a:schemeClr val="tx1"/>
                </a:solidFill>
                <a:latin typeface="+mn-lt"/>
                <a:ea typeface="+mn-ea"/>
                <a:cs typeface="+mn-cs"/>
              </a:rPr>
              <a:t>ciclo-ruta</a:t>
            </a:r>
            <a:r>
              <a:rPr lang="es-CO" sz="2800" dirty="0">
                <a:latin typeface="+mn-lt"/>
                <a:ea typeface="+mn-ea"/>
                <a:cs typeface="+mn-cs"/>
              </a:rPr>
              <a:t> del costado occidental. Extensión 1,85 Km</a:t>
            </a:r>
          </a:p>
          <a:p>
            <a:pPr algn="just" fontAlgn="auto">
              <a:spcBef>
                <a:spcPts val="0"/>
              </a:spcBef>
              <a:spcAft>
                <a:spcPts val="0"/>
              </a:spcAft>
              <a:defRPr/>
            </a:pPr>
            <a:endParaRPr lang="es-CO" sz="2800" dirty="0">
              <a:latin typeface="+mn-lt"/>
              <a:ea typeface="+mn-ea"/>
              <a:cs typeface="+mn-cs"/>
            </a:endParaRPr>
          </a:p>
          <a:p>
            <a:pPr algn="just" fontAlgn="auto">
              <a:spcBef>
                <a:spcPts val="0"/>
              </a:spcBef>
              <a:spcAft>
                <a:spcPts val="0"/>
              </a:spcAft>
              <a:defRPr/>
            </a:pPr>
            <a:r>
              <a:rPr lang="es-CO" sz="2800" dirty="0">
                <a:latin typeface="+mn-lt"/>
                <a:ea typeface="+mn-ea"/>
                <a:cs typeface="+mn-cs"/>
              </a:rPr>
              <a:t>Av. Boyacá entre Calle 127B y Calle 86 A, por la </a:t>
            </a:r>
            <a:r>
              <a:rPr lang="es-CO" sz="2800" b="1" i="1" u="sng" dirty="0">
                <a:solidFill>
                  <a:schemeClr val="tx1"/>
                </a:solidFill>
                <a:latin typeface="+mn-lt"/>
                <a:ea typeface="+mn-ea"/>
                <a:cs typeface="+mn-cs"/>
              </a:rPr>
              <a:t>ciclo-ruta</a:t>
            </a:r>
            <a:r>
              <a:rPr lang="es-CO" sz="2800" dirty="0">
                <a:latin typeface="+mn-lt"/>
                <a:ea typeface="+mn-ea"/>
                <a:cs typeface="+mn-cs"/>
              </a:rPr>
              <a:t> del costado oriental. Extensión 2,25 Km </a:t>
            </a:r>
          </a:p>
          <a:p>
            <a:pPr algn="just" fontAlgn="auto">
              <a:spcBef>
                <a:spcPts val="0"/>
              </a:spcBef>
              <a:spcAft>
                <a:spcPts val="0"/>
              </a:spcAft>
              <a:defRPr/>
            </a:pPr>
            <a:endParaRPr lang="es-CO" sz="2800" dirty="0">
              <a:latin typeface="+mn-lt"/>
              <a:ea typeface="+mn-ea"/>
              <a:cs typeface="+mn-cs"/>
            </a:endParaRPr>
          </a:p>
          <a:p>
            <a:pPr algn="just" fontAlgn="auto">
              <a:spcBef>
                <a:spcPts val="0"/>
              </a:spcBef>
              <a:spcAft>
                <a:spcPts val="0"/>
              </a:spcAft>
              <a:defRPr/>
            </a:pPr>
            <a:r>
              <a:rPr lang="es-CO" sz="2800" dirty="0">
                <a:latin typeface="+mn-lt"/>
                <a:ea typeface="+mn-ea"/>
                <a:cs typeface="+mn-cs"/>
              </a:rPr>
              <a:t>Av. Boyacá entre Calle 86 A y Carrera 24, por la </a:t>
            </a:r>
            <a:r>
              <a:rPr lang="es-CO" sz="2800" b="1" i="1" u="sng" dirty="0">
                <a:solidFill>
                  <a:schemeClr val="tx1"/>
                </a:solidFill>
                <a:latin typeface="+mn-lt"/>
                <a:ea typeface="+mn-ea"/>
                <a:cs typeface="+mn-cs"/>
              </a:rPr>
              <a:t>calzada</a:t>
            </a:r>
            <a:r>
              <a:rPr lang="es-CO" sz="2800" dirty="0">
                <a:latin typeface="+mn-lt"/>
                <a:ea typeface="+mn-ea"/>
                <a:cs typeface="+mn-cs"/>
              </a:rPr>
              <a:t> rápida oriental. Extensión 16,4 Km </a:t>
            </a:r>
          </a:p>
          <a:p>
            <a:pPr algn="just" fontAlgn="auto">
              <a:spcBef>
                <a:spcPts val="0"/>
              </a:spcBef>
              <a:spcAft>
                <a:spcPts val="0"/>
              </a:spcAft>
              <a:defRPr/>
            </a:pPr>
            <a:endParaRPr lang="es-CO" sz="2800" dirty="0">
              <a:latin typeface="+mn-lt"/>
              <a:ea typeface="+mn-ea"/>
              <a:cs typeface="+mn-cs"/>
            </a:endParaRPr>
          </a:p>
          <a:p>
            <a:pPr algn="just" fontAlgn="auto">
              <a:spcBef>
                <a:spcPts val="0"/>
              </a:spcBef>
              <a:spcAft>
                <a:spcPts val="0"/>
              </a:spcAft>
              <a:defRPr/>
            </a:pPr>
            <a:r>
              <a:rPr lang="es-CO" sz="2800" dirty="0">
                <a:latin typeface="+mn-lt"/>
                <a:ea typeface="+mn-ea"/>
                <a:cs typeface="+mn-cs"/>
              </a:rPr>
              <a:t>Av. Boyacá entre Carrera 24 y Diagonal 68ª sur, por </a:t>
            </a:r>
            <a:r>
              <a:rPr lang="es-CO" sz="2800" b="1" i="1" u="sng" dirty="0">
                <a:solidFill>
                  <a:schemeClr val="tx1"/>
                </a:solidFill>
                <a:latin typeface="+mn-lt"/>
                <a:ea typeface="+mn-ea"/>
                <a:cs typeface="+mn-cs"/>
              </a:rPr>
              <a:t>carril segregado </a:t>
            </a:r>
            <a:r>
              <a:rPr lang="es-MX" sz="2800" dirty="0">
                <a:latin typeface="+mn-lt"/>
                <a:ea typeface="+mn-ea"/>
                <a:cs typeface="+mn-cs"/>
              </a:rPr>
              <a:t>norte (lento)</a:t>
            </a:r>
            <a:r>
              <a:rPr lang="es-ES" sz="2800" dirty="0">
                <a:latin typeface="+mn-lt"/>
                <a:ea typeface="+mn-ea"/>
                <a:cs typeface="+mn-cs"/>
              </a:rPr>
              <a:t> de la calzada norte. Extensión 6,19 Km </a:t>
            </a:r>
            <a:endParaRPr lang="es-CO" sz="2800" dirty="0">
              <a:latin typeface="+mn-lt"/>
              <a:ea typeface="+mn-ea"/>
              <a:cs typeface="+mn-cs"/>
            </a:endParaRPr>
          </a:p>
          <a:p>
            <a:pPr algn="just" fontAlgn="auto">
              <a:spcBef>
                <a:spcPts val="0"/>
              </a:spcBef>
              <a:spcAft>
                <a:spcPts val="0"/>
              </a:spcAft>
              <a:defRPr/>
            </a:pPr>
            <a:endParaRPr lang="es-CO" sz="2800" dirty="0">
              <a:latin typeface="+mn-lt"/>
              <a:ea typeface="+mn-ea"/>
              <a:cs typeface="+mn-cs"/>
            </a:endParaRPr>
          </a:p>
        </p:txBody>
      </p:sp>
      <p:pic>
        <p:nvPicPr>
          <p:cNvPr id="6" name="Imagen 5">
            <a:extLst>
              <a:ext uri="{FF2B5EF4-FFF2-40B4-BE49-F238E27FC236}">
                <a16:creationId xmlns:a16="http://schemas.microsoft.com/office/drawing/2014/main" id="{22977112-240B-49C4-AD6D-3CBA9E4EDA61}"/>
              </a:ext>
            </a:extLst>
          </p:cNvPr>
          <p:cNvPicPr>
            <a:picLocks noChangeAspect="1"/>
          </p:cNvPicPr>
          <p:nvPr/>
        </p:nvPicPr>
        <p:blipFill>
          <a:blip r:embed="rId3"/>
          <a:stretch>
            <a:fillRect/>
          </a:stretch>
        </p:blipFill>
        <p:spPr>
          <a:xfrm>
            <a:off x="0" y="7891464"/>
            <a:ext cx="17340263" cy="1862136"/>
          </a:xfrm>
          <a:prstGeom prst="rect">
            <a:avLst/>
          </a:prstGeom>
        </p:spPr>
      </p:pic>
    </p:spTree>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logosi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299156" y="8093075"/>
            <a:ext cx="2152650"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45059" name="Shape 121"/>
          <p:cNvSpPr>
            <a:spLocks noChangeArrowheads="1"/>
          </p:cNvSpPr>
          <p:nvPr/>
        </p:nvSpPr>
        <p:spPr bwMode="auto">
          <a:xfrm>
            <a:off x="3204369" y="965200"/>
            <a:ext cx="10450512" cy="647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r>
              <a:rPr lang="es-CO" altLang="es-ES" sz="13800" dirty="0">
                <a:solidFill>
                  <a:srgbClr val="FFFFFF"/>
                </a:solidFill>
                <a:latin typeface="Arial Rounded MT Bold" panose="020F0704030504030204" pitchFamily="34" charset="0"/>
              </a:rPr>
              <a:t>PUNTOS DE CONTEO</a:t>
            </a:r>
            <a:endParaRPr lang="es-ES" altLang="es-ES" sz="13800" dirty="0">
              <a:solidFill>
                <a:srgbClr val="FFFFFF"/>
              </a:solidFill>
              <a:latin typeface="Arial Rounded MT Bold" panose="020F0704030504030204" pitchFamily="34" charset="0"/>
              <a:sym typeface="Arial Rounded MT Bold" panose="020F0704030504030204" pitchFamily="34" charset="0"/>
            </a:endParaRPr>
          </a:p>
        </p:txBody>
      </p:sp>
      <p:sp>
        <p:nvSpPr>
          <p:cNvPr id="45060" name="Shape 122"/>
          <p:cNvSpPr>
            <a:spLocks noChangeArrowheads="1"/>
          </p:cNvSpPr>
          <p:nvPr/>
        </p:nvSpPr>
        <p:spPr bwMode="auto">
          <a:xfrm>
            <a:off x="8780729" y="7653655"/>
            <a:ext cx="102657"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endParaRPr lang="es-ES" altLang="es-ES" dirty="0">
              <a:solidFill>
                <a:srgbClr val="FFFFFF"/>
              </a:solidFill>
              <a:latin typeface="Arial Rounded MT Bold" panose="020F0704030504030204" pitchFamily="34" charset="0"/>
              <a:sym typeface="Arial Rounded MT Bold" panose="020F0704030504030204" pitchFamily="34" charset="0"/>
            </a:endParaRPr>
          </a:p>
        </p:txBody>
      </p:sp>
      <p:sp>
        <p:nvSpPr>
          <p:cNvPr id="45061" name="Shape 121"/>
          <p:cNvSpPr>
            <a:spLocks noChangeArrowheads="1"/>
          </p:cNvSpPr>
          <p:nvPr/>
        </p:nvSpPr>
        <p:spPr bwMode="auto">
          <a:xfrm>
            <a:off x="3356769" y="1117600"/>
            <a:ext cx="10450512" cy="647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r>
              <a:rPr lang="es-CO" altLang="es-ES" sz="13800" dirty="0">
                <a:solidFill>
                  <a:srgbClr val="FFFFFF"/>
                </a:solidFill>
                <a:latin typeface="Arial Rounded MT Bold" panose="020F0704030504030204" pitchFamily="34" charset="0"/>
              </a:rPr>
              <a:t>PUNTOS DE CONTEO</a:t>
            </a:r>
            <a:endParaRPr lang="es-ES" altLang="es-ES" sz="13800" dirty="0">
              <a:solidFill>
                <a:srgbClr val="FFFFFF"/>
              </a:solidFill>
              <a:latin typeface="Arial Rounded MT Bold" panose="020F0704030504030204" pitchFamily="34" charset="0"/>
              <a:sym typeface="Arial Rounded MT Bold" panose="020F0704030504030204" pitchFamily="34" charset="0"/>
            </a:endParaRPr>
          </a:p>
        </p:txBody>
      </p:sp>
      <p:pic>
        <p:nvPicPr>
          <p:cNvPr id="7" name="Imagen 6">
            <a:extLst>
              <a:ext uri="{FF2B5EF4-FFF2-40B4-BE49-F238E27FC236}">
                <a16:creationId xmlns:a16="http://schemas.microsoft.com/office/drawing/2014/main" id="{2BCE2C8B-34E5-49E5-AC97-5AA79A238ABF}"/>
              </a:ext>
            </a:extLst>
          </p:cNvPr>
          <p:cNvPicPr>
            <a:picLocks noChangeAspect="1"/>
          </p:cNvPicPr>
          <p:nvPr/>
        </p:nvPicPr>
        <p:blipFill>
          <a:blip r:embed="rId3"/>
          <a:stretch>
            <a:fillRect/>
          </a:stretch>
        </p:blipFill>
        <p:spPr>
          <a:xfrm>
            <a:off x="715617" y="0"/>
            <a:ext cx="15909029" cy="9753600"/>
          </a:xfrm>
          <a:prstGeom prst="rect">
            <a:avLst/>
          </a:prstGeom>
        </p:spPr>
      </p:pic>
      <p:sp>
        <p:nvSpPr>
          <p:cNvPr id="8" name="Título 1">
            <a:extLst>
              <a:ext uri="{FF2B5EF4-FFF2-40B4-BE49-F238E27FC236}">
                <a16:creationId xmlns:a16="http://schemas.microsoft.com/office/drawing/2014/main" id="{99BF4C9E-B2C4-4A8C-95BD-54C5BC1FB5A0}"/>
              </a:ext>
            </a:extLst>
          </p:cNvPr>
          <p:cNvSpPr>
            <a:spLocks noGrp="1"/>
          </p:cNvSpPr>
          <p:nvPr>
            <p:ph type="title"/>
          </p:nvPr>
        </p:nvSpPr>
        <p:spPr>
          <a:xfrm>
            <a:off x="1270038" y="3975928"/>
            <a:ext cx="14800185" cy="1801744"/>
          </a:xfrm>
        </p:spPr>
        <p:txBody>
          <a:bodyPr/>
          <a:lstStyle/>
          <a:p>
            <a:r>
              <a:rPr lang="es-CO" sz="11500" dirty="0">
                <a:solidFill>
                  <a:schemeClr val="bg1"/>
                </a:solidFill>
                <a:latin typeface="Arial Rounded MT Bold" panose="020F0704030504030204" pitchFamily="34" charset="0"/>
              </a:rPr>
              <a:t>Puntos de conteo</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7F8A3FC9-EB71-4975-8FF2-342664173DA4}"/>
              </a:ext>
            </a:extLst>
          </p:cNvPr>
          <p:cNvSpPr>
            <a:spLocks noChangeArrowheads="1"/>
          </p:cNvSpPr>
          <p:nvPr/>
        </p:nvSpPr>
        <p:spPr bwMode="auto">
          <a:xfrm>
            <a:off x="3509170" y="365125"/>
            <a:ext cx="9877425"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NORTE 1</a:t>
            </a:r>
          </a:p>
        </p:txBody>
      </p:sp>
      <p:grpSp>
        <p:nvGrpSpPr>
          <p:cNvPr id="9" name="Grupo 8">
            <a:extLst>
              <a:ext uri="{FF2B5EF4-FFF2-40B4-BE49-F238E27FC236}">
                <a16:creationId xmlns:a16="http://schemas.microsoft.com/office/drawing/2014/main" id="{A193A9F6-4D14-4CCD-9839-8697D7E2D6CA}"/>
              </a:ext>
            </a:extLst>
          </p:cNvPr>
          <p:cNvGrpSpPr/>
          <p:nvPr/>
        </p:nvGrpSpPr>
        <p:grpSpPr>
          <a:xfrm>
            <a:off x="977244" y="1672024"/>
            <a:ext cx="15385773" cy="5597443"/>
            <a:chOff x="824693" y="1373850"/>
            <a:chExt cx="12944467" cy="4250791"/>
          </a:xfrm>
        </p:grpSpPr>
        <p:pic>
          <p:nvPicPr>
            <p:cNvPr id="2" name="Imagen 1">
              <a:extLst>
                <a:ext uri="{FF2B5EF4-FFF2-40B4-BE49-F238E27FC236}">
                  <a16:creationId xmlns:a16="http://schemas.microsoft.com/office/drawing/2014/main" id="{029B11E3-362E-4A9D-9449-7AB4F5FBAB2D}"/>
                </a:ext>
              </a:extLst>
            </p:cNvPr>
            <p:cNvPicPr>
              <a:picLocks noChangeAspect="1"/>
            </p:cNvPicPr>
            <p:nvPr/>
          </p:nvPicPr>
          <p:blipFill>
            <a:blip r:embed="rId2"/>
            <a:stretch>
              <a:fillRect/>
            </a:stretch>
          </p:blipFill>
          <p:spPr>
            <a:xfrm>
              <a:off x="824693" y="1373850"/>
              <a:ext cx="6232090" cy="3607280"/>
            </a:xfrm>
            <a:prstGeom prst="rect">
              <a:avLst/>
            </a:prstGeom>
          </p:spPr>
        </p:pic>
        <p:sp>
          <p:nvSpPr>
            <p:cNvPr id="3" name="Rectángulo 2">
              <a:extLst>
                <a:ext uri="{FF2B5EF4-FFF2-40B4-BE49-F238E27FC236}">
                  <a16:creationId xmlns:a16="http://schemas.microsoft.com/office/drawing/2014/main" id="{85327767-7982-4B92-9C89-B83EB97F2D63}"/>
                </a:ext>
              </a:extLst>
            </p:cNvPr>
            <p:cNvSpPr/>
            <p:nvPr/>
          </p:nvSpPr>
          <p:spPr>
            <a:xfrm>
              <a:off x="1477024" y="5133807"/>
              <a:ext cx="4064291" cy="490834"/>
            </a:xfrm>
            <a:prstGeom prst="rect">
              <a:avLst/>
            </a:prstGeom>
          </p:spPr>
          <p:txBody>
            <a:bodyPr wrap="none">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Av. Boy x Calle 152 B</a:t>
              </a:r>
            </a:p>
          </p:txBody>
        </p:sp>
        <p:pic>
          <p:nvPicPr>
            <p:cNvPr id="6" name="Imagen 5">
              <a:extLst>
                <a:ext uri="{FF2B5EF4-FFF2-40B4-BE49-F238E27FC236}">
                  <a16:creationId xmlns:a16="http://schemas.microsoft.com/office/drawing/2014/main" id="{99268161-7708-43E1-B318-4B42801CD1CE}"/>
                </a:ext>
              </a:extLst>
            </p:cNvPr>
            <p:cNvPicPr>
              <a:picLocks noChangeAspect="1"/>
            </p:cNvPicPr>
            <p:nvPr/>
          </p:nvPicPr>
          <p:blipFill>
            <a:blip r:embed="rId3"/>
            <a:stretch>
              <a:fillRect/>
            </a:stretch>
          </p:blipFill>
          <p:spPr>
            <a:xfrm>
              <a:off x="7537070" y="1373850"/>
              <a:ext cx="6232090" cy="3607280"/>
            </a:xfrm>
            <a:prstGeom prst="rect">
              <a:avLst/>
            </a:prstGeom>
          </p:spPr>
        </p:pic>
        <p:sp>
          <p:nvSpPr>
            <p:cNvPr id="8" name="Rectángulo 7">
              <a:extLst>
                <a:ext uri="{FF2B5EF4-FFF2-40B4-BE49-F238E27FC236}">
                  <a16:creationId xmlns:a16="http://schemas.microsoft.com/office/drawing/2014/main" id="{0B2FE74D-2496-4206-8458-BACDDEF56652}"/>
                </a:ext>
              </a:extLst>
            </p:cNvPr>
            <p:cNvSpPr/>
            <p:nvPr/>
          </p:nvSpPr>
          <p:spPr>
            <a:xfrm>
              <a:off x="8924415" y="5099789"/>
              <a:ext cx="3457399" cy="490834"/>
            </a:xfrm>
            <a:prstGeom prst="rect">
              <a:avLst/>
            </a:prstGeom>
          </p:spPr>
          <p:txBody>
            <a:bodyPr wrap="none">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Av. Boy x Calle 76</a:t>
              </a:r>
            </a:p>
          </p:txBody>
        </p:sp>
      </p:grpSp>
      <p:pic>
        <p:nvPicPr>
          <p:cNvPr id="13" name="Imagen 12">
            <a:extLst>
              <a:ext uri="{FF2B5EF4-FFF2-40B4-BE49-F238E27FC236}">
                <a16:creationId xmlns:a16="http://schemas.microsoft.com/office/drawing/2014/main" id="{7E5BB7B0-73D6-4251-A7E1-892860709A2A}"/>
              </a:ext>
            </a:extLst>
          </p:cNvPr>
          <p:cNvPicPr>
            <a:picLocks noChangeAspect="1"/>
          </p:cNvPicPr>
          <p:nvPr/>
        </p:nvPicPr>
        <p:blipFill>
          <a:blip r:embed="rId4"/>
          <a:stretch>
            <a:fillRect/>
          </a:stretch>
        </p:blipFill>
        <p:spPr>
          <a:xfrm>
            <a:off x="-794" y="7891464"/>
            <a:ext cx="17340263" cy="1862136"/>
          </a:xfrm>
          <a:prstGeom prst="rect">
            <a:avLst/>
          </a:prstGeom>
        </p:spPr>
      </p:pic>
    </p:spTree>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A76C3013-0C82-4E7F-96E1-BCF8E92CD693}"/>
              </a:ext>
            </a:extLst>
          </p:cNvPr>
          <p:cNvSpPr>
            <a:spLocks noChangeArrowheads="1"/>
          </p:cNvSpPr>
          <p:nvPr/>
        </p:nvSpPr>
        <p:spPr bwMode="auto">
          <a:xfrm>
            <a:off x="3509170" y="365125"/>
            <a:ext cx="9877425"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NORTE 2</a:t>
            </a:r>
          </a:p>
        </p:txBody>
      </p:sp>
      <p:sp>
        <p:nvSpPr>
          <p:cNvPr id="4" name="CuadroTexto 3">
            <a:extLst>
              <a:ext uri="{FF2B5EF4-FFF2-40B4-BE49-F238E27FC236}">
                <a16:creationId xmlns:a16="http://schemas.microsoft.com/office/drawing/2014/main" id="{F76D5A62-4BD7-4E61-9221-C925363A93AD}"/>
              </a:ext>
            </a:extLst>
          </p:cNvPr>
          <p:cNvSpPr txBox="1"/>
          <p:nvPr/>
        </p:nvSpPr>
        <p:spPr>
          <a:xfrm>
            <a:off x="2737645" y="4238992"/>
            <a:ext cx="1192688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fontAlgn="auto">
              <a:spcBef>
                <a:spcPts val="0"/>
              </a:spcBef>
              <a:spcAft>
                <a:spcPts val="0"/>
              </a:spcAft>
              <a:defRPr/>
            </a:pPr>
            <a:endParaRPr lang="es-CO" sz="2800" dirty="0">
              <a:latin typeface="+mn-lt"/>
              <a:ea typeface="+mn-ea"/>
              <a:cs typeface="+mn-cs"/>
            </a:endParaRPr>
          </a:p>
        </p:txBody>
      </p:sp>
      <p:grpSp>
        <p:nvGrpSpPr>
          <p:cNvPr id="8" name="Grupo 7">
            <a:extLst>
              <a:ext uri="{FF2B5EF4-FFF2-40B4-BE49-F238E27FC236}">
                <a16:creationId xmlns:a16="http://schemas.microsoft.com/office/drawing/2014/main" id="{85EEF693-0A99-4228-ADD5-FC3F884EA2DC}"/>
              </a:ext>
            </a:extLst>
          </p:cNvPr>
          <p:cNvGrpSpPr/>
          <p:nvPr/>
        </p:nvGrpSpPr>
        <p:grpSpPr>
          <a:xfrm>
            <a:off x="1047723" y="1435260"/>
            <a:ext cx="15243228" cy="6114703"/>
            <a:chOff x="675861" y="1449101"/>
            <a:chExt cx="14948073" cy="5876166"/>
          </a:xfrm>
        </p:grpSpPr>
        <p:pic>
          <p:nvPicPr>
            <p:cNvPr id="2" name="Imagen 1">
              <a:extLst>
                <a:ext uri="{FF2B5EF4-FFF2-40B4-BE49-F238E27FC236}">
                  <a16:creationId xmlns:a16="http://schemas.microsoft.com/office/drawing/2014/main" id="{9226661D-25E5-471E-A868-F10DDEF82017}"/>
                </a:ext>
              </a:extLst>
            </p:cNvPr>
            <p:cNvPicPr>
              <a:picLocks noChangeAspect="1"/>
            </p:cNvPicPr>
            <p:nvPr/>
          </p:nvPicPr>
          <p:blipFill>
            <a:blip r:embed="rId2"/>
            <a:stretch>
              <a:fillRect/>
            </a:stretch>
          </p:blipFill>
          <p:spPr>
            <a:xfrm>
              <a:off x="675861" y="1449101"/>
              <a:ext cx="7176052" cy="4768268"/>
            </a:xfrm>
            <a:prstGeom prst="rect">
              <a:avLst/>
            </a:prstGeom>
          </p:spPr>
        </p:pic>
        <p:sp>
          <p:nvSpPr>
            <p:cNvPr id="3" name="Rectángulo 2">
              <a:extLst>
                <a:ext uri="{FF2B5EF4-FFF2-40B4-BE49-F238E27FC236}">
                  <a16:creationId xmlns:a16="http://schemas.microsoft.com/office/drawing/2014/main" id="{1C7149D2-EB6E-4AC6-ACC1-198CFCB16803}"/>
                </a:ext>
              </a:extLst>
            </p:cNvPr>
            <p:cNvSpPr/>
            <p:nvPr/>
          </p:nvSpPr>
          <p:spPr>
            <a:xfrm>
              <a:off x="1795053" y="6704150"/>
              <a:ext cx="5038271" cy="621117"/>
            </a:xfrm>
            <a:prstGeom prst="rect">
              <a:avLst/>
            </a:prstGeom>
          </p:spPr>
          <p:txBody>
            <a:bodyPr wrap="none">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Calle 116 x Carrera 53</a:t>
              </a:r>
            </a:p>
          </p:txBody>
        </p:sp>
        <p:pic>
          <p:nvPicPr>
            <p:cNvPr id="6" name="Imagen 5">
              <a:extLst>
                <a:ext uri="{FF2B5EF4-FFF2-40B4-BE49-F238E27FC236}">
                  <a16:creationId xmlns:a16="http://schemas.microsoft.com/office/drawing/2014/main" id="{673AB6F8-8127-40DC-A2DF-04304F92FC86}"/>
                </a:ext>
              </a:extLst>
            </p:cNvPr>
            <p:cNvPicPr>
              <a:picLocks noChangeAspect="1"/>
            </p:cNvPicPr>
            <p:nvPr/>
          </p:nvPicPr>
          <p:blipFill>
            <a:blip r:embed="rId3"/>
            <a:stretch>
              <a:fillRect/>
            </a:stretch>
          </p:blipFill>
          <p:spPr>
            <a:xfrm>
              <a:off x="8447882" y="1449101"/>
              <a:ext cx="7176052" cy="4768268"/>
            </a:xfrm>
            <a:prstGeom prst="rect">
              <a:avLst/>
            </a:prstGeom>
          </p:spPr>
        </p:pic>
        <p:sp>
          <p:nvSpPr>
            <p:cNvPr id="7" name="Rectángulo 6">
              <a:extLst>
                <a:ext uri="{FF2B5EF4-FFF2-40B4-BE49-F238E27FC236}">
                  <a16:creationId xmlns:a16="http://schemas.microsoft.com/office/drawing/2014/main" id="{919CB006-EA1C-469F-8153-23D81ACF4333}"/>
                </a:ext>
              </a:extLst>
            </p:cNvPr>
            <p:cNvSpPr/>
            <p:nvPr/>
          </p:nvSpPr>
          <p:spPr>
            <a:xfrm>
              <a:off x="9651175" y="6704150"/>
              <a:ext cx="4769464" cy="621117"/>
            </a:xfrm>
            <a:prstGeom prst="rect">
              <a:avLst/>
            </a:prstGeom>
          </p:spPr>
          <p:txBody>
            <a:bodyPr wrap="none">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Carrera 9 x Calle 142</a:t>
              </a:r>
            </a:p>
          </p:txBody>
        </p:sp>
      </p:grpSp>
      <p:pic>
        <p:nvPicPr>
          <p:cNvPr id="13" name="Imagen 12">
            <a:extLst>
              <a:ext uri="{FF2B5EF4-FFF2-40B4-BE49-F238E27FC236}">
                <a16:creationId xmlns:a16="http://schemas.microsoft.com/office/drawing/2014/main" id="{1563F8A1-F8DE-4A80-9205-1B858DB9CAAA}"/>
              </a:ext>
            </a:extLst>
          </p:cNvPr>
          <p:cNvPicPr>
            <a:picLocks noChangeAspect="1"/>
          </p:cNvPicPr>
          <p:nvPr/>
        </p:nvPicPr>
        <p:blipFill>
          <a:blip r:embed="rId4"/>
          <a:stretch>
            <a:fillRect/>
          </a:stretch>
        </p:blipFill>
        <p:spPr>
          <a:xfrm>
            <a:off x="-794" y="7891464"/>
            <a:ext cx="17340263" cy="1862136"/>
          </a:xfrm>
          <a:prstGeom prst="rect">
            <a:avLst/>
          </a:prstGeom>
        </p:spPr>
      </p:pic>
    </p:spTree>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3391D037-F0C9-48C1-8490-D3EA184E6AD4}"/>
              </a:ext>
            </a:extLst>
          </p:cNvPr>
          <p:cNvSpPr>
            <a:spLocks noChangeArrowheads="1"/>
          </p:cNvSpPr>
          <p:nvPr/>
        </p:nvSpPr>
        <p:spPr bwMode="auto">
          <a:xfrm>
            <a:off x="3509170" y="365125"/>
            <a:ext cx="9877425"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NORTE 3</a:t>
            </a:r>
          </a:p>
        </p:txBody>
      </p:sp>
      <p:grpSp>
        <p:nvGrpSpPr>
          <p:cNvPr id="6" name="Grupo 5">
            <a:extLst>
              <a:ext uri="{FF2B5EF4-FFF2-40B4-BE49-F238E27FC236}">
                <a16:creationId xmlns:a16="http://schemas.microsoft.com/office/drawing/2014/main" id="{D4D76482-91C4-4B2F-85E9-EFA6517F86BE}"/>
              </a:ext>
            </a:extLst>
          </p:cNvPr>
          <p:cNvGrpSpPr/>
          <p:nvPr/>
        </p:nvGrpSpPr>
        <p:grpSpPr>
          <a:xfrm>
            <a:off x="779620" y="1662895"/>
            <a:ext cx="15781022" cy="5291114"/>
            <a:chOff x="698246" y="1265329"/>
            <a:chExt cx="15062329" cy="4551156"/>
          </a:xfrm>
        </p:grpSpPr>
        <p:sp>
          <p:nvSpPr>
            <p:cNvPr id="4" name="CuadroTexto 3">
              <a:extLst>
                <a:ext uri="{FF2B5EF4-FFF2-40B4-BE49-F238E27FC236}">
                  <a16:creationId xmlns:a16="http://schemas.microsoft.com/office/drawing/2014/main" id="{0A813692-5367-4943-8D5F-73EC367E03EF}"/>
                </a:ext>
              </a:extLst>
            </p:cNvPr>
            <p:cNvSpPr txBox="1"/>
            <p:nvPr/>
          </p:nvSpPr>
          <p:spPr>
            <a:xfrm>
              <a:off x="1972553" y="5251719"/>
              <a:ext cx="4764082" cy="5647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wrap="square" lIns="50800" tIns="50800" rIns="50800" bIns="50800" spcCol="38100" anchor="ctr">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Carrera 7 x Calle 94</a:t>
              </a:r>
            </a:p>
          </p:txBody>
        </p:sp>
        <p:pic>
          <p:nvPicPr>
            <p:cNvPr id="2" name="Imagen 1">
              <a:extLst>
                <a:ext uri="{FF2B5EF4-FFF2-40B4-BE49-F238E27FC236}">
                  <a16:creationId xmlns:a16="http://schemas.microsoft.com/office/drawing/2014/main" id="{94F2EE74-7C8B-4307-9316-C07F48957DB6}"/>
                </a:ext>
              </a:extLst>
            </p:cNvPr>
            <p:cNvPicPr>
              <a:picLocks noChangeAspect="1"/>
            </p:cNvPicPr>
            <p:nvPr/>
          </p:nvPicPr>
          <p:blipFill>
            <a:blip r:embed="rId2"/>
            <a:stretch>
              <a:fillRect/>
            </a:stretch>
          </p:blipFill>
          <p:spPr>
            <a:xfrm>
              <a:off x="698246" y="1265329"/>
              <a:ext cx="7312693" cy="3988742"/>
            </a:xfrm>
            <a:prstGeom prst="rect">
              <a:avLst/>
            </a:prstGeom>
          </p:spPr>
        </p:pic>
        <p:pic>
          <p:nvPicPr>
            <p:cNvPr id="3" name="Imagen 2">
              <a:extLst>
                <a:ext uri="{FF2B5EF4-FFF2-40B4-BE49-F238E27FC236}">
                  <a16:creationId xmlns:a16="http://schemas.microsoft.com/office/drawing/2014/main" id="{BB2E880D-A7D2-4677-80BF-E89482F3BF43}"/>
                </a:ext>
              </a:extLst>
            </p:cNvPr>
            <p:cNvPicPr>
              <a:picLocks noChangeAspect="1"/>
            </p:cNvPicPr>
            <p:nvPr/>
          </p:nvPicPr>
          <p:blipFill>
            <a:blip r:embed="rId3"/>
            <a:stretch>
              <a:fillRect/>
            </a:stretch>
          </p:blipFill>
          <p:spPr>
            <a:xfrm>
              <a:off x="8447882" y="1265329"/>
              <a:ext cx="7312693" cy="3986390"/>
            </a:xfrm>
            <a:prstGeom prst="rect">
              <a:avLst/>
            </a:prstGeom>
          </p:spPr>
        </p:pic>
        <p:sp>
          <p:nvSpPr>
            <p:cNvPr id="9" name="CuadroTexto 8">
              <a:extLst>
                <a:ext uri="{FF2B5EF4-FFF2-40B4-BE49-F238E27FC236}">
                  <a16:creationId xmlns:a16="http://schemas.microsoft.com/office/drawing/2014/main" id="{CA9F4152-23F6-4429-BC61-CE735E844221}"/>
                </a:ext>
              </a:extLst>
            </p:cNvPr>
            <p:cNvSpPr txBox="1"/>
            <p:nvPr/>
          </p:nvSpPr>
          <p:spPr>
            <a:xfrm>
              <a:off x="9722187" y="5234099"/>
              <a:ext cx="4764082" cy="5647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wrap="square" lIns="50800" tIns="50800" rIns="50800" bIns="50800" spcCol="38100" anchor="ctr">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Carrera 15 x Calle 92</a:t>
              </a:r>
            </a:p>
          </p:txBody>
        </p:sp>
      </p:grpSp>
      <p:pic>
        <p:nvPicPr>
          <p:cNvPr id="11" name="Imagen 10">
            <a:extLst>
              <a:ext uri="{FF2B5EF4-FFF2-40B4-BE49-F238E27FC236}">
                <a16:creationId xmlns:a16="http://schemas.microsoft.com/office/drawing/2014/main" id="{85F41A11-20BA-4F59-9B9D-F762CCF76FFC}"/>
              </a:ext>
            </a:extLst>
          </p:cNvPr>
          <p:cNvPicPr>
            <a:picLocks noChangeAspect="1"/>
          </p:cNvPicPr>
          <p:nvPr/>
        </p:nvPicPr>
        <p:blipFill>
          <a:blip r:embed="rId4"/>
          <a:stretch>
            <a:fillRect/>
          </a:stretch>
        </p:blipFill>
        <p:spPr>
          <a:xfrm>
            <a:off x="-794" y="7891464"/>
            <a:ext cx="17340263" cy="1862136"/>
          </a:xfrm>
          <a:prstGeom prst="rect">
            <a:avLst/>
          </a:prstGeom>
        </p:spPr>
      </p:pic>
    </p:spTree>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121">
            <a:extLst>
              <a:ext uri="{FF2B5EF4-FFF2-40B4-BE49-F238E27FC236}">
                <a16:creationId xmlns:a16="http://schemas.microsoft.com/office/drawing/2014/main" id="{CEDCC88C-FEED-44B9-B254-5EE7E008BD0B}"/>
              </a:ext>
            </a:extLst>
          </p:cNvPr>
          <p:cNvSpPr>
            <a:spLocks noChangeArrowheads="1"/>
          </p:cNvSpPr>
          <p:nvPr/>
        </p:nvSpPr>
        <p:spPr bwMode="auto">
          <a:xfrm>
            <a:off x="3509170" y="365125"/>
            <a:ext cx="9877425"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CENTRO 1</a:t>
            </a:r>
          </a:p>
        </p:txBody>
      </p:sp>
      <p:grpSp>
        <p:nvGrpSpPr>
          <p:cNvPr id="8" name="Grupo 7">
            <a:extLst>
              <a:ext uri="{FF2B5EF4-FFF2-40B4-BE49-F238E27FC236}">
                <a16:creationId xmlns:a16="http://schemas.microsoft.com/office/drawing/2014/main" id="{100AB4AC-17A5-4647-92DA-74DB184DE4B6}"/>
              </a:ext>
            </a:extLst>
          </p:cNvPr>
          <p:cNvGrpSpPr/>
          <p:nvPr/>
        </p:nvGrpSpPr>
        <p:grpSpPr>
          <a:xfrm>
            <a:off x="849257" y="1752628"/>
            <a:ext cx="15641747" cy="5564946"/>
            <a:chOff x="1115628" y="1394819"/>
            <a:chExt cx="15109007" cy="5260678"/>
          </a:xfrm>
        </p:grpSpPr>
        <p:pic>
          <p:nvPicPr>
            <p:cNvPr id="2" name="Imagen 1">
              <a:extLst>
                <a:ext uri="{FF2B5EF4-FFF2-40B4-BE49-F238E27FC236}">
                  <a16:creationId xmlns:a16="http://schemas.microsoft.com/office/drawing/2014/main" id="{68898E5B-F691-40CB-B43E-00CEBCEC98AA}"/>
                </a:ext>
              </a:extLst>
            </p:cNvPr>
            <p:cNvPicPr>
              <a:picLocks noChangeAspect="1"/>
            </p:cNvPicPr>
            <p:nvPr/>
          </p:nvPicPr>
          <p:blipFill>
            <a:blip r:embed="rId2"/>
            <a:stretch>
              <a:fillRect/>
            </a:stretch>
          </p:blipFill>
          <p:spPr>
            <a:xfrm>
              <a:off x="1115628" y="1394819"/>
              <a:ext cx="7332633" cy="4382112"/>
            </a:xfrm>
            <a:prstGeom prst="rect">
              <a:avLst/>
            </a:prstGeom>
          </p:spPr>
        </p:pic>
        <p:pic>
          <p:nvPicPr>
            <p:cNvPr id="3" name="Imagen 2">
              <a:extLst>
                <a:ext uri="{FF2B5EF4-FFF2-40B4-BE49-F238E27FC236}">
                  <a16:creationId xmlns:a16="http://schemas.microsoft.com/office/drawing/2014/main" id="{984D71FA-3FF9-4F26-B9B8-33C8EFA2C163}"/>
                </a:ext>
              </a:extLst>
            </p:cNvPr>
            <p:cNvPicPr>
              <a:picLocks noChangeAspect="1"/>
            </p:cNvPicPr>
            <p:nvPr/>
          </p:nvPicPr>
          <p:blipFill>
            <a:blip r:embed="rId3"/>
            <a:stretch>
              <a:fillRect/>
            </a:stretch>
          </p:blipFill>
          <p:spPr>
            <a:xfrm>
              <a:off x="8892002" y="1394819"/>
              <a:ext cx="7332633" cy="4382112"/>
            </a:xfrm>
            <a:prstGeom prst="rect">
              <a:avLst/>
            </a:prstGeom>
          </p:spPr>
        </p:pic>
        <p:sp>
          <p:nvSpPr>
            <p:cNvPr id="5" name="Rectángulo 4">
              <a:extLst>
                <a:ext uri="{FF2B5EF4-FFF2-40B4-BE49-F238E27FC236}">
                  <a16:creationId xmlns:a16="http://schemas.microsoft.com/office/drawing/2014/main" id="{6E8A44F8-D3AE-4F02-B222-DFE2930F11CA}"/>
                </a:ext>
              </a:extLst>
            </p:cNvPr>
            <p:cNvSpPr/>
            <p:nvPr/>
          </p:nvSpPr>
          <p:spPr>
            <a:xfrm>
              <a:off x="2929584" y="6044505"/>
              <a:ext cx="3704718" cy="610992"/>
            </a:xfrm>
            <a:prstGeom prst="rect">
              <a:avLst/>
            </a:prstGeom>
          </p:spPr>
          <p:txBody>
            <a:bodyPr wrap="none">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Av. Boy x Calle 3</a:t>
              </a:r>
            </a:p>
          </p:txBody>
        </p:sp>
        <p:sp>
          <p:nvSpPr>
            <p:cNvPr id="6" name="Rectángulo 5">
              <a:extLst>
                <a:ext uri="{FF2B5EF4-FFF2-40B4-BE49-F238E27FC236}">
                  <a16:creationId xmlns:a16="http://schemas.microsoft.com/office/drawing/2014/main" id="{C5CE49D4-DA5B-4C18-8407-75061FB848EB}"/>
                </a:ext>
              </a:extLst>
            </p:cNvPr>
            <p:cNvSpPr/>
            <p:nvPr/>
          </p:nvSpPr>
          <p:spPr>
            <a:xfrm>
              <a:off x="10408665" y="6044505"/>
              <a:ext cx="4299306" cy="610992"/>
            </a:xfrm>
            <a:prstGeom prst="rect">
              <a:avLst/>
            </a:prstGeom>
          </p:spPr>
          <p:txBody>
            <a:bodyPr wrap="none">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Av. Boy x Calle 22D</a:t>
              </a:r>
            </a:p>
          </p:txBody>
        </p:sp>
      </p:grpSp>
      <p:pic>
        <p:nvPicPr>
          <p:cNvPr id="12" name="Imagen 11">
            <a:extLst>
              <a:ext uri="{FF2B5EF4-FFF2-40B4-BE49-F238E27FC236}">
                <a16:creationId xmlns:a16="http://schemas.microsoft.com/office/drawing/2014/main" id="{F6127938-5D6B-464A-A835-CF15A399FFA2}"/>
              </a:ext>
            </a:extLst>
          </p:cNvPr>
          <p:cNvPicPr>
            <a:picLocks noChangeAspect="1"/>
          </p:cNvPicPr>
          <p:nvPr/>
        </p:nvPicPr>
        <p:blipFill>
          <a:blip r:embed="rId4"/>
          <a:stretch>
            <a:fillRect/>
          </a:stretch>
        </p:blipFill>
        <p:spPr>
          <a:xfrm>
            <a:off x="-794" y="7891464"/>
            <a:ext cx="17340263" cy="1862136"/>
          </a:xfrm>
          <a:prstGeom prst="rect">
            <a:avLst/>
          </a:prstGeom>
        </p:spPr>
      </p:pic>
    </p:spTree>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F35C4398-FBFC-40C0-A6FC-5023198BAD7A}"/>
              </a:ext>
            </a:extLst>
          </p:cNvPr>
          <p:cNvSpPr>
            <a:spLocks noChangeArrowheads="1"/>
          </p:cNvSpPr>
          <p:nvPr/>
        </p:nvSpPr>
        <p:spPr bwMode="auto">
          <a:xfrm>
            <a:off x="3509170" y="365125"/>
            <a:ext cx="9877425"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CENTRO 2</a:t>
            </a:r>
          </a:p>
        </p:txBody>
      </p:sp>
      <p:sp>
        <p:nvSpPr>
          <p:cNvPr id="4" name="CuadroTexto 3">
            <a:extLst>
              <a:ext uri="{FF2B5EF4-FFF2-40B4-BE49-F238E27FC236}">
                <a16:creationId xmlns:a16="http://schemas.microsoft.com/office/drawing/2014/main" id="{5F78BD2E-F135-4D2C-AF14-B0EE5D311B4C}"/>
              </a:ext>
            </a:extLst>
          </p:cNvPr>
          <p:cNvSpPr txBox="1"/>
          <p:nvPr/>
        </p:nvSpPr>
        <p:spPr>
          <a:xfrm>
            <a:off x="2737645" y="4238992"/>
            <a:ext cx="1192688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fontAlgn="auto">
              <a:spcBef>
                <a:spcPts val="0"/>
              </a:spcBef>
              <a:spcAft>
                <a:spcPts val="0"/>
              </a:spcAft>
              <a:defRPr/>
            </a:pPr>
            <a:endParaRPr lang="es-CO" sz="2800" dirty="0">
              <a:latin typeface="+mn-lt"/>
              <a:ea typeface="+mn-ea"/>
              <a:cs typeface="+mn-cs"/>
            </a:endParaRPr>
          </a:p>
        </p:txBody>
      </p:sp>
      <p:pic>
        <p:nvPicPr>
          <p:cNvPr id="8" name="Imagen 7">
            <a:extLst>
              <a:ext uri="{FF2B5EF4-FFF2-40B4-BE49-F238E27FC236}">
                <a16:creationId xmlns:a16="http://schemas.microsoft.com/office/drawing/2014/main" id="{495E06B4-4D6B-4EE7-A69D-1A16E26D9BDE}"/>
              </a:ext>
            </a:extLst>
          </p:cNvPr>
          <p:cNvPicPr>
            <a:picLocks noChangeAspect="1"/>
          </p:cNvPicPr>
          <p:nvPr/>
        </p:nvPicPr>
        <p:blipFill>
          <a:blip r:embed="rId2"/>
          <a:stretch>
            <a:fillRect/>
          </a:stretch>
        </p:blipFill>
        <p:spPr>
          <a:xfrm>
            <a:off x="-794" y="7891464"/>
            <a:ext cx="17340263" cy="1862136"/>
          </a:xfrm>
          <a:prstGeom prst="rect">
            <a:avLst/>
          </a:prstGeom>
        </p:spPr>
      </p:pic>
      <p:grpSp>
        <p:nvGrpSpPr>
          <p:cNvPr id="6" name="Grupo 5">
            <a:extLst>
              <a:ext uri="{FF2B5EF4-FFF2-40B4-BE49-F238E27FC236}">
                <a16:creationId xmlns:a16="http://schemas.microsoft.com/office/drawing/2014/main" id="{7A5F1BC3-5727-4402-8F2D-70F4904DD3A2}"/>
              </a:ext>
            </a:extLst>
          </p:cNvPr>
          <p:cNvGrpSpPr/>
          <p:nvPr/>
        </p:nvGrpSpPr>
        <p:grpSpPr>
          <a:xfrm>
            <a:off x="3653454" y="1711880"/>
            <a:ext cx="9588855" cy="5789106"/>
            <a:chOff x="3653454" y="1711880"/>
            <a:chExt cx="9588855" cy="5789106"/>
          </a:xfrm>
        </p:grpSpPr>
        <p:pic>
          <p:nvPicPr>
            <p:cNvPr id="2" name="Imagen 1">
              <a:extLst>
                <a:ext uri="{FF2B5EF4-FFF2-40B4-BE49-F238E27FC236}">
                  <a16:creationId xmlns:a16="http://schemas.microsoft.com/office/drawing/2014/main" id="{83EDA5DC-5B55-4C66-9CB7-6DF6D1860B15}"/>
                </a:ext>
              </a:extLst>
            </p:cNvPr>
            <p:cNvPicPr>
              <a:picLocks noChangeAspect="1"/>
            </p:cNvPicPr>
            <p:nvPr/>
          </p:nvPicPr>
          <p:blipFill>
            <a:blip r:embed="rId3"/>
            <a:stretch>
              <a:fillRect/>
            </a:stretch>
          </p:blipFill>
          <p:spPr>
            <a:xfrm>
              <a:off x="3653454" y="1711880"/>
              <a:ext cx="9588855" cy="5054224"/>
            </a:xfrm>
            <a:prstGeom prst="rect">
              <a:avLst/>
            </a:prstGeom>
          </p:spPr>
        </p:pic>
        <p:sp>
          <p:nvSpPr>
            <p:cNvPr id="3" name="Rectángulo 2">
              <a:extLst>
                <a:ext uri="{FF2B5EF4-FFF2-40B4-BE49-F238E27FC236}">
                  <a16:creationId xmlns:a16="http://schemas.microsoft.com/office/drawing/2014/main" id="{1B901C99-3F69-4D22-9E6E-0B2CD80FF0EC}"/>
                </a:ext>
              </a:extLst>
            </p:cNvPr>
            <p:cNvSpPr/>
            <p:nvPr/>
          </p:nvSpPr>
          <p:spPr>
            <a:xfrm>
              <a:off x="6432041" y="6854655"/>
              <a:ext cx="4031681" cy="646331"/>
            </a:xfrm>
            <a:prstGeom prst="rect">
              <a:avLst/>
            </a:prstGeom>
          </p:spPr>
          <p:txBody>
            <a:bodyPr wrap="none">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Carrera 50 x Cl 3</a:t>
              </a:r>
            </a:p>
          </p:txBody>
        </p:sp>
      </p:grpSp>
    </p:spTree>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7BCE5BB3-233D-4E73-B781-A70765D5FC03}"/>
              </a:ext>
            </a:extLst>
          </p:cNvPr>
          <p:cNvSpPr>
            <a:spLocks noChangeArrowheads="1"/>
          </p:cNvSpPr>
          <p:nvPr/>
        </p:nvSpPr>
        <p:spPr bwMode="auto">
          <a:xfrm>
            <a:off x="3509170" y="365125"/>
            <a:ext cx="9877425"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CENTRO 3</a:t>
            </a:r>
          </a:p>
        </p:txBody>
      </p:sp>
      <p:sp>
        <p:nvSpPr>
          <p:cNvPr id="4" name="CuadroTexto 3">
            <a:extLst>
              <a:ext uri="{FF2B5EF4-FFF2-40B4-BE49-F238E27FC236}">
                <a16:creationId xmlns:a16="http://schemas.microsoft.com/office/drawing/2014/main" id="{DDE8F4B2-6033-4C1F-BE96-3852B08791A3}"/>
              </a:ext>
            </a:extLst>
          </p:cNvPr>
          <p:cNvSpPr txBox="1"/>
          <p:nvPr/>
        </p:nvSpPr>
        <p:spPr>
          <a:xfrm>
            <a:off x="2737645" y="4238992"/>
            <a:ext cx="1192688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fontAlgn="auto">
              <a:spcBef>
                <a:spcPts val="0"/>
              </a:spcBef>
              <a:spcAft>
                <a:spcPts val="0"/>
              </a:spcAft>
              <a:defRPr/>
            </a:pPr>
            <a:endParaRPr lang="es-CO" sz="2800" dirty="0">
              <a:latin typeface="+mn-lt"/>
              <a:ea typeface="+mn-ea"/>
              <a:cs typeface="+mn-cs"/>
            </a:endParaRPr>
          </a:p>
        </p:txBody>
      </p:sp>
      <p:pic>
        <p:nvPicPr>
          <p:cNvPr id="7" name="Imagen 6">
            <a:extLst>
              <a:ext uri="{FF2B5EF4-FFF2-40B4-BE49-F238E27FC236}">
                <a16:creationId xmlns:a16="http://schemas.microsoft.com/office/drawing/2014/main" id="{CDB755F0-4D24-4A6D-ACCF-4E79342D611F}"/>
              </a:ext>
            </a:extLst>
          </p:cNvPr>
          <p:cNvPicPr>
            <a:picLocks noChangeAspect="1"/>
          </p:cNvPicPr>
          <p:nvPr/>
        </p:nvPicPr>
        <p:blipFill>
          <a:blip r:embed="rId2"/>
          <a:stretch>
            <a:fillRect/>
          </a:stretch>
        </p:blipFill>
        <p:spPr>
          <a:xfrm>
            <a:off x="-794" y="7891464"/>
            <a:ext cx="17340263" cy="1862136"/>
          </a:xfrm>
          <a:prstGeom prst="rect">
            <a:avLst/>
          </a:prstGeom>
        </p:spPr>
      </p:pic>
      <p:grpSp>
        <p:nvGrpSpPr>
          <p:cNvPr id="9" name="Grupo 8">
            <a:extLst>
              <a:ext uri="{FF2B5EF4-FFF2-40B4-BE49-F238E27FC236}">
                <a16:creationId xmlns:a16="http://schemas.microsoft.com/office/drawing/2014/main" id="{403F6AF9-D97A-4803-9093-29CC5031CAC7}"/>
              </a:ext>
            </a:extLst>
          </p:cNvPr>
          <p:cNvGrpSpPr/>
          <p:nvPr/>
        </p:nvGrpSpPr>
        <p:grpSpPr>
          <a:xfrm>
            <a:off x="877658" y="1873635"/>
            <a:ext cx="15583357" cy="5091041"/>
            <a:chOff x="975234" y="1409150"/>
            <a:chExt cx="12983829" cy="4009652"/>
          </a:xfrm>
        </p:grpSpPr>
        <p:pic>
          <p:nvPicPr>
            <p:cNvPr id="2" name="Imagen 1">
              <a:extLst>
                <a:ext uri="{FF2B5EF4-FFF2-40B4-BE49-F238E27FC236}">
                  <a16:creationId xmlns:a16="http://schemas.microsoft.com/office/drawing/2014/main" id="{764E600E-9AA6-4943-8376-4BB7D054BF3F}"/>
                </a:ext>
              </a:extLst>
            </p:cNvPr>
            <p:cNvPicPr>
              <a:picLocks noChangeAspect="1"/>
            </p:cNvPicPr>
            <p:nvPr/>
          </p:nvPicPr>
          <p:blipFill>
            <a:blip r:embed="rId3"/>
            <a:stretch>
              <a:fillRect/>
            </a:stretch>
          </p:blipFill>
          <p:spPr>
            <a:xfrm>
              <a:off x="975234" y="1409150"/>
              <a:ext cx="6358167" cy="3363321"/>
            </a:xfrm>
            <a:prstGeom prst="rect">
              <a:avLst/>
            </a:prstGeom>
          </p:spPr>
        </p:pic>
        <p:pic>
          <p:nvPicPr>
            <p:cNvPr id="3" name="Imagen 2">
              <a:extLst>
                <a:ext uri="{FF2B5EF4-FFF2-40B4-BE49-F238E27FC236}">
                  <a16:creationId xmlns:a16="http://schemas.microsoft.com/office/drawing/2014/main" id="{D43D8348-814E-4A13-AB17-931A4D6CEA09}"/>
                </a:ext>
              </a:extLst>
            </p:cNvPr>
            <p:cNvPicPr>
              <a:picLocks noChangeAspect="1"/>
            </p:cNvPicPr>
            <p:nvPr/>
          </p:nvPicPr>
          <p:blipFill>
            <a:blip r:embed="rId4"/>
            <a:stretch>
              <a:fillRect/>
            </a:stretch>
          </p:blipFill>
          <p:spPr>
            <a:xfrm>
              <a:off x="7600896" y="1409150"/>
              <a:ext cx="6358167" cy="3363322"/>
            </a:xfrm>
            <a:prstGeom prst="rect">
              <a:avLst/>
            </a:prstGeom>
          </p:spPr>
        </p:pic>
        <p:sp>
          <p:nvSpPr>
            <p:cNvPr id="6" name="Rectángulo 5">
              <a:extLst>
                <a:ext uri="{FF2B5EF4-FFF2-40B4-BE49-F238E27FC236}">
                  <a16:creationId xmlns:a16="http://schemas.microsoft.com/office/drawing/2014/main" id="{BBD780BD-CBB2-4F92-A037-4E80D8D47FC8}"/>
                </a:ext>
              </a:extLst>
            </p:cNvPr>
            <p:cNvSpPr/>
            <p:nvPr/>
          </p:nvSpPr>
          <p:spPr>
            <a:xfrm>
              <a:off x="2333241" y="4772471"/>
              <a:ext cx="3642151" cy="646331"/>
            </a:xfrm>
            <a:prstGeom prst="rect">
              <a:avLst/>
            </a:prstGeom>
          </p:spPr>
          <p:txBody>
            <a:bodyPr wrap="none">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Carrera 6 x Cl 8</a:t>
              </a:r>
            </a:p>
          </p:txBody>
        </p:sp>
        <p:sp>
          <p:nvSpPr>
            <p:cNvPr id="8" name="Rectángulo 7">
              <a:extLst>
                <a:ext uri="{FF2B5EF4-FFF2-40B4-BE49-F238E27FC236}">
                  <a16:creationId xmlns:a16="http://schemas.microsoft.com/office/drawing/2014/main" id="{2D37516E-9BAB-4FD3-B81A-C4B783B5C149}"/>
                </a:ext>
              </a:extLst>
            </p:cNvPr>
            <p:cNvSpPr/>
            <p:nvPr/>
          </p:nvSpPr>
          <p:spPr>
            <a:xfrm>
              <a:off x="8821845" y="4772470"/>
              <a:ext cx="3916265" cy="646331"/>
            </a:xfrm>
            <a:prstGeom prst="rect">
              <a:avLst/>
            </a:prstGeom>
          </p:spPr>
          <p:txBody>
            <a:bodyPr wrap="none">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Carrera 7 x Cl 53</a:t>
              </a:r>
            </a:p>
          </p:txBody>
        </p:sp>
      </p:grpSp>
    </p:spTree>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2C0AA238-851F-4840-B1E8-D1C1A61FB1E1}"/>
              </a:ext>
            </a:extLst>
          </p:cNvPr>
          <p:cNvSpPr>
            <a:spLocks noChangeArrowheads="1"/>
          </p:cNvSpPr>
          <p:nvPr/>
        </p:nvSpPr>
        <p:spPr bwMode="auto">
          <a:xfrm>
            <a:off x="3509170" y="365125"/>
            <a:ext cx="9877425"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CENTRO 4</a:t>
            </a:r>
          </a:p>
        </p:txBody>
      </p:sp>
      <p:sp>
        <p:nvSpPr>
          <p:cNvPr id="4" name="CuadroTexto 3">
            <a:extLst>
              <a:ext uri="{FF2B5EF4-FFF2-40B4-BE49-F238E27FC236}">
                <a16:creationId xmlns:a16="http://schemas.microsoft.com/office/drawing/2014/main" id="{28DE58EF-936A-445F-8F5C-9FB38857B5F0}"/>
              </a:ext>
            </a:extLst>
          </p:cNvPr>
          <p:cNvSpPr txBox="1"/>
          <p:nvPr/>
        </p:nvSpPr>
        <p:spPr>
          <a:xfrm>
            <a:off x="2737645" y="4238992"/>
            <a:ext cx="1192688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fontAlgn="auto">
              <a:spcBef>
                <a:spcPts val="0"/>
              </a:spcBef>
              <a:spcAft>
                <a:spcPts val="0"/>
              </a:spcAft>
              <a:defRPr/>
            </a:pPr>
            <a:endParaRPr lang="es-CO" sz="2800" dirty="0">
              <a:latin typeface="+mn-lt"/>
              <a:ea typeface="+mn-ea"/>
              <a:cs typeface="+mn-cs"/>
            </a:endParaRPr>
          </a:p>
        </p:txBody>
      </p:sp>
      <p:grpSp>
        <p:nvGrpSpPr>
          <p:cNvPr id="6" name="Grupo 5">
            <a:extLst>
              <a:ext uri="{FF2B5EF4-FFF2-40B4-BE49-F238E27FC236}">
                <a16:creationId xmlns:a16="http://schemas.microsoft.com/office/drawing/2014/main" id="{8E110103-5C67-4314-8A44-F83C880FCF12}"/>
              </a:ext>
            </a:extLst>
          </p:cNvPr>
          <p:cNvGrpSpPr/>
          <p:nvPr/>
        </p:nvGrpSpPr>
        <p:grpSpPr>
          <a:xfrm>
            <a:off x="3030150" y="1358264"/>
            <a:ext cx="10835464" cy="6437110"/>
            <a:chOff x="3030150" y="1358264"/>
            <a:chExt cx="10835464" cy="6437110"/>
          </a:xfrm>
        </p:grpSpPr>
        <p:pic>
          <p:nvPicPr>
            <p:cNvPr id="2" name="Imagen 1">
              <a:extLst>
                <a:ext uri="{FF2B5EF4-FFF2-40B4-BE49-F238E27FC236}">
                  <a16:creationId xmlns:a16="http://schemas.microsoft.com/office/drawing/2014/main" id="{2342D06B-6262-47CE-9586-CF4EA1195EC5}"/>
                </a:ext>
              </a:extLst>
            </p:cNvPr>
            <p:cNvPicPr>
              <a:picLocks noChangeAspect="1"/>
            </p:cNvPicPr>
            <p:nvPr/>
          </p:nvPicPr>
          <p:blipFill>
            <a:blip r:embed="rId2"/>
            <a:stretch>
              <a:fillRect/>
            </a:stretch>
          </p:blipFill>
          <p:spPr>
            <a:xfrm>
              <a:off x="3030150" y="1358264"/>
              <a:ext cx="10835464" cy="5761455"/>
            </a:xfrm>
            <a:prstGeom prst="rect">
              <a:avLst/>
            </a:prstGeom>
          </p:spPr>
        </p:pic>
        <p:sp>
          <p:nvSpPr>
            <p:cNvPr id="3" name="Rectángulo 2">
              <a:extLst>
                <a:ext uri="{FF2B5EF4-FFF2-40B4-BE49-F238E27FC236}">
                  <a16:creationId xmlns:a16="http://schemas.microsoft.com/office/drawing/2014/main" id="{F778BBEB-E38F-4476-8EFC-A2D48FD01EE3}"/>
                </a:ext>
              </a:extLst>
            </p:cNvPr>
            <p:cNvSpPr/>
            <p:nvPr/>
          </p:nvSpPr>
          <p:spPr>
            <a:xfrm>
              <a:off x="6269268" y="7149043"/>
              <a:ext cx="4863639" cy="646331"/>
            </a:xfrm>
            <a:prstGeom prst="rect">
              <a:avLst/>
            </a:prstGeom>
          </p:spPr>
          <p:txBody>
            <a:bodyPr wrap="none">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Calle 26 x Carrera 33</a:t>
              </a:r>
            </a:p>
          </p:txBody>
        </p:sp>
      </p:grpSp>
      <p:pic>
        <p:nvPicPr>
          <p:cNvPr id="9" name="Imagen 8">
            <a:extLst>
              <a:ext uri="{FF2B5EF4-FFF2-40B4-BE49-F238E27FC236}">
                <a16:creationId xmlns:a16="http://schemas.microsoft.com/office/drawing/2014/main" id="{A7A8DECA-490D-4715-8E50-C3DB11AFC780}"/>
              </a:ext>
            </a:extLst>
          </p:cNvPr>
          <p:cNvPicPr>
            <a:picLocks noChangeAspect="1"/>
          </p:cNvPicPr>
          <p:nvPr/>
        </p:nvPicPr>
        <p:blipFill>
          <a:blip r:embed="rId3"/>
          <a:stretch>
            <a:fillRect/>
          </a:stretch>
        </p:blipFill>
        <p:spPr>
          <a:xfrm>
            <a:off x="-794" y="7891464"/>
            <a:ext cx="17340263" cy="1862136"/>
          </a:xfrm>
          <a:prstGeom prst="rect">
            <a:avLst/>
          </a:prstGeom>
        </p:spPr>
      </p:pic>
    </p:spTree>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7664E4BE-A4F1-4279-AEB1-150F35C856B4}"/>
              </a:ext>
            </a:extLst>
          </p:cNvPr>
          <p:cNvSpPr>
            <a:spLocks noChangeArrowheads="1"/>
          </p:cNvSpPr>
          <p:nvPr/>
        </p:nvSpPr>
        <p:spPr bwMode="auto">
          <a:xfrm>
            <a:off x="3509170" y="365125"/>
            <a:ext cx="9877425"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CENTRO 5</a:t>
            </a:r>
          </a:p>
        </p:txBody>
      </p:sp>
      <p:grpSp>
        <p:nvGrpSpPr>
          <p:cNvPr id="6" name="Grupo 5">
            <a:extLst>
              <a:ext uri="{FF2B5EF4-FFF2-40B4-BE49-F238E27FC236}">
                <a16:creationId xmlns:a16="http://schemas.microsoft.com/office/drawing/2014/main" id="{09C7DFBD-807D-46F9-B4CC-34BA0FC9327F}"/>
              </a:ext>
            </a:extLst>
          </p:cNvPr>
          <p:cNvGrpSpPr/>
          <p:nvPr/>
        </p:nvGrpSpPr>
        <p:grpSpPr>
          <a:xfrm>
            <a:off x="3582277" y="1550964"/>
            <a:ext cx="10174120" cy="6340500"/>
            <a:chOff x="3583071" y="1466830"/>
            <a:chExt cx="10174120" cy="6340500"/>
          </a:xfrm>
        </p:grpSpPr>
        <p:pic>
          <p:nvPicPr>
            <p:cNvPr id="2" name="Imagen 1">
              <a:extLst>
                <a:ext uri="{FF2B5EF4-FFF2-40B4-BE49-F238E27FC236}">
                  <a16:creationId xmlns:a16="http://schemas.microsoft.com/office/drawing/2014/main" id="{6069C381-3D82-4174-820F-DDA7EF076AFB}"/>
                </a:ext>
              </a:extLst>
            </p:cNvPr>
            <p:cNvPicPr>
              <a:picLocks noChangeAspect="1"/>
            </p:cNvPicPr>
            <p:nvPr/>
          </p:nvPicPr>
          <p:blipFill>
            <a:blip r:embed="rId2"/>
            <a:stretch>
              <a:fillRect/>
            </a:stretch>
          </p:blipFill>
          <p:spPr>
            <a:xfrm>
              <a:off x="3583071" y="1466830"/>
              <a:ext cx="10174120" cy="5544324"/>
            </a:xfrm>
            <a:prstGeom prst="rect">
              <a:avLst/>
            </a:prstGeom>
          </p:spPr>
        </p:pic>
        <p:sp>
          <p:nvSpPr>
            <p:cNvPr id="3" name="Rectángulo 2">
              <a:extLst>
                <a:ext uri="{FF2B5EF4-FFF2-40B4-BE49-F238E27FC236}">
                  <a16:creationId xmlns:a16="http://schemas.microsoft.com/office/drawing/2014/main" id="{220237D2-5DB9-4955-B185-F90FFAA3823E}"/>
                </a:ext>
              </a:extLst>
            </p:cNvPr>
            <p:cNvSpPr/>
            <p:nvPr/>
          </p:nvSpPr>
          <p:spPr>
            <a:xfrm>
              <a:off x="6269268" y="7160999"/>
              <a:ext cx="4863639" cy="646331"/>
            </a:xfrm>
            <a:prstGeom prst="rect">
              <a:avLst/>
            </a:prstGeom>
          </p:spPr>
          <p:txBody>
            <a:bodyPr wrap="none">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Calle 26 x Carrera 82</a:t>
              </a:r>
            </a:p>
          </p:txBody>
        </p:sp>
      </p:grpSp>
      <p:pic>
        <p:nvPicPr>
          <p:cNvPr id="11" name="Imagen 10">
            <a:extLst>
              <a:ext uri="{FF2B5EF4-FFF2-40B4-BE49-F238E27FC236}">
                <a16:creationId xmlns:a16="http://schemas.microsoft.com/office/drawing/2014/main" id="{2A74FB30-9C75-4827-8635-FCDD2F1658DE}"/>
              </a:ext>
            </a:extLst>
          </p:cNvPr>
          <p:cNvPicPr>
            <a:picLocks noChangeAspect="1"/>
          </p:cNvPicPr>
          <p:nvPr/>
        </p:nvPicPr>
        <p:blipFill>
          <a:blip r:embed="rId3"/>
          <a:stretch>
            <a:fillRect/>
          </a:stretch>
        </p:blipFill>
        <p:spPr>
          <a:xfrm>
            <a:off x="-794" y="7891464"/>
            <a:ext cx="17340263" cy="1862136"/>
          </a:xfrm>
          <a:prstGeom prst="rect">
            <a:avLst/>
          </a:prstGeom>
        </p:spPr>
      </p:pic>
    </p:spTree>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CC394959-41DE-45CC-A2FD-7F28984AD14F}"/>
              </a:ext>
            </a:extLst>
          </p:cNvPr>
          <p:cNvSpPr>
            <a:spLocks noChangeArrowheads="1"/>
          </p:cNvSpPr>
          <p:nvPr/>
        </p:nvSpPr>
        <p:spPr bwMode="auto">
          <a:xfrm>
            <a:off x="3509170" y="365125"/>
            <a:ext cx="9877425"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SUR 1</a:t>
            </a:r>
          </a:p>
        </p:txBody>
      </p:sp>
      <p:sp>
        <p:nvSpPr>
          <p:cNvPr id="4" name="CuadroTexto 3">
            <a:extLst>
              <a:ext uri="{FF2B5EF4-FFF2-40B4-BE49-F238E27FC236}">
                <a16:creationId xmlns:a16="http://schemas.microsoft.com/office/drawing/2014/main" id="{E6ACDB61-AF99-4E46-955C-CDB90B58D893}"/>
              </a:ext>
            </a:extLst>
          </p:cNvPr>
          <p:cNvSpPr txBox="1"/>
          <p:nvPr/>
        </p:nvSpPr>
        <p:spPr>
          <a:xfrm>
            <a:off x="2737645" y="4238992"/>
            <a:ext cx="1192688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fontAlgn="auto">
              <a:spcBef>
                <a:spcPts val="0"/>
              </a:spcBef>
              <a:spcAft>
                <a:spcPts val="0"/>
              </a:spcAft>
              <a:defRPr/>
            </a:pPr>
            <a:endParaRPr lang="es-CO" sz="2800" dirty="0">
              <a:latin typeface="+mn-lt"/>
              <a:ea typeface="+mn-ea"/>
              <a:cs typeface="+mn-cs"/>
            </a:endParaRPr>
          </a:p>
        </p:txBody>
      </p:sp>
      <p:grpSp>
        <p:nvGrpSpPr>
          <p:cNvPr id="8" name="Grupo 7">
            <a:extLst>
              <a:ext uri="{FF2B5EF4-FFF2-40B4-BE49-F238E27FC236}">
                <a16:creationId xmlns:a16="http://schemas.microsoft.com/office/drawing/2014/main" id="{FA434ED2-D4F0-419D-B81E-E009481E142E}"/>
              </a:ext>
            </a:extLst>
          </p:cNvPr>
          <p:cNvGrpSpPr/>
          <p:nvPr/>
        </p:nvGrpSpPr>
        <p:grpSpPr>
          <a:xfrm>
            <a:off x="3609763" y="1404281"/>
            <a:ext cx="10120736" cy="6029749"/>
            <a:chOff x="3416360" y="1523990"/>
            <a:chExt cx="10507541" cy="6609813"/>
          </a:xfrm>
        </p:grpSpPr>
        <p:pic>
          <p:nvPicPr>
            <p:cNvPr id="2" name="Imagen 1">
              <a:extLst>
                <a:ext uri="{FF2B5EF4-FFF2-40B4-BE49-F238E27FC236}">
                  <a16:creationId xmlns:a16="http://schemas.microsoft.com/office/drawing/2014/main" id="{D73FB650-7D3C-45AD-A61A-2554D8724961}"/>
                </a:ext>
              </a:extLst>
            </p:cNvPr>
            <p:cNvPicPr>
              <a:picLocks noChangeAspect="1"/>
            </p:cNvPicPr>
            <p:nvPr/>
          </p:nvPicPr>
          <p:blipFill>
            <a:blip r:embed="rId2"/>
            <a:stretch>
              <a:fillRect/>
            </a:stretch>
          </p:blipFill>
          <p:spPr>
            <a:xfrm>
              <a:off x="3416360" y="1523990"/>
              <a:ext cx="10507541" cy="5963482"/>
            </a:xfrm>
            <a:prstGeom prst="rect">
              <a:avLst/>
            </a:prstGeom>
          </p:spPr>
        </p:pic>
        <p:sp>
          <p:nvSpPr>
            <p:cNvPr id="3" name="Rectángulo 2">
              <a:extLst>
                <a:ext uri="{FF2B5EF4-FFF2-40B4-BE49-F238E27FC236}">
                  <a16:creationId xmlns:a16="http://schemas.microsoft.com/office/drawing/2014/main" id="{D6E26C67-6CFA-483C-A6D0-1AF654DEDAF8}"/>
                </a:ext>
              </a:extLst>
            </p:cNvPr>
            <p:cNvSpPr/>
            <p:nvPr/>
          </p:nvSpPr>
          <p:spPr>
            <a:xfrm>
              <a:off x="5591503" y="7487472"/>
              <a:ext cx="6157263" cy="646331"/>
            </a:xfrm>
            <a:prstGeom prst="rect">
              <a:avLst/>
            </a:prstGeom>
          </p:spPr>
          <p:txBody>
            <a:bodyPr wrap="none">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Carrera 80 x Calle 57 A sur</a:t>
              </a:r>
            </a:p>
          </p:txBody>
        </p:sp>
      </p:grpSp>
      <p:pic>
        <p:nvPicPr>
          <p:cNvPr id="12" name="Imagen 11">
            <a:extLst>
              <a:ext uri="{FF2B5EF4-FFF2-40B4-BE49-F238E27FC236}">
                <a16:creationId xmlns:a16="http://schemas.microsoft.com/office/drawing/2014/main" id="{627DB404-1BD8-4240-A3DB-95F3EFA426F4}"/>
              </a:ext>
            </a:extLst>
          </p:cNvPr>
          <p:cNvPicPr>
            <a:picLocks noChangeAspect="1"/>
          </p:cNvPicPr>
          <p:nvPr/>
        </p:nvPicPr>
        <p:blipFill>
          <a:blip r:embed="rId3"/>
          <a:stretch>
            <a:fillRect/>
          </a:stretch>
        </p:blipFill>
        <p:spPr>
          <a:xfrm>
            <a:off x="-794" y="7891464"/>
            <a:ext cx="17340263" cy="1862136"/>
          </a:xfrm>
          <a:prstGeom prst="rect">
            <a:avLst/>
          </a:prstGeom>
        </p:spPr>
      </p:pic>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logosin-filtere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7644" y="8339139"/>
            <a:ext cx="19812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5" name="Imagen 4">
            <a:extLst>
              <a:ext uri="{FF2B5EF4-FFF2-40B4-BE49-F238E27FC236}">
                <a16:creationId xmlns:a16="http://schemas.microsoft.com/office/drawing/2014/main" id="{4BEF353F-9BA7-4917-A407-A210A312B28A}"/>
              </a:ext>
            </a:extLst>
          </p:cNvPr>
          <p:cNvPicPr>
            <a:picLocks noChangeAspect="1"/>
          </p:cNvPicPr>
          <p:nvPr/>
        </p:nvPicPr>
        <p:blipFill>
          <a:blip r:embed="rId3"/>
          <a:stretch>
            <a:fillRect/>
          </a:stretch>
        </p:blipFill>
        <p:spPr>
          <a:xfrm>
            <a:off x="0" y="7891464"/>
            <a:ext cx="17340263" cy="1862136"/>
          </a:xfrm>
          <a:prstGeom prst="rect">
            <a:avLst/>
          </a:prstGeom>
        </p:spPr>
      </p:pic>
      <p:grpSp>
        <p:nvGrpSpPr>
          <p:cNvPr id="6" name="Grupo 5">
            <a:extLst>
              <a:ext uri="{FF2B5EF4-FFF2-40B4-BE49-F238E27FC236}">
                <a16:creationId xmlns:a16="http://schemas.microsoft.com/office/drawing/2014/main" id="{B726F686-3A43-4F8A-9076-76A452916D1A}"/>
              </a:ext>
            </a:extLst>
          </p:cNvPr>
          <p:cNvGrpSpPr/>
          <p:nvPr/>
        </p:nvGrpSpPr>
        <p:grpSpPr>
          <a:xfrm>
            <a:off x="3904722" y="111750"/>
            <a:ext cx="9530818" cy="7679967"/>
            <a:chOff x="3904722" y="98871"/>
            <a:chExt cx="9530818" cy="7679967"/>
          </a:xfrm>
        </p:grpSpPr>
        <p:pic>
          <p:nvPicPr>
            <p:cNvPr id="3" name="Imagen 2">
              <a:extLst>
                <a:ext uri="{FF2B5EF4-FFF2-40B4-BE49-F238E27FC236}">
                  <a16:creationId xmlns:a16="http://schemas.microsoft.com/office/drawing/2014/main" id="{4DF5C29A-EB41-4114-A2DE-45D7909F4A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4722" y="98871"/>
              <a:ext cx="9530818" cy="7679967"/>
            </a:xfrm>
            <a:prstGeom prst="rect">
              <a:avLst/>
            </a:prstGeom>
          </p:spPr>
        </p:pic>
        <p:sp>
          <p:nvSpPr>
            <p:cNvPr id="4" name="Rectángulo 3">
              <a:extLst>
                <a:ext uri="{FF2B5EF4-FFF2-40B4-BE49-F238E27FC236}">
                  <a16:creationId xmlns:a16="http://schemas.microsoft.com/office/drawing/2014/main" id="{E8AB3285-13E6-4B41-86A7-4321C9D65DB7}"/>
                </a:ext>
              </a:extLst>
            </p:cNvPr>
            <p:cNvSpPr/>
            <p:nvPr/>
          </p:nvSpPr>
          <p:spPr>
            <a:xfrm>
              <a:off x="6916830" y="98871"/>
              <a:ext cx="3506601" cy="923330"/>
            </a:xfrm>
            <a:prstGeom prst="rect">
              <a:avLst/>
            </a:prstGeom>
            <a:noFill/>
          </p:spPr>
          <p:txBody>
            <a:bodyPr wrap="none" lIns="91440" tIns="45720" rIns="91440" bIns="45720">
              <a:spAutoFit/>
            </a:bodyPr>
            <a:lstStyle/>
            <a:p>
              <a:pPr algn="ctr"/>
              <a:r>
                <a:rPr lang="es-ES" sz="5400" dirty="0">
                  <a:ln w="0"/>
                  <a:solidFill>
                    <a:srgbClr val="FF0000"/>
                  </a:solidFill>
                  <a:effectLst>
                    <a:outerShdw blurRad="38100" dist="25400" dir="5400000" algn="ctr" rotWithShape="0">
                      <a:srgbClr val="6E747A">
                        <a:alpha val="43000"/>
                      </a:srgbClr>
                    </a:outerShdw>
                  </a:effectLst>
                </a:rPr>
                <a:t>Av. Boyacá</a:t>
              </a:r>
              <a:endParaRPr lang="es-ES" sz="5400" b="0" cap="none" spc="0" dirty="0">
                <a:ln w="0"/>
                <a:solidFill>
                  <a:srgbClr val="FF0000"/>
                </a:solidFill>
                <a:effectLst>
                  <a:outerShdw blurRad="38100" dist="25400" dir="5400000" algn="ctr" rotWithShape="0">
                    <a:srgbClr val="6E747A">
                      <a:alpha val="43000"/>
                    </a:srgbClr>
                  </a:outerShdw>
                </a:effectLst>
              </a:endParaRPr>
            </a:p>
          </p:txBody>
        </p:sp>
      </p:grpSp>
    </p:spTree>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13EB0758-98F6-4B3E-8A2C-BA347DED985B}"/>
              </a:ext>
            </a:extLst>
          </p:cNvPr>
          <p:cNvSpPr>
            <a:spLocks noChangeArrowheads="1"/>
          </p:cNvSpPr>
          <p:nvPr/>
        </p:nvSpPr>
        <p:spPr bwMode="auto">
          <a:xfrm>
            <a:off x="3509170" y="365125"/>
            <a:ext cx="9877425"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SUR 2 </a:t>
            </a:r>
          </a:p>
        </p:txBody>
      </p:sp>
      <p:sp>
        <p:nvSpPr>
          <p:cNvPr id="4" name="CuadroTexto 3">
            <a:extLst>
              <a:ext uri="{FF2B5EF4-FFF2-40B4-BE49-F238E27FC236}">
                <a16:creationId xmlns:a16="http://schemas.microsoft.com/office/drawing/2014/main" id="{96157D0E-E527-46DC-9B3C-40407091707B}"/>
              </a:ext>
            </a:extLst>
          </p:cNvPr>
          <p:cNvSpPr txBox="1"/>
          <p:nvPr/>
        </p:nvSpPr>
        <p:spPr>
          <a:xfrm>
            <a:off x="2737645" y="4238992"/>
            <a:ext cx="1192688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fontAlgn="auto">
              <a:spcBef>
                <a:spcPts val="0"/>
              </a:spcBef>
              <a:spcAft>
                <a:spcPts val="0"/>
              </a:spcAft>
              <a:defRPr/>
            </a:pPr>
            <a:endParaRPr lang="es-CO" sz="2800" dirty="0">
              <a:latin typeface="+mn-lt"/>
              <a:ea typeface="+mn-ea"/>
              <a:cs typeface="+mn-cs"/>
            </a:endParaRPr>
          </a:p>
        </p:txBody>
      </p:sp>
      <p:grpSp>
        <p:nvGrpSpPr>
          <p:cNvPr id="7" name="Grupo 6">
            <a:extLst>
              <a:ext uri="{FF2B5EF4-FFF2-40B4-BE49-F238E27FC236}">
                <a16:creationId xmlns:a16="http://schemas.microsoft.com/office/drawing/2014/main" id="{83935395-8B8E-4DE3-A123-817998D98CD6}"/>
              </a:ext>
            </a:extLst>
          </p:cNvPr>
          <p:cNvGrpSpPr/>
          <p:nvPr/>
        </p:nvGrpSpPr>
        <p:grpSpPr>
          <a:xfrm>
            <a:off x="897800" y="1930126"/>
            <a:ext cx="15544662" cy="5385074"/>
            <a:chOff x="1053548" y="1737642"/>
            <a:chExt cx="15034108" cy="4577976"/>
          </a:xfrm>
        </p:grpSpPr>
        <p:pic>
          <p:nvPicPr>
            <p:cNvPr id="55302" name="Imagen 1"/>
            <p:cNvPicPr>
              <a:picLocks noChangeAspect="1"/>
            </p:cNvPicPr>
            <p:nvPr/>
          </p:nvPicPr>
          <p:blipFill rotWithShape="1">
            <a:blip r:embed="rId2">
              <a:extLst>
                <a:ext uri="{28A0092B-C50C-407E-A947-70E740481C1C}">
                  <a14:useLocalDpi xmlns:a14="http://schemas.microsoft.com/office/drawing/2010/main" val="0"/>
                </a:ext>
              </a:extLst>
            </a:blip>
            <a:srcRect l="7261" t="24508" r="51645" b="4713"/>
            <a:stretch/>
          </p:blipFill>
          <p:spPr bwMode="auto">
            <a:xfrm>
              <a:off x="1053548" y="1737642"/>
              <a:ext cx="7417525" cy="38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n 1">
              <a:extLst>
                <a:ext uri="{FF2B5EF4-FFF2-40B4-BE49-F238E27FC236}">
                  <a16:creationId xmlns:a16="http://schemas.microsoft.com/office/drawing/2014/main" id="{6C1CD5CF-E5EB-480B-A197-3256465C0F1C}"/>
                </a:ext>
              </a:extLst>
            </p:cNvPr>
            <p:cNvPicPr>
              <a:picLocks noChangeAspect="1"/>
            </p:cNvPicPr>
            <p:nvPr/>
          </p:nvPicPr>
          <p:blipFill rotWithShape="1">
            <a:blip r:embed="rId2">
              <a:extLst>
                <a:ext uri="{28A0092B-C50C-407E-A947-70E740481C1C}">
                  <a14:useLocalDpi xmlns:a14="http://schemas.microsoft.com/office/drawing/2010/main" val="0"/>
                </a:ext>
              </a:extLst>
            </a:blip>
            <a:srcRect l="50891" t="22733" r="7725" b="5620"/>
            <a:stretch/>
          </p:blipFill>
          <p:spPr bwMode="auto">
            <a:xfrm>
              <a:off x="8670131" y="1737642"/>
              <a:ext cx="7417525" cy="38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ángulo 2">
              <a:extLst>
                <a:ext uri="{FF2B5EF4-FFF2-40B4-BE49-F238E27FC236}">
                  <a16:creationId xmlns:a16="http://schemas.microsoft.com/office/drawing/2014/main" id="{B6E57190-F33E-4178-8DDB-E2AECE401805}"/>
                </a:ext>
              </a:extLst>
            </p:cNvPr>
            <p:cNvSpPr/>
            <p:nvPr/>
          </p:nvSpPr>
          <p:spPr>
            <a:xfrm>
              <a:off x="2407116" y="5669287"/>
              <a:ext cx="4710393" cy="646331"/>
            </a:xfrm>
            <a:prstGeom prst="rect">
              <a:avLst/>
            </a:prstGeom>
          </p:spPr>
          <p:txBody>
            <a:bodyPr wrap="none">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Av. Boy x Carrera 24</a:t>
              </a:r>
            </a:p>
          </p:txBody>
        </p:sp>
        <p:sp>
          <p:nvSpPr>
            <p:cNvPr id="6" name="Rectángulo 5">
              <a:extLst>
                <a:ext uri="{FF2B5EF4-FFF2-40B4-BE49-F238E27FC236}">
                  <a16:creationId xmlns:a16="http://schemas.microsoft.com/office/drawing/2014/main" id="{F009B53C-8B15-4CD4-9EDA-41B6CD017E57}"/>
                </a:ext>
              </a:extLst>
            </p:cNvPr>
            <p:cNvSpPr/>
            <p:nvPr/>
          </p:nvSpPr>
          <p:spPr>
            <a:xfrm>
              <a:off x="9628949" y="5669287"/>
              <a:ext cx="5778185" cy="646331"/>
            </a:xfrm>
            <a:prstGeom prst="rect">
              <a:avLst/>
            </a:prstGeom>
          </p:spPr>
          <p:txBody>
            <a:bodyPr wrap="none">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Av. Boy x Calle 71 Bis sur</a:t>
              </a:r>
            </a:p>
          </p:txBody>
        </p:sp>
      </p:grpSp>
      <p:pic>
        <p:nvPicPr>
          <p:cNvPr id="14" name="Imagen 13">
            <a:extLst>
              <a:ext uri="{FF2B5EF4-FFF2-40B4-BE49-F238E27FC236}">
                <a16:creationId xmlns:a16="http://schemas.microsoft.com/office/drawing/2014/main" id="{22F71F0B-1C60-481D-AA66-FB42CDF46FE6}"/>
              </a:ext>
            </a:extLst>
          </p:cNvPr>
          <p:cNvPicPr>
            <a:picLocks noChangeAspect="1"/>
          </p:cNvPicPr>
          <p:nvPr/>
        </p:nvPicPr>
        <p:blipFill>
          <a:blip r:embed="rId3"/>
          <a:stretch>
            <a:fillRect/>
          </a:stretch>
        </p:blipFill>
        <p:spPr>
          <a:xfrm>
            <a:off x="-794" y="7891464"/>
            <a:ext cx="17340263" cy="1862136"/>
          </a:xfrm>
          <a:prstGeom prst="rect">
            <a:avLst/>
          </a:prstGeom>
        </p:spPr>
      </p:pic>
    </p:spTree>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75FFBA9B-0091-4F39-93A9-EA548E418587}"/>
              </a:ext>
            </a:extLst>
          </p:cNvPr>
          <p:cNvSpPr>
            <a:spLocks noChangeArrowheads="1"/>
          </p:cNvSpPr>
          <p:nvPr/>
        </p:nvSpPr>
        <p:spPr bwMode="auto">
          <a:xfrm>
            <a:off x="3509170" y="365125"/>
            <a:ext cx="9877425"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SUR 3  </a:t>
            </a:r>
          </a:p>
        </p:txBody>
      </p:sp>
      <p:pic>
        <p:nvPicPr>
          <p:cNvPr id="10" name="Imagen 9">
            <a:extLst>
              <a:ext uri="{FF2B5EF4-FFF2-40B4-BE49-F238E27FC236}">
                <a16:creationId xmlns:a16="http://schemas.microsoft.com/office/drawing/2014/main" id="{382B3D0C-D0F2-4A7C-9349-D404A9680D8C}"/>
              </a:ext>
            </a:extLst>
          </p:cNvPr>
          <p:cNvPicPr>
            <a:picLocks noChangeAspect="1"/>
          </p:cNvPicPr>
          <p:nvPr/>
        </p:nvPicPr>
        <p:blipFill>
          <a:blip r:embed="rId2"/>
          <a:stretch>
            <a:fillRect/>
          </a:stretch>
        </p:blipFill>
        <p:spPr>
          <a:xfrm>
            <a:off x="-794" y="7891464"/>
            <a:ext cx="17340263" cy="1862136"/>
          </a:xfrm>
          <a:prstGeom prst="rect">
            <a:avLst/>
          </a:prstGeom>
        </p:spPr>
      </p:pic>
      <p:grpSp>
        <p:nvGrpSpPr>
          <p:cNvPr id="11" name="Grupo 10">
            <a:extLst>
              <a:ext uri="{FF2B5EF4-FFF2-40B4-BE49-F238E27FC236}">
                <a16:creationId xmlns:a16="http://schemas.microsoft.com/office/drawing/2014/main" id="{D13E03E3-D65C-4D1F-BBC1-5084EB4B3639}"/>
              </a:ext>
            </a:extLst>
          </p:cNvPr>
          <p:cNvGrpSpPr/>
          <p:nvPr/>
        </p:nvGrpSpPr>
        <p:grpSpPr>
          <a:xfrm>
            <a:off x="669253" y="1734126"/>
            <a:ext cx="16000167" cy="5282900"/>
            <a:chOff x="517617" y="1674491"/>
            <a:chExt cx="15301837" cy="4767819"/>
          </a:xfrm>
        </p:grpSpPr>
        <p:pic>
          <p:nvPicPr>
            <p:cNvPr id="56326" name="Imagen 1"/>
            <p:cNvPicPr>
              <a:picLocks noChangeAspect="1"/>
            </p:cNvPicPr>
            <p:nvPr/>
          </p:nvPicPr>
          <p:blipFill rotWithShape="1">
            <a:blip r:embed="rId3">
              <a:extLst>
                <a:ext uri="{28A0092B-C50C-407E-A947-70E740481C1C}">
                  <a14:useLocalDpi xmlns:a14="http://schemas.microsoft.com/office/drawing/2010/main" val="0"/>
                </a:ext>
              </a:extLst>
            </a:blip>
            <a:srcRect l="50931" t="20153" r="7756" b="5287"/>
            <a:stretch/>
          </p:blipFill>
          <p:spPr bwMode="auto">
            <a:xfrm>
              <a:off x="8670131" y="1674491"/>
              <a:ext cx="7149323" cy="4070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n 5">
              <a:extLst>
                <a:ext uri="{FF2B5EF4-FFF2-40B4-BE49-F238E27FC236}">
                  <a16:creationId xmlns:a16="http://schemas.microsoft.com/office/drawing/2014/main" id="{CDFC50AA-4BA1-4354-8947-81CD06422969}"/>
                </a:ext>
              </a:extLst>
            </p:cNvPr>
            <p:cNvPicPr>
              <a:picLocks noChangeAspect="1"/>
            </p:cNvPicPr>
            <p:nvPr/>
          </p:nvPicPr>
          <p:blipFill>
            <a:blip r:embed="rId4"/>
            <a:stretch>
              <a:fillRect/>
            </a:stretch>
          </p:blipFill>
          <p:spPr>
            <a:xfrm>
              <a:off x="517617" y="1674491"/>
              <a:ext cx="7673318" cy="4070326"/>
            </a:xfrm>
            <a:prstGeom prst="rect">
              <a:avLst/>
            </a:prstGeom>
          </p:spPr>
        </p:pic>
        <p:sp>
          <p:nvSpPr>
            <p:cNvPr id="7" name="Rectángulo 6">
              <a:extLst>
                <a:ext uri="{FF2B5EF4-FFF2-40B4-BE49-F238E27FC236}">
                  <a16:creationId xmlns:a16="http://schemas.microsoft.com/office/drawing/2014/main" id="{1DA43C68-008A-4467-93FF-B86894BA1991}"/>
                </a:ext>
              </a:extLst>
            </p:cNvPr>
            <p:cNvSpPr/>
            <p:nvPr/>
          </p:nvSpPr>
          <p:spPr>
            <a:xfrm>
              <a:off x="9149331" y="5744817"/>
              <a:ext cx="6190927" cy="646331"/>
            </a:xfrm>
            <a:prstGeom prst="rect">
              <a:avLst/>
            </a:prstGeom>
          </p:spPr>
          <p:txBody>
            <a:bodyPr wrap="none">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Calle 39 sur x Carrera 68 G</a:t>
              </a:r>
            </a:p>
          </p:txBody>
        </p:sp>
        <p:sp>
          <p:nvSpPr>
            <p:cNvPr id="9" name="Rectángulo 8">
              <a:extLst>
                <a:ext uri="{FF2B5EF4-FFF2-40B4-BE49-F238E27FC236}">
                  <a16:creationId xmlns:a16="http://schemas.microsoft.com/office/drawing/2014/main" id="{0010AEE8-BFEE-4E23-B811-6ED5FB1D5A8D}"/>
                </a:ext>
              </a:extLst>
            </p:cNvPr>
            <p:cNvSpPr/>
            <p:nvPr/>
          </p:nvSpPr>
          <p:spPr>
            <a:xfrm>
              <a:off x="1499263" y="5795979"/>
              <a:ext cx="5710025" cy="646331"/>
            </a:xfrm>
            <a:prstGeom prst="rect">
              <a:avLst/>
            </a:prstGeom>
          </p:spPr>
          <p:txBody>
            <a:bodyPr wrap="none">
              <a:spAutoFit/>
            </a:bodyPr>
            <a:lstStyle/>
            <a:p>
              <a:pPr algn="ctr" eaLnBrk="1">
                <a:defRPr/>
              </a:pPr>
              <a:r>
                <a:rPr lang="es-ES" altLang="es-ES" dirty="0">
                  <a:solidFill>
                    <a:srgbClr val="FF0000"/>
                  </a:solidFill>
                  <a:latin typeface="Arial Rounded MT Bold" panose="020F0704030504030204" pitchFamily="34" charset="0"/>
                  <a:sym typeface="Arial Rounded MT Bold" panose="020F0704030504030204" pitchFamily="34" charset="0"/>
                </a:rPr>
                <a:t>Calle 17 sur x Carrera 22</a:t>
              </a:r>
            </a:p>
          </p:txBody>
        </p:sp>
      </p:grpSp>
    </p:spTree>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5B0BB1E3-CFC9-4B89-9F9B-11A2DCB2A39C}"/>
              </a:ext>
            </a:extLst>
          </p:cNvPr>
          <p:cNvSpPr>
            <a:spLocks noChangeArrowheads="1"/>
          </p:cNvSpPr>
          <p:nvPr/>
        </p:nvSpPr>
        <p:spPr bwMode="auto">
          <a:xfrm>
            <a:off x="3534570" y="452439"/>
            <a:ext cx="9877425"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HORARIOS DE CONTEO</a:t>
            </a:r>
          </a:p>
        </p:txBody>
      </p:sp>
      <p:sp>
        <p:nvSpPr>
          <p:cNvPr id="4" name="CuadroTexto 3">
            <a:extLst>
              <a:ext uri="{FF2B5EF4-FFF2-40B4-BE49-F238E27FC236}">
                <a16:creationId xmlns:a16="http://schemas.microsoft.com/office/drawing/2014/main" id="{23FEA685-C46F-4482-AE88-CFE588F0055C}"/>
              </a:ext>
            </a:extLst>
          </p:cNvPr>
          <p:cNvSpPr txBox="1"/>
          <p:nvPr/>
        </p:nvSpPr>
        <p:spPr>
          <a:xfrm>
            <a:off x="2737645" y="4238992"/>
            <a:ext cx="1192688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fontAlgn="auto">
              <a:spcBef>
                <a:spcPts val="0"/>
              </a:spcBef>
              <a:spcAft>
                <a:spcPts val="0"/>
              </a:spcAft>
              <a:defRPr/>
            </a:pPr>
            <a:endParaRPr lang="es-CO" sz="2800" dirty="0">
              <a:latin typeface="+mn-lt"/>
              <a:ea typeface="+mn-ea"/>
              <a:cs typeface="+mn-cs"/>
            </a:endParaRPr>
          </a:p>
        </p:txBody>
      </p:sp>
      <p:sp>
        <p:nvSpPr>
          <p:cNvPr id="3" name="CuadroTexto 2">
            <a:extLst>
              <a:ext uri="{FF2B5EF4-FFF2-40B4-BE49-F238E27FC236}">
                <a16:creationId xmlns:a16="http://schemas.microsoft.com/office/drawing/2014/main" id="{DD8A4777-5AA3-4F5F-9CC4-051E72DA51E9}"/>
              </a:ext>
            </a:extLst>
          </p:cNvPr>
          <p:cNvSpPr txBox="1"/>
          <p:nvPr/>
        </p:nvSpPr>
        <p:spPr>
          <a:xfrm>
            <a:off x="1573643" y="1438452"/>
            <a:ext cx="14191388" cy="28725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wrap="square" lIns="50800" tIns="50800" rIns="50800" bIns="50800" spcCol="38100" anchor="ctr">
            <a:spAutoFit/>
          </a:bodyPr>
          <a:lstStyle/>
          <a:p>
            <a:pPr algn="just" fontAlgn="auto">
              <a:spcBef>
                <a:spcPts val="0"/>
              </a:spcBef>
              <a:spcAft>
                <a:spcPts val="0"/>
              </a:spcAft>
              <a:defRPr/>
            </a:pPr>
            <a:r>
              <a:rPr lang="es-CO" dirty="0">
                <a:latin typeface="+mn-lt"/>
                <a:ea typeface="+mn-ea"/>
                <a:cs typeface="+mn-cs"/>
              </a:rPr>
              <a:t>Se realizara conteo durante toda la jornada por hora, particionada en cuatro cuartos de hora. El guardián debe reportar a la central el 1° cuarto de hora, a este reporte la central aplicará la formula por expansión. </a:t>
            </a:r>
          </a:p>
          <a:p>
            <a:pPr algn="just" fontAlgn="auto">
              <a:spcBef>
                <a:spcPts val="0"/>
              </a:spcBef>
              <a:spcAft>
                <a:spcPts val="0"/>
              </a:spcAft>
              <a:defRPr/>
            </a:pPr>
            <a:endParaRPr lang="es-CO" dirty="0">
              <a:latin typeface="+mn-lt"/>
              <a:ea typeface="+mn-ea"/>
              <a:cs typeface="+mn-cs"/>
            </a:endParaRPr>
          </a:p>
        </p:txBody>
      </p:sp>
      <p:sp>
        <p:nvSpPr>
          <p:cNvPr id="6" name="CuadroTexto 5">
            <a:extLst>
              <a:ext uri="{FF2B5EF4-FFF2-40B4-BE49-F238E27FC236}">
                <a16:creationId xmlns:a16="http://schemas.microsoft.com/office/drawing/2014/main" id="{47D241F4-2BCC-45E4-B658-446008F099F5}"/>
              </a:ext>
            </a:extLst>
          </p:cNvPr>
          <p:cNvSpPr txBox="1"/>
          <p:nvPr/>
        </p:nvSpPr>
        <p:spPr>
          <a:xfrm>
            <a:off x="4844119" y="3726221"/>
            <a:ext cx="9055100" cy="416524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numCol="2" spcCol="38100" anchor="ctr">
            <a:spAutoFit/>
          </a:bodyPr>
          <a:lstStyle/>
          <a:p>
            <a:pPr algn="just" fontAlgn="auto">
              <a:spcBef>
                <a:spcPts val="0"/>
              </a:spcBef>
              <a:spcAft>
                <a:spcPts val="0"/>
              </a:spcAft>
              <a:defRPr/>
            </a:pPr>
            <a:r>
              <a:rPr lang="es-CO" sz="3200" dirty="0"/>
              <a:t>06:30 – 06:45 a.m. </a:t>
            </a:r>
          </a:p>
          <a:p>
            <a:pPr algn="just" fontAlgn="auto">
              <a:spcBef>
                <a:spcPts val="0"/>
              </a:spcBef>
              <a:spcAft>
                <a:spcPts val="0"/>
              </a:spcAft>
              <a:defRPr/>
            </a:pPr>
            <a:r>
              <a:rPr lang="es-CO" sz="3200" dirty="0"/>
              <a:t>07:30 – 07:45 a.m. </a:t>
            </a:r>
          </a:p>
          <a:p>
            <a:pPr algn="just" fontAlgn="auto">
              <a:spcBef>
                <a:spcPts val="0"/>
              </a:spcBef>
              <a:spcAft>
                <a:spcPts val="0"/>
              </a:spcAft>
              <a:defRPr/>
            </a:pPr>
            <a:r>
              <a:rPr lang="es-CO" sz="3200" dirty="0"/>
              <a:t>08:30 – 08:45 a.m. </a:t>
            </a:r>
          </a:p>
          <a:p>
            <a:pPr algn="just" fontAlgn="auto">
              <a:spcBef>
                <a:spcPts val="0"/>
              </a:spcBef>
              <a:spcAft>
                <a:spcPts val="0"/>
              </a:spcAft>
              <a:defRPr/>
            </a:pPr>
            <a:r>
              <a:rPr lang="es-CO" sz="3200" dirty="0"/>
              <a:t>09:30 – 09:45 a.m. </a:t>
            </a:r>
          </a:p>
          <a:p>
            <a:pPr algn="just" fontAlgn="auto">
              <a:spcBef>
                <a:spcPts val="0"/>
              </a:spcBef>
              <a:spcAft>
                <a:spcPts val="0"/>
              </a:spcAft>
              <a:defRPr/>
            </a:pPr>
            <a:r>
              <a:rPr lang="es-CO" sz="3200" dirty="0"/>
              <a:t>10:30 – 10:45 a.m. </a:t>
            </a:r>
          </a:p>
          <a:p>
            <a:pPr algn="just" fontAlgn="auto">
              <a:spcBef>
                <a:spcPts val="0"/>
              </a:spcBef>
              <a:spcAft>
                <a:spcPts val="0"/>
              </a:spcAft>
              <a:defRPr/>
            </a:pPr>
            <a:r>
              <a:rPr lang="es-CO" sz="3200" dirty="0"/>
              <a:t>11:30 – 11:45 a.m. </a:t>
            </a:r>
          </a:p>
          <a:p>
            <a:pPr algn="just" fontAlgn="auto">
              <a:spcBef>
                <a:spcPts val="0"/>
              </a:spcBef>
              <a:spcAft>
                <a:spcPts val="0"/>
              </a:spcAft>
              <a:defRPr/>
            </a:pPr>
            <a:r>
              <a:rPr lang="es-CO" sz="3200" dirty="0"/>
              <a:t>12:30 – 12:45 p.m. </a:t>
            </a:r>
          </a:p>
          <a:p>
            <a:pPr algn="just" fontAlgn="auto">
              <a:spcBef>
                <a:spcPts val="0"/>
              </a:spcBef>
              <a:spcAft>
                <a:spcPts val="0"/>
              </a:spcAft>
              <a:defRPr/>
            </a:pPr>
            <a:r>
              <a:rPr lang="es-CO" sz="3200" dirty="0"/>
              <a:t>01:30 – 01:45 p.m. </a:t>
            </a:r>
          </a:p>
          <a:p>
            <a:pPr algn="just" fontAlgn="auto">
              <a:spcBef>
                <a:spcPts val="0"/>
              </a:spcBef>
              <a:spcAft>
                <a:spcPts val="0"/>
              </a:spcAft>
              <a:defRPr/>
            </a:pPr>
            <a:r>
              <a:rPr lang="es-CO" sz="3200" dirty="0"/>
              <a:t>02:30 – 02:45 p.m. </a:t>
            </a:r>
          </a:p>
          <a:p>
            <a:pPr algn="just" fontAlgn="auto">
              <a:spcBef>
                <a:spcPts val="0"/>
              </a:spcBef>
              <a:spcAft>
                <a:spcPts val="0"/>
              </a:spcAft>
              <a:defRPr/>
            </a:pPr>
            <a:r>
              <a:rPr lang="es-CO" sz="3200" dirty="0"/>
              <a:t>03:30 – 03:45 p.m. </a:t>
            </a:r>
          </a:p>
          <a:p>
            <a:pPr algn="just" fontAlgn="auto">
              <a:spcBef>
                <a:spcPts val="0"/>
              </a:spcBef>
              <a:spcAft>
                <a:spcPts val="0"/>
              </a:spcAft>
              <a:defRPr/>
            </a:pPr>
            <a:r>
              <a:rPr lang="es-CO" sz="3200" dirty="0"/>
              <a:t>04:30 – 04:45 p.m. </a:t>
            </a:r>
          </a:p>
          <a:p>
            <a:pPr algn="just" fontAlgn="auto">
              <a:spcBef>
                <a:spcPts val="0"/>
              </a:spcBef>
              <a:spcAft>
                <a:spcPts val="0"/>
              </a:spcAft>
              <a:defRPr/>
            </a:pPr>
            <a:r>
              <a:rPr lang="es-CO" sz="3200" dirty="0"/>
              <a:t>05:30 – 05:45 p.m. </a:t>
            </a:r>
          </a:p>
          <a:p>
            <a:pPr algn="just" fontAlgn="auto">
              <a:spcBef>
                <a:spcPts val="0"/>
              </a:spcBef>
              <a:spcAft>
                <a:spcPts val="0"/>
              </a:spcAft>
              <a:defRPr/>
            </a:pPr>
            <a:r>
              <a:rPr lang="es-CO" sz="3200" dirty="0"/>
              <a:t>06:30 – 06:45 p.m.</a:t>
            </a:r>
          </a:p>
          <a:p>
            <a:pPr algn="just" fontAlgn="auto">
              <a:spcBef>
                <a:spcPts val="0"/>
              </a:spcBef>
              <a:spcAft>
                <a:spcPts val="0"/>
              </a:spcAft>
              <a:defRPr/>
            </a:pPr>
            <a:endParaRPr lang="es-CO" sz="3200" dirty="0"/>
          </a:p>
          <a:p>
            <a:pPr algn="just" fontAlgn="auto">
              <a:spcBef>
                <a:spcPts val="0"/>
              </a:spcBef>
              <a:spcAft>
                <a:spcPts val="0"/>
              </a:spcAft>
              <a:defRPr/>
            </a:pPr>
            <a:endParaRPr lang="es-CO" sz="3200" dirty="0"/>
          </a:p>
          <a:p>
            <a:pPr algn="ctr" fontAlgn="auto">
              <a:spcBef>
                <a:spcPts val="0"/>
              </a:spcBef>
              <a:spcAft>
                <a:spcPts val="0"/>
              </a:spcAft>
              <a:defRPr/>
            </a:pPr>
            <a:endParaRPr lang="es-CO" dirty="0">
              <a:latin typeface="+mn-lt"/>
              <a:ea typeface="+mn-ea"/>
              <a:cs typeface="+mn-cs"/>
            </a:endParaRPr>
          </a:p>
        </p:txBody>
      </p:sp>
      <p:pic>
        <p:nvPicPr>
          <p:cNvPr id="8" name="Imagen 7">
            <a:extLst>
              <a:ext uri="{FF2B5EF4-FFF2-40B4-BE49-F238E27FC236}">
                <a16:creationId xmlns:a16="http://schemas.microsoft.com/office/drawing/2014/main" id="{5DFA5254-5E06-4D88-9B51-2D65FD5278D6}"/>
              </a:ext>
            </a:extLst>
          </p:cNvPr>
          <p:cNvPicPr>
            <a:picLocks noChangeAspect="1"/>
          </p:cNvPicPr>
          <p:nvPr/>
        </p:nvPicPr>
        <p:blipFill>
          <a:blip r:embed="rId2"/>
          <a:stretch>
            <a:fillRect/>
          </a:stretch>
        </p:blipFill>
        <p:spPr>
          <a:xfrm>
            <a:off x="-794" y="7891464"/>
            <a:ext cx="17340263" cy="1862136"/>
          </a:xfrm>
          <a:prstGeom prst="rect">
            <a:avLst/>
          </a:prstGeom>
        </p:spPr>
      </p:pic>
    </p:spTree>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1">
            <a:extLst>
              <a:ext uri="{FF2B5EF4-FFF2-40B4-BE49-F238E27FC236}">
                <a16:creationId xmlns:a16="http://schemas.microsoft.com/office/drawing/2014/main" id="{1D39E4E2-D3C3-4F28-AE0D-8BF251C5BAC5}"/>
              </a:ext>
            </a:extLst>
          </p:cNvPr>
          <p:cNvSpPr>
            <a:spLocks noChangeArrowheads="1"/>
          </p:cNvSpPr>
          <p:nvPr/>
        </p:nvSpPr>
        <p:spPr bwMode="auto">
          <a:xfrm>
            <a:off x="3534570" y="452439"/>
            <a:ext cx="9877425"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HORARIOS DE CONTEO</a:t>
            </a:r>
          </a:p>
        </p:txBody>
      </p:sp>
      <p:sp>
        <p:nvSpPr>
          <p:cNvPr id="4" name="CuadroTexto 3">
            <a:extLst>
              <a:ext uri="{FF2B5EF4-FFF2-40B4-BE49-F238E27FC236}">
                <a16:creationId xmlns:a16="http://schemas.microsoft.com/office/drawing/2014/main" id="{D88F4A7D-20FF-4FFF-87B4-6D71286EBFAC}"/>
              </a:ext>
            </a:extLst>
          </p:cNvPr>
          <p:cNvSpPr txBox="1"/>
          <p:nvPr/>
        </p:nvSpPr>
        <p:spPr>
          <a:xfrm>
            <a:off x="2737645" y="4238992"/>
            <a:ext cx="1192688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fontAlgn="auto">
              <a:spcBef>
                <a:spcPts val="0"/>
              </a:spcBef>
              <a:spcAft>
                <a:spcPts val="0"/>
              </a:spcAft>
              <a:defRPr/>
            </a:pPr>
            <a:endParaRPr lang="es-CO" sz="2800" dirty="0">
              <a:latin typeface="+mn-lt"/>
              <a:ea typeface="+mn-ea"/>
              <a:cs typeface="+mn-cs"/>
            </a:endParaRPr>
          </a:p>
        </p:txBody>
      </p:sp>
      <p:sp>
        <p:nvSpPr>
          <p:cNvPr id="3" name="CuadroTexto 2">
            <a:extLst>
              <a:ext uri="{FF2B5EF4-FFF2-40B4-BE49-F238E27FC236}">
                <a16:creationId xmlns:a16="http://schemas.microsoft.com/office/drawing/2014/main" id="{8D3813B0-45D9-45DC-A658-9C961249AA6F}"/>
              </a:ext>
            </a:extLst>
          </p:cNvPr>
          <p:cNvSpPr txBox="1"/>
          <p:nvPr/>
        </p:nvSpPr>
        <p:spPr>
          <a:xfrm>
            <a:off x="1812872" y="1600156"/>
            <a:ext cx="13712929" cy="17645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wrap="square" lIns="50800" tIns="50800" rIns="50800" bIns="50800" spcCol="38100" anchor="ctr">
            <a:spAutoFit/>
          </a:bodyPr>
          <a:lstStyle/>
          <a:p>
            <a:pPr algn="just" fontAlgn="auto">
              <a:spcBef>
                <a:spcPts val="0"/>
              </a:spcBef>
              <a:spcAft>
                <a:spcPts val="0"/>
              </a:spcAft>
              <a:defRPr/>
            </a:pPr>
            <a:r>
              <a:rPr lang="es-CO" dirty="0">
                <a:latin typeface="+mn-lt"/>
                <a:ea typeface="+mn-ea"/>
                <a:cs typeface="+mn-cs"/>
              </a:rPr>
              <a:t>El guardián reportara el conteo NETO de cada hora a la central de comunicaciones. Este dato no se le aplicará la formula de conteo. </a:t>
            </a:r>
          </a:p>
          <a:p>
            <a:pPr algn="just" fontAlgn="auto">
              <a:spcBef>
                <a:spcPts val="0"/>
              </a:spcBef>
              <a:spcAft>
                <a:spcPts val="0"/>
              </a:spcAft>
              <a:defRPr/>
            </a:pPr>
            <a:endParaRPr lang="es-CO" dirty="0">
              <a:latin typeface="+mn-lt"/>
              <a:ea typeface="+mn-ea"/>
              <a:cs typeface="+mn-cs"/>
            </a:endParaRPr>
          </a:p>
        </p:txBody>
      </p:sp>
      <p:sp>
        <p:nvSpPr>
          <p:cNvPr id="6" name="CuadroTexto 5">
            <a:extLst>
              <a:ext uri="{FF2B5EF4-FFF2-40B4-BE49-F238E27FC236}">
                <a16:creationId xmlns:a16="http://schemas.microsoft.com/office/drawing/2014/main" id="{0689A397-60C2-4F40-812D-4C687E334C28}"/>
              </a:ext>
            </a:extLst>
          </p:cNvPr>
          <p:cNvSpPr txBox="1"/>
          <p:nvPr/>
        </p:nvSpPr>
        <p:spPr>
          <a:xfrm>
            <a:off x="3945732" y="3364742"/>
            <a:ext cx="9055100" cy="416524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numCol="2" spcCol="38100" anchor="ctr">
            <a:spAutoFit/>
          </a:bodyPr>
          <a:lstStyle/>
          <a:p>
            <a:pPr algn="just" fontAlgn="auto">
              <a:spcBef>
                <a:spcPts val="0"/>
              </a:spcBef>
              <a:spcAft>
                <a:spcPts val="0"/>
              </a:spcAft>
              <a:defRPr/>
            </a:pPr>
            <a:r>
              <a:rPr lang="es-CO" sz="3200" dirty="0"/>
              <a:t>06:30 – 07:30 a.m. </a:t>
            </a:r>
          </a:p>
          <a:p>
            <a:pPr algn="just" fontAlgn="auto">
              <a:spcBef>
                <a:spcPts val="0"/>
              </a:spcBef>
              <a:spcAft>
                <a:spcPts val="0"/>
              </a:spcAft>
              <a:defRPr/>
            </a:pPr>
            <a:r>
              <a:rPr lang="es-CO" sz="3200" dirty="0"/>
              <a:t>07:30 – 08:30 a.m. </a:t>
            </a:r>
          </a:p>
          <a:p>
            <a:pPr algn="just" fontAlgn="auto">
              <a:spcBef>
                <a:spcPts val="0"/>
              </a:spcBef>
              <a:spcAft>
                <a:spcPts val="0"/>
              </a:spcAft>
              <a:defRPr/>
            </a:pPr>
            <a:r>
              <a:rPr lang="es-CO" sz="3200" dirty="0"/>
              <a:t>08:30 – 09:30 a.m. </a:t>
            </a:r>
          </a:p>
          <a:p>
            <a:pPr algn="just" fontAlgn="auto">
              <a:spcBef>
                <a:spcPts val="0"/>
              </a:spcBef>
              <a:spcAft>
                <a:spcPts val="0"/>
              </a:spcAft>
              <a:defRPr/>
            </a:pPr>
            <a:r>
              <a:rPr lang="es-CO" sz="3200" dirty="0"/>
              <a:t>09:30 – 10:30 a.m. </a:t>
            </a:r>
          </a:p>
          <a:p>
            <a:pPr algn="just" fontAlgn="auto">
              <a:spcBef>
                <a:spcPts val="0"/>
              </a:spcBef>
              <a:spcAft>
                <a:spcPts val="0"/>
              </a:spcAft>
              <a:defRPr/>
            </a:pPr>
            <a:r>
              <a:rPr lang="es-CO" sz="3200" dirty="0"/>
              <a:t>10:30 – 11:30 a.m. </a:t>
            </a:r>
          </a:p>
          <a:p>
            <a:pPr algn="just" fontAlgn="auto">
              <a:spcBef>
                <a:spcPts val="0"/>
              </a:spcBef>
              <a:spcAft>
                <a:spcPts val="0"/>
              </a:spcAft>
              <a:defRPr/>
            </a:pPr>
            <a:r>
              <a:rPr lang="es-CO" sz="3200" dirty="0"/>
              <a:t>11:30 – 12:30 a.m. </a:t>
            </a:r>
          </a:p>
          <a:p>
            <a:pPr algn="just" fontAlgn="auto">
              <a:spcBef>
                <a:spcPts val="0"/>
              </a:spcBef>
              <a:spcAft>
                <a:spcPts val="0"/>
              </a:spcAft>
              <a:defRPr/>
            </a:pPr>
            <a:r>
              <a:rPr lang="es-CO" sz="3200" dirty="0"/>
              <a:t>12:30 – 01:30 p.m. </a:t>
            </a:r>
          </a:p>
          <a:p>
            <a:pPr algn="just" fontAlgn="auto">
              <a:spcBef>
                <a:spcPts val="0"/>
              </a:spcBef>
              <a:spcAft>
                <a:spcPts val="0"/>
              </a:spcAft>
              <a:defRPr/>
            </a:pPr>
            <a:r>
              <a:rPr lang="es-CO" sz="3200" dirty="0"/>
              <a:t>01:30 – 02:30 p.m. </a:t>
            </a:r>
          </a:p>
          <a:p>
            <a:pPr algn="just" fontAlgn="auto">
              <a:spcBef>
                <a:spcPts val="0"/>
              </a:spcBef>
              <a:spcAft>
                <a:spcPts val="0"/>
              </a:spcAft>
              <a:defRPr/>
            </a:pPr>
            <a:r>
              <a:rPr lang="es-CO" sz="3200" dirty="0"/>
              <a:t>02:30 – 03:30 p.m. </a:t>
            </a:r>
          </a:p>
          <a:p>
            <a:pPr algn="just" fontAlgn="auto">
              <a:spcBef>
                <a:spcPts val="0"/>
              </a:spcBef>
              <a:spcAft>
                <a:spcPts val="0"/>
              </a:spcAft>
              <a:defRPr/>
            </a:pPr>
            <a:r>
              <a:rPr lang="es-CO" sz="3200" dirty="0"/>
              <a:t>03:30 – 04:30 p.m. </a:t>
            </a:r>
          </a:p>
          <a:p>
            <a:pPr algn="just" fontAlgn="auto">
              <a:spcBef>
                <a:spcPts val="0"/>
              </a:spcBef>
              <a:spcAft>
                <a:spcPts val="0"/>
              </a:spcAft>
              <a:defRPr/>
            </a:pPr>
            <a:r>
              <a:rPr lang="es-CO" sz="3200" dirty="0"/>
              <a:t>04:30 – 05:30 p.m. </a:t>
            </a:r>
          </a:p>
          <a:p>
            <a:pPr algn="just" fontAlgn="auto">
              <a:spcBef>
                <a:spcPts val="0"/>
              </a:spcBef>
              <a:spcAft>
                <a:spcPts val="0"/>
              </a:spcAft>
              <a:defRPr/>
            </a:pPr>
            <a:r>
              <a:rPr lang="es-CO" sz="3200" dirty="0"/>
              <a:t>05:30 – 06:30 p.m. </a:t>
            </a:r>
          </a:p>
          <a:p>
            <a:pPr algn="just" fontAlgn="auto">
              <a:spcBef>
                <a:spcPts val="0"/>
              </a:spcBef>
              <a:spcAft>
                <a:spcPts val="0"/>
              </a:spcAft>
              <a:defRPr/>
            </a:pPr>
            <a:r>
              <a:rPr lang="es-CO" sz="3200" dirty="0"/>
              <a:t>06:30 – 07:30 p.m.</a:t>
            </a:r>
          </a:p>
          <a:p>
            <a:pPr algn="just" fontAlgn="auto">
              <a:spcBef>
                <a:spcPts val="0"/>
              </a:spcBef>
              <a:spcAft>
                <a:spcPts val="0"/>
              </a:spcAft>
              <a:defRPr/>
            </a:pPr>
            <a:endParaRPr lang="es-CO" sz="3200" dirty="0"/>
          </a:p>
          <a:p>
            <a:pPr algn="just" fontAlgn="auto">
              <a:spcBef>
                <a:spcPts val="0"/>
              </a:spcBef>
              <a:spcAft>
                <a:spcPts val="0"/>
              </a:spcAft>
              <a:defRPr/>
            </a:pPr>
            <a:endParaRPr lang="es-CO" sz="3200" dirty="0"/>
          </a:p>
          <a:p>
            <a:pPr algn="ctr" fontAlgn="auto">
              <a:spcBef>
                <a:spcPts val="0"/>
              </a:spcBef>
              <a:spcAft>
                <a:spcPts val="0"/>
              </a:spcAft>
              <a:defRPr/>
            </a:pPr>
            <a:endParaRPr lang="es-CO" dirty="0">
              <a:latin typeface="+mn-lt"/>
              <a:ea typeface="+mn-ea"/>
              <a:cs typeface="+mn-cs"/>
            </a:endParaRPr>
          </a:p>
        </p:txBody>
      </p:sp>
      <p:pic>
        <p:nvPicPr>
          <p:cNvPr id="8" name="Imagen 7">
            <a:extLst>
              <a:ext uri="{FF2B5EF4-FFF2-40B4-BE49-F238E27FC236}">
                <a16:creationId xmlns:a16="http://schemas.microsoft.com/office/drawing/2014/main" id="{F0C4B27D-C837-4B29-8471-9C82ABE9B348}"/>
              </a:ext>
            </a:extLst>
          </p:cNvPr>
          <p:cNvPicPr>
            <a:picLocks noChangeAspect="1"/>
          </p:cNvPicPr>
          <p:nvPr/>
        </p:nvPicPr>
        <p:blipFill>
          <a:blip r:embed="rId2"/>
          <a:stretch>
            <a:fillRect/>
          </a:stretch>
        </p:blipFill>
        <p:spPr>
          <a:xfrm>
            <a:off x="-794" y="7891464"/>
            <a:ext cx="17340263" cy="1862136"/>
          </a:xfrm>
          <a:prstGeom prst="rect">
            <a:avLst/>
          </a:prstGeom>
        </p:spPr>
      </p:pic>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logosin-filtere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7644" y="8339139"/>
            <a:ext cx="19812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121">
            <a:extLst>
              <a:ext uri="{FF2B5EF4-FFF2-40B4-BE49-F238E27FC236}">
                <a16:creationId xmlns:a16="http://schemas.microsoft.com/office/drawing/2014/main" id="{725569E7-0BFF-4217-9C7D-23DF0C347375}"/>
              </a:ext>
            </a:extLst>
          </p:cNvPr>
          <p:cNvSpPr>
            <a:spLocks noChangeArrowheads="1"/>
          </p:cNvSpPr>
          <p:nvPr/>
        </p:nvSpPr>
        <p:spPr bwMode="auto">
          <a:xfrm>
            <a:off x="3491706" y="167414"/>
            <a:ext cx="9875838"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CO" altLang="es-ES" sz="5400" dirty="0">
                <a:solidFill>
                  <a:srgbClr val="FF0000"/>
                </a:solidFill>
                <a:latin typeface="Arial Rounded MT Bold" panose="020F0704030504030204" pitchFamily="34" charset="0"/>
              </a:rPr>
              <a:t>CARRERA 9 – CALLE 106</a:t>
            </a:r>
            <a:endParaRPr lang="es-ES" altLang="es-ES" sz="5400" dirty="0">
              <a:solidFill>
                <a:srgbClr val="FF0000"/>
              </a:solidFill>
              <a:latin typeface="Arial Rounded MT Bold" panose="020F0704030504030204" pitchFamily="34" charset="0"/>
              <a:sym typeface="Arial Rounded MT Bold" panose="020F0704030504030204" pitchFamily="34" charset="0"/>
            </a:endParaRPr>
          </a:p>
        </p:txBody>
      </p:sp>
      <p:sp>
        <p:nvSpPr>
          <p:cNvPr id="3" name="CuadroTexto 2">
            <a:extLst>
              <a:ext uri="{FF2B5EF4-FFF2-40B4-BE49-F238E27FC236}">
                <a16:creationId xmlns:a16="http://schemas.microsoft.com/office/drawing/2014/main" id="{26503F01-58F9-44B1-9E8E-014F8348BCFC}"/>
              </a:ext>
            </a:extLst>
          </p:cNvPr>
          <p:cNvSpPr txBox="1"/>
          <p:nvPr/>
        </p:nvSpPr>
        <p:spPr>
          <a:xfrm>
            <a:off x="2987712" y="1311212"/>
            <a:ext cx="11061700" cy="26879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just" fontAlgn="auto">
              <a:spcBef>
                <a:spcPts val="0"/>
              </a:spcBef>
              <a:spcAft>
                <a:spcPts val="0"/>
              </a:spcAft>
              <a:defRPr/>
            </a:pPr>
            <a:r>
              <a:rPr lang="es-CO" sz="2800" dirty="0">
                <a:latin typeface="+mn-lt"/>
                <a:ea typeface="+mn-ea"/>
                <a:cs typeface="+mn-cs"/>
              </a:rPr>
              <a:t>Carrera 9 entre Calle 147 y 106, por la </a:t>
            </a:r>
            <a:r>
              <a:rPr lang="es-CO" sz="2800" b="1" i="1" u="sng" dirty="0">
                <a:solidFill>
                  <a:schemeClr val="tx1"/>
                </a:solidFill>
                <a:latin typeface="+mn-lt"/>
                <a:ea typeface="+mn-ea"/>
                <a:cs typeface="+mn-cs"/>
              </a:rPr>
              <a:t>calzada completa</a:t>
            </a:r>
            <a:r>
              <a:rPr lang="es-CO" sz="2800" dirty="0">
                <a:latin typeface="+mn-lt"/>
                <a:ea typeface="+mn-ea"/>
                <a:cs typeface="+mn-cs"/>
              </a:rPr>
              <a:t> occidental. Extensión 4,58 Km </a:t>
            </a:r>
          </a:p>
          <a:p>
            <a:pPr algn="just" fontAlgn="auto">
              <a:spcBef>
                <a:spcPts val="0"/>
              </a:spcBef>
              <a:spcAft>
                <a:spcPts val="0"/>
              </a:spcAft>
              <a:defRPr/>
            </a:pPr>
            <a:endParaRPr lang="es-CO" sz="2800" dirty="0">
              <a:latin typeface="+mn-lt"/>
              <a:ea typeface="+mn-ea"/>
              <a:cs typeface="+mn-cs"/>
            </a:endParaRPr>
          </a:p>
          <a:p>
            <a:pPr algn="just" fontAlgn="auto">
              <a:spcBef>
                <a:spcPts val="0"/>
              </a:spcBef>
              <a:spcAft>
                <a:spcPts val="0"/>
              </a:spcAft>
              <a:defRPr/>
            </a:pPr>
            <a:r>
              <a:rPr lang="es-CO" sz="2800" dirty="0">
                <a:latin typeface="+mn-lt"/>
                <a:ea typeface="+mn-ea"/>
                <a:cs typeface="+mn-cs"/>
              </a:rPr>
              <a:t>Calle 106 entre Carrera 9 y 7, por la </a:t>
            </a:r>
            <a:r>
              <a:rPr lang="es-CO" sz="2800" b="1" i="1" u="sng" dirty="0">
                <a:solidFill>
                  <a:schemeClr val="tx1"/>
                </a:solidFill>
                <a:latin typeface="+mn-lt"/>
                <a:ea typeface="+mn-ea"/>
                <a:cs typeface="+mn-cs"/>
              </a:rPr>
              <a:t>calzada completa</a:t>
            </a:r>
            <a:r>
              <a:rPr lang="es-CO" sz="2800" dirty="0">
                <a:latin typeface="+mn-lt"/>
                <a:ea typeface="+mn-ea"/>
                <a:cs typeface="+mn-cs"/>
              </a:rPr>
              <a:t> norte. Extensión 787 metros </a:t>
            </a:r>
          </a:p>
          <a:p>
            <a:pPr algn="just" fontAlgn="auto">
              <a:spcBef>
                <a:spcPts val="0"/>
              </a:spcBef>
              <a:spcAft>
                <a:spcPts val="0"/>
              </a:spcAft>
              <a:defRPr/>
            </a:pPr>
            <a:endParaRPr lang="es-CO" sz="2800" dirty="0">
              <a:latin typeface="+mn-lt"/>
              <a:ea typeface="+mn-ea"/>
              <a:cs typeface="+mn-cs"/>
            </a:endParaRPr>
          </a:p>
        </p:txBody>
      </p:sp>
      <p:pic>
        <p:nvPicPr>
          <p:cNvPr id="7" name="Imagen 6">
            <a:extLst>
              <a:ext uri="{FF2B5EF4-FFF2-40B4-BE49-F238E27FC236}">
                <a16:creationId xmlns:a16="http://schemas.microsoft.com/office/drawing/2014/main" id="{BF49D318-0A6B-4FC7-B577-A48BD62062F7}"/>
              </a:ext>
            </a:extLst>
          </p:cNvPr>
          <p:cNvPicPr>
            <a:picLocks noChangeAspect="1"/>
          </p:cNvPicPr>
          <p:nvPr/>
        </p:nvPicPr>
        <p:blipFill>
          <a:blip r:embed="rId3"/>
          <a:stretch>
            <a:fillRect/>
          </a:stretch>
        </p:blipFill>
        <p:spPr>
          <a:xfrm>
            <a:off x="0" y="7891464"/>
            <a:ext cx="17340263" cy="1862136"/>
          </a:xfrm>
          <a:prstGeom prst="rect">
            <a:avLst/>
          </a:prstGeom>
        </p:spPr>
      </p:pic>
      <p:grpSp>
        <p:nvGrpSpPr>
          <p:cNvPr id="13" name="Grupo 12">
            <a:extLst>
              <a:ext uri="{FF2B5EF4-FFF2-40B4-BE49-F238E27FC236}">
                <a16:creationId xmlns:a16="http://schemas.microsoft.com/office/drawing/2014/main" id="{82439261-8B97-4CFC-A821-10D193565DB8}"/>
              </a:ext>
            </a:extLst>
          </p:cNvPr>
          <p:cNvGrpSpPr/>
          <p:nvPr/>
        </p:nvGrpSpPr>
        <p:grpSpPr>
          <a:xfrm>
            <a:off x="5344732" y="3157234"/>
            <a:ext cx="6010303" cy="4641053"/>
            <a:chOff x="5344732" y="3157234"/>
            <a:chExt cx="6010303" cy="4641053"/>
          </a:xfrm>
        </p:grpSpPr>
        <p:pic>
          <p:nvPicPr>
            <p:cNvPr id="11" name="Imagen 10">
              <a:extLst>
                <a:ext uri="{FF2B5EF4-FFF2-40B4-BE49-F238E27FC236}">
                  <a16:creationId xmlns:a16="http://schemas.microsoft.com/office/drawing/2014/main" id="{4329FEF4-55D4-4E9C-8FB2-3929CFD6C20C}"/>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344732" y="3157234"/>
              <a:ext cx="6010303" cy="4641053"/>
            </a:xfrm>
            <a:prstGeom prst="rect">
              <a:avLst/>
            </a:prstGeom>
          </p:spPr>
        </p:pic>
        <p:pic>
          <p:nvPicPr>
            <p:cNvPr id="12" name="Imagen 11">
              <a:extLst>
                <a:ext uri="{FF2B5EF4-FFF2-40B4-BE49-F238E27FC236}">
                  <a16:creationId xmlns:a16="http://schemas.microsoft.com/office/drawing/2014/main" id="{73AC3A9F-7615-4283-AF74-A4CB30C50F19}"/>
                </a:ext>
              </a:extLst>
            </p:cNvPr>
            <p:cNvPicPr>
              <a:picLocks noChangeAspect="1"/>
            </p:cNvPicPr>
            <p:nvPr/>
          </p:nvPicPr>
          <p:blipFill>
            <a:blip r:embed="rId5"/>
            <a:stretch>
              <a:fillRect/>
            </a:stretch>
          </p:blipFill>
          <p:spPr>
            <a:xfrm>
              <a:off x="9505950" y="6476999"/>
              <a:ext cx="1428750" cy="832995"/>
            </a:xfrm>
            <a:prstGeom prst="rect">
              <a:avLst/>
            </a:prstGeom>
          </p:spPr>
        </p:pic>
      </p:gr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logosin-filtere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7644" y="8339139"/>
            <a:ext cx="19812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121">
            <a:extLst>
              <a:ext uri="{FF2B5EF4-FFF2-40B4-BE49-F238E27FC236}">
                <a16:creationId xmlns:a16="http://schemas.microsoft.com/office/drawing/2014/main" id="{725569E7-0BFF-4217-9C7D-23DF0C347375}"/>
              </a:ext>
            </a:extLst>
          </p:cNvPr>
          <p:cNvSpPr>
            <a:spLocks noChangeArrowheads="1"/>
          </p:cNvSpPr>
          <p:nvPr/>
        </p:nvSpPr>
        <p:spPr bwMode="auto">
          <a:xfrm>
            <a:off x="3491706" y="167414"/>
            <a:ext cx="9875838"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CO" altLang="es-ES" sz="5400" dirty="0">
                <a:solidFill>
                  <a:srgbClr val="FF0000"/>
                </a:solidFill>
                <a:latin typeface="Arial Rounded MT Bold" panose="020F0704030504030204" pitchFamily="34" charset="0"/>
              </a:rPr>
              <a:t>CALLE 116 – AV. CÓRDOBA</a:t>
            </a:r>
          </a:p>
        </p:txBody>
      </p:sp>
      <p:sp>
        <p:nvSpPr>
          <p:cNvPr id="3" name="CuadroTexto 2">
            <a:extLst>
              <a:ext uri="{FF2B5EF4-FFF2-40B4-BE49-F238E27FC236}">
                <a16:creationId xmlns:a16="http://schemas.microsoft.com/office/drawing/2014/main" id="{26503F01-58F9-44B1-9E8E-014F8348BCFC}"/>
              </a:ext>
            </a:extLst>
          </p:cNvPr>
          <p:cNvSpPr txBox="1"/>
          <p:nvPr/>
        </p:nvSpPr>
        <p:spPr>
          <a:xfrm>
            <a:off x="2888926" y="1081545"/>
            <a:ext cx="11061700" cy="27033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defTabSz="914400" eaLnBrk="1" fontAlgn="auto" hangingPunct="1">
              <a:lnSpc>
                <a:spcPct val="90000"/>
              </a:lnSpc>
              <a:spcBef>
                <a:spcPts val="0"/>
              </a:spcBef>
              <a:spcAft>
                <a:spcPts val="600"/>
              </a:spcAft>
              <a:defRPr/>
            </a:pPr>
            <a:r>
              <a:rPr lang="en-US" sz="2800" dirty="0">
                <a:solidFill>
                  <a:schemeClr val="tx1"/>
                </a:solidFill>
              </a:rPr>
              <a:t>Calle 116 entre Carrera 7 y Av. Boyacá, por la </a:t>
            </a:r>
            <a:r>
              <a:rPr lang="es-CO" sz="2800" b="1" i="1" u="sng" dirty="0">
                <a:solidFill>
                  <a:schemeClr val="tx1"/>
                </a:solidFill>
              </a:rPr>
              <a:t>calzada</a:t>
            </a:r>
            <a:r>
              <a:rPr lang="en-US" sz="2800" b="1" i="1" u="sng" dirty="0">
                <a:solidFill>
                  <a:schemeClr val="tx1"/>
                </a:solidFill>
              </a:rPr>
              <a:t> norte completa</a:t>
            </a:r>
            <a:r>
              <a:rPr lang="en-US" sz="2800" dirty="0">
                <a:solidFill>
                  <a:schemeClr val="tx1"/>
                </a:solidFill>
              </a:rPr>
              <a:t>. </a:t>
            </a:r>
            <a:r>
              <a:rPr lang="es-CO" sz="2800" dirty="0">
                <a:solidFill>
                  <a:schemeClr val="tx1"/>
                </a:solidFill>
              </a:rPr>
              <a:t>Extensión</a:t>
            </a:r>
            <a:r>
              <a:rPr lang="en-US" sz="2800" dirty="0">
                <a:solidFill>
                  <a:schemeClr val="tx1"/>
                </a:solidFill>
              </a:rPr>
              <a:t> 5,61 Km</a:t>
            </a:r>
          </a:p>
          <a:p>
            <a:pPr defTabSz="914400" eaLnBrk="1" fontAlgn="auto" hangingPunct="1">
              <a:lnSpc>
                <a:spcPct val="90000"/>
              </a:lnSpc>
              <a:spcBef>
                <a:spcPts val="0"/>
              </a:spcBef>
              <a:spcAft>
                <a:spcPts val="600"/>
              </a:spcAft>
              <a:defRPr/>
            </a:pPr>
            <a:endParaRPr lang="en-US" sz="2800" dirty="0">
              <a:solidFill>
                <a:schemeClr val="tx1"/>
              </a:solidFill>
            </a:endParaRPr>
          </a:p>
          <a:p>
            <a:pPr defTabSz="914400" eaLnBrk="1" fontAlgn="auto" hangingPunct="1">
              <a:lnSpc>
                <a:spcPct val="90000"/>
              </a:lnSpc>
              <a:spcBef>
                <a:spcPts val="0"/>
              </a:spcBef>
              <a:spcAft>
                <a:spcPts val="600"/>
              </a:spcAft>
              <a:defRPr/>
            </a:pPr>
            <a:r>
              <a:rPr lang="en-US" sz="2800" dirty="0">
                <a:solidFill>
                  <a:schemeClr val="tx1"/>
                </a:solidFill>
              </a:rPr>
              <a:t>Av. Córdoba entre Calle 127 y 116, por la </a:t>
            </a:r>
            <a:r>
              <a:rPr lang="es-CO" sz="2800" b="1" i="1" u="sng" dirty="0">
                <a:solidFill>
                  <a:schemeClr val="tx1"/>
                </a:solidFill>
              </a:rPr>
              <a:t>calzada</a:t>
            </a:r>
            <a:r>
              <a:rPr lang="en-US" sz="2800" b="1" i="1" u="sng" dirty="0">
                <a:solidFill>
                  <a:schemeClr val="tx1"/>
                </a:solidFill>
              </a:rPr>
              <a:t> occidental completa</a:t>
            </a:r>
            <a:r>
              <a:rPr lang="en-US" sz="2800" dirty="0">
                <a:solidFill>
                  <a:schemeClr val="tx1"/>
                </a:solidFill>
              </a:rPr>
              <a:t>. </a:t>
            </a:r>
            <a:r>
              <a:rPr lang="es-CO" sz="2800" dirty="0">
                <a:solidFill>
                  <a:schemeClr val="tx1"/>
                </a:solidFill>
              </a:rPr>
              <a:t>Extensión</a:t>
            </a:r>
            <a:r>
              <a:rPr lang="en-US" sz="2800" dirty="0">
                <a:solidFill>
                  <a:schemeClr val="tx1"/>
                </a:solidFill>
              </a:rPr>
              <a:t> 899 metros</a:t>
            </a:r>
          </a:p>
          <a:p>
            <a:pPr algn="just" fontAlgn="auto">
              <a:spcBef>
                <a:spcPts val="0"/>
              </a:spcBef>
              <a:spcAft>
                <a:spcPts val="0"/>
              </a:spcAft>
              <a:defRPr/>
            </a:pPr>
            <a:endParaRPr lang="es-CO" sz="2800" dirty="0">
              <a:latin typeface="+mn-lt"/>
              <a:ea typeface="+mn-ea"/>
              <a:cs typeface="+mn-cs"/>
            </a:endParaRPr>
          </a:p>
        </p:txBody>
      </p:sp>
      <p:pic>
        <p:nvPicPr>
          <p:cNvPr id="7" name="Imagen 6">
            <a:extLst>
              <a:ext uri="{FF2B5EF4-FFF2-40B4-BE49-F238E27FC236}">
                <a16:creationId xmlns:a16="http://schemas.microsoft.com/office/drawing/2014/main" id="{BF49D318-0A6B-4FC7-B577-A48BD62062F7}"/>
              </a:ext>
            </a:extLst>
          </p:cNvPr>
          <p:cNvPicPr>
            <a:picLocks noChangeAspect="1"/>
          </p:cNvPicPr>
          <p:nvPr/>
        </p:nvPicPr>
        <p:blipFill>
          <a:blip r:embed="rId3"/>
          <a:stretch>
            <a:fillRect/>
          </a:stretch>
        </p:blipFill>
        <p:spPr>
          <a:xfrm>
            <a:off x="0" y="7891464"/>
            <a:ext cx="17340263" cy="1862136"/>
          </a:xfrm>
          <a:prstGeom prst="rect">
            <a:avLst/>
          </a:prstGeom>
        </p:spPr>
      </p:pic>
      <p:grpSp>
        <p:nvGrpSpPr>
          <p:cNvPr id="8" name="Grupo 7">
            <a:extLst>
              <a:ext uri="{FF2B5EF4-FFF2-40B4-BE49-F238E27FC236}">
                <a16:creationId xmlns:a16="http://schemas.microsoft.com/office/drawing/2014/main" id="{C5D5998D-B77A-4762-9342-838EEAC4707D}"/>
              </a:ext>
            </a:extLst>
          </p:cNvPr>
          <p:cNvGrpSpPr/>
          <p:nvPr/>
        </p:nvGrpSpPr>
        <p:grpSpPr>
          <a:xfrm>
            <a:off x="5319377" y="3186864"/>
            <a:ext cx="6220496" cy="4607350"/>
            <a:chOff x="5319377" y="3186864"/>
            <a:chExt cx="6220496" cy="4607350"/>
          </a:xfrm>
        </p:grpSpPr>
        <p:pic>
          <p:nvPicPr>
            <p:cNvPr id="4" name="Imagen 3">
              <a:extLst>
                <a:ext uri="{FF2B5EF4-FFF2-40B4-BE49-F238E27FC236}">
                  <a16:creationId xmlns:a16="http://schemas.microsoft.com/office/drawing/2014/main" id="{D5160959-D730-4171-B9EB-E3F193F960BC}"/>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319377" y="3186864"/>
              <a:ext cx="6220496" cy="4607350"/>
            </a:xfrm>
            <a:prstGeom prst="rect">
              <a:avLst/>
            </a:prstGeom>
          </p:spPr>
        </p:pic>
        <p:pic>
          <p:nvPicPr>
            <p:cNvPr id="6" name="Imagen 5">
              <a:extLst>
                <a:ext uri="{FF2B5EF4-FFF2-40B4-BE49-F238E27FC236}">
                  <a16:creationId xmlns:a16="http://schemas.microsoft.com/office/drawing/2014/main" id="{0D350086-F4A1-406D-BC5B-4F9C65BAF9E5}"/>
                </a:ext>
              </a:extLst>
            </p:cNvPr>
            <p:cNvPicPr>
              <a:picLocks noChangeAspect="1"/>
            </p:cNvPicPr>
            <p:nvPr/>
          </p:nvPicPr>
          <p:blipFill>
            <a:blip r:embed="rId5"/>
            <a:stretch>
              <a:fillRect/>
            </a:stretch>
          </p:blipFill>
          <p:spPr>
            <a:xfrm>
              <a:off x="9808340" y="6617270"/>
              <a:ext cx="1604864" cy="980023"/>
            </a:xfrm>
            <a:prstGeom prst="rect">
              <a:avLst/>
            </a:prstGeom>
          </p:spPr>
        </p:pic>
      </p:grpSp>
    </p:spTree>
    <p:extLst>
      <p:ext uri="{BB962C8B-B14F-4D97-AF65-F5344CB8AC3E}">
        <p14:creationId xmlns:p14="http://schemas.microsoft.com/office/powerpoint/2010/main" val="315976496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logosin-filtere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7644" y="8339139"/>
            <a:ext cx="19812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Shape 121">
            <a:extLst>
              <a:ext uri="{FF2B5EF4-FFF2-40B4-BE49-F238E27FC236}">
                <a16:creationId xmlns:a16="http://schemas.microsoft.com/office/drawing/2014/main" id="{EB4F4DEB-B1EC-4D1D-8AF5-7E1FC5F1EDC4}"/>
              </a:ext>
            </a:extLst>
          </p:cNvPr>
          <p:cNvSpPr>
            <a:spLocks noChangeArrowheads="1"/>
          </p:cNvSpPr>
          <p:nvPr/>
        </p:nvSpPr>
        <p:spPr bwMode="auto">
          <a:xfrm>
            <a:off x="3567906" y="349975"/>
            <a:ext cx="9875838" cy="93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vl2pPr marL="742950" indent="-285750">
              <a:defRPr sz="3600">
                <a:solidFill>
                  <a:srgbClr val="000000"/>
                </a:solidFill>
                <a:latin typeface="Helvetica Light"/>
                <a:ea typeface="Helvetica Light"/>
                <a:cs typeface="Helvetica Light"/>
                <a:sym typeface="Helvetica Light"/>
              </a:defRPr>
            </a:lvl2pPr>
            <a:lvl3pPr marL="1143000" indent="-228600">
              <a:defRPr sz="3600">
                <a:solidFill>
                  <a:srgbClr val="000000"/>
                </a:solidFill>
                <a:latin typeface="Helvetica Light"/>
                <a:ea typeface="Helvetica Light"/>
                <a:cs typeface="Helvetica Light"/>
                <a:sym typeface="Helvetica Light"/>
              </a:defRPr>
            </a:lvl3pPr>
            <a:lvl4pPr marL="1600200" indent="-228600">
              <a:defRPr sz="3600">
                <a:solidFill>
                  <a:srgbClr val="000000"/>
                </a:solidFill>
                <a:latin typeface="Helvetica Light"/>
                <a:ea typeface="Helvetica Light"/>
                <a:cs typeface="Helvetica Light"/>
                <a:sym typeface="Helvetica Light"/>
              </a:defRPr>
            </a:lvl4pPr>
            <a:lvl5pPr marL="2057400" indent="-228600">
              <a:defRPr sz="3600">
                <a:solidFill>
                  <a:srgbClr val="000000"/>
                </a:solidFill>
                <a:latin typeface="Helvetica Light"/>
                <a:ea typeface="Helvetica Light"/>
                <a:cs typeface="Helvetica Light"/>
                <a:sym typeface="Helvetica Light"/>
              </a:defRPr>
            </a:lvl5pPr>
            <a:lvl6pPr marL="25146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6pPr>
            <a:lvl7pPr marL="29718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7pPr>
            <a:lvl8pPr marL="34290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8pPr>
            <a:lvl9pPr marL="3886200" indent="-228600" defTabSz="584200" eaLnBrk="0" fontAlgn="base" hangingPunct="0">
              <a:spcBef>
                <a:spcPct val="0"/>
              </a:spcBef>
              <a:spcAft>
                <a:spcPct val="0"/>
              </a:spcAft>
              <a:defRPr sz="3600">
                <a:solidFill>
                  <a:srgbClr val="000000"/>
                </a:solidFill>
                <a:latin typeface="Helvetica Light"/>
                <a:ea typeface="Helvetica Light"/>
                <a:cs typeface="Helvetica Light"/>
                <a:sym typeface="Helvetica Light"/>
              </a:defRPr>
            </a:lvl9pPr>
          </a:lstStyle>
          <a:p>
            <a:pPr algn="ctr" eaLnBrk="1">
              <a:defRPr/>
            </a:pPr>
            <a:r>
              <a:rPr lang="es-ES" altLang="es-ES" sz="5400" dirty="0">
                <a:solidFill>
                  <a:srgbClr val="FF0000"/>
                </a:solidFill>
                <a:latin typeface="Arial Rounded MT Bold" panose="020F0704030504030204" pitchFamily="34" charset="0"/>
                <a:sym typeface="Arial Rounded MT Bold" panose="020F0704030504030204" pitchFamily="34" charset="0"/>
              </a:rPr>
              <a:t>CARRERA 15 – CALLE 72</a:t>
            </a:r>
          </a:p>
        </p:txBody>
      </p:sp>
      <p:sp>
        <p:nvSpPr>
          <p:cNvPr id="3" name="CuadroTexto 2">
            <a:extLst>
              <a:ext uri="{FF2B5EF4-FFF2-40B4-BE49-F238E27FC236}">
                <a16:creationId xmlns:a16="http://schemas.microsoft.com/office/drawing/2014/main" id="{C28018AE-C0BB-4198-99B1-4017A2C3A411}"/>
              </a:ext>
            </a:extLst>
          </p:cNvPr>
          <p:cNvSpPr txBox="1"/>
          <p:nvPr/>
        </p:nvSpPr>
        <p:spPr>
          <a:xfrm>
            <a:off x="2975012" y="1336657"/>
            <a:ext cx="11061700" cy="61350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just" fontAlgn="auto">
              <a:spcBef>
                <a:spcPts val="0"/>
              </a:spcBef>
              <a:spcAft>
                <a:spcPts val="0"/>
              </a:spcAft>
              <a:defRPr/>
            </a:pPr>
            <a:r>
              <a:rPr lang="es-CO" sz="2800" dirty="0">
                <a:latin typeface="+mn-lt"/>
                <a:ea typeface="+mn-ea"/>
                <a:cs typeface="+mn-cs"/>
              </a:rPr>
              <a:t>Carrera 15 entre Calle 116 y Calle 100 por </a:t>
            </a:r>
            <a:r>
              <a:rPr lang="es-CO" sz="2800" b="1" i="1" u="sng" dirty="0">
                <a:solidFill>
                  <a:schemeClr val="tx1"/>
                </a:solidFill>
                <a:latin typeface="+mn-lt"/>
                <a:ea typeface="+mn-ea"/>
                <a:cs typeface="+mn-cs"/>
              </a:rPr>
              <a:t>carril segregado </a:t>
            </a:r>
            <a:r>
              <a:rPr lang="es-CO" sz="2800" dirty="0">
                <a:latin typeface="+mn-lt"/>
                <a:ea typeface="+mn-ea"/>
                <a:cs typeface="+mn-cs"/>
              </a:rPr>
              <a:t>oriental de la calzada occidental. </a:t>
            </a:r>
          </a:p>
          <a:p>
            <a:pPr algn="just" fontAlgn="auto">
              <a:spcBef>
                <a:spcPts val="0"/>
              </a:spcBef>
              <a:spcAft>
                <a:spcPts val="0"/>
              </a:spcAft>
              <a:defRPr/>
            </a:pPr>
            <a:endParaRPr lang="es-CO" sz="2800" dirty="0">
              <a:latin typeface="+mn-lt"/>
              <a:ea typeface="+mn-ea"/>
              <a:cs typeface="+mn-cs"/>
            </a:endParaRPr>
          </a:p>
          <a:p>
            <a:pPr algn="just" fontAlgn="auto">
              <a:spcBef>
                <a:spcPts val="0"/>
              </a:spcBef>
              <a:spcAft>
                <a:spcPts val="0"/>
              </a:spcAft>
              <a:defRPr/>
            </a:pPr>
            <a:r>
              <a:rPr lang="es-CO" sz="2800" dirty="0">
                <a:latin typeface="+mn-lt"/>
                <a:ea typeface="+mn-ea"/>
                <a:cs typeface="+mn-cs"/>
              </a:rPr>
              <a:t>Carrera 15 entre Calle 100 y 72, por </a:t>
            </a:r>
            <a:r>
              <a:rPr lang="es-CO" sz="2800" b="1" i="1" u="sng" dirty="0">
                <a:solidFill>
                  <a:schemeClr val="tx1"/>
                </a:solidFill>
                <a:latin typeface="+mn-lt"/>
                <a:ea typeface="+mn-ea"/>
                <a:cs typeface="+mn-cs"/>
              </a:rPr>
              <a:t>carril segregado </a:t>
            </a:r>
            <a:r>
              <a:rPr lang="es-CO" sz="2800" dirty="0">
                <a:latin typeface="+mn-lt"/>
                <a:ea typeface="+mn-ea"/>
                <a:cs typeface="+mn-cs"/>
              </a:rPr>
              <a:t>occidental de única calzada de servicio. </a:t>
            </a:r>
          </a:p>
          <a:p>
            <a:pPr algn="just" fontAlgn="auto">
              <a:spcBef>
                <a:spcPts val="0"/>
              </a:spcBef>
              <a:spcAft>
                <a:spcPts val="0"/>
              </a:spcAft>
              <a:defRPr/>
            </a:pPr>
            <a:endParaRPr lang="es-CO" sz="2800" dirty="0">
              <a:latin typeface="+mn-lt"/>
              <a:ea typeface="+mn-ea"/>
              <a:cs typeface="+mn-cs"/>
            </a:endParaRPr>
          </a:p>
          <a:p>
            <a:pPr algn="just" fontAlgn="auto">
              <a:spcBef>
                <a:spcPts val="0"/>
              </a:spcBef>
              <a:spcAft>
                <a:spcPts val="0"/>
              </a:spcAft>
              <a:defRPr/>
            </a:pPr>
            <a:r>
              <a:rPr lang="es-CO" sz="2800" dirty="0">
                <a:latin typeface="+mn-lt"/>
                <a:ea typeface="+mn-ea"/>
                <a:cs typeface="+mn-cs"/>
              </a:rPr>
              <a:t>La glorieta de la Carrera 15 con Calle 100 se habilitará por el costado oriental y occidental. </a:t>
            </a:r>
          </a:p>
          <a:p>
            <a:pPr algn="just" fontAlgn="auto">
              <a:spcBef>
                <a:spcPts val="0"/>
              </a:spcBef>
              <a:spcAft>
                <a:spcPts val="0"/>
              </a:spcAft>
              <a:defRPr/>
            </a:pPr>
            <a:endParaRPr lang="es-CO" sz="2800" dirty="0">
              <a:latin typeface="+mn-lt"/>
              <a:ea typeface="+mn-ea"/>
              <a:cs typeface="+mn-cs"/>
            </a:endParaRPr>
          </a:p>
          <a:p>
            <a:pPr marL="457200" indent="-457200" algn="just" fontAlgn="auto">
              <a:spcBef>
                <a:spcPts val="0"/>
              </a:spcBef>
              <a:spcAft>
                <a:spcPts val="0"/>
              </a:spcAft>
              <a:buFont typeface="Arial" panose="020B0604020202020204" pitchFamily="34" charset="0"/>
              <a:buChar char="•"/>
              <a:defRPr/>
            </a:pPr>
            <a:r>
              <a:rPr lang="es-CO" sz="2800" dirty="0">
                <a:latin typeface="+mn-lt"/>
                <a:ea typeface="+mn-ea"/>
                <a:cs typeface="+mn-cs"/>
              </a:rPr>
              <a:t>Extensión Total 4,7 Km</a:t>
            </a:r>
          </a:p>
          <a:p>
            <a:pPr algn="just" fontAlgn="auto">
              <a:spcBef>
                <a:spcPts val="0"/>
              </a:spcBef>
              <a:spcAft>
                <a:spcPts val="0"/>
              </a:spcAft>
              <a:defRPr/>
            </a:pPr>
            <a:endParaRPr lang="es-CO" sz="2800" dirty="0">
              <a:latin typeface="+mn-lt"/>
              <a:ea typeface="+mn-ea"/>
              <a:cs typeface="+mn-cs"/>
            </a:endParaRPr>
          </a:p>
          <a:p>
            <a:pPr algn="just" fontAlgn="auto">
              <a:spcBef>
                <a:spcPts val="0"/>
              </a:spcBef>
              <a:spcAft>
                <a:spcPts val="0"/>
              </a:spcAft>
              <a:defRPr/>
            </a:pPr>
            <a:r>
              <a:rPr lang="es-CO" sz="2800" dirty="0">
                <a:latin typeface="+mn-lt"/>
                <a:ea typeface="+mn-ea"/>
                <a:cs typeface="+mn-cs"/>
              </a:rPr>
              <a:t>Calle 72 entre Carrera 15 y Carrera 7, por </a:t>
            </a:r>
            <a:r>
              <a:rPr lang="es-CO" sz="2800" b="1" i="1" u="sng" dirty="0">
                <a:solidFill>
                  <a:schemeClr val="tx1"/>
                </a:solidFill>
                <a:latin typeface="+mn-lt"/>
                <a:ea typeface="+mn-ea"/>
                <a:cs typeface="+mn-cs"/>
              </a:rPr>
              <a:t>carril segregado </a:t>
            </a:r>
            <a:r>
              <a:rPr lang="es-CO" sz="2800" dirty="0">
                <a:latin typeface="+mn-lt"/>
                <a:ea typeface="+mn-ea"/>
                <a:cs typeface="+mn-cs"/>
              </a:rPr>
              <a:t>sur de la calzada norte. Extensión 843 metros</a:t>
            </a:r>
          </a:p>
          <a:p>
            <a:pPr algn="just" fontAlgn="auto">
              <a:spcBef>
                <a:spcPts val="0"/>
              </a:spcBef>
              <a:spcAft>
                <a:spcPts val="0"/>
              </a:spcAft>
              <a:defRPr/>
            </a:pPr>
            <a:endParaRPr lang="es-CO" sz="2800" dirty="0">
              <a:latin typeface="+mn-lt"/>
              <a:ea typeface="+mn-ea"/>
              <a:cs typeface="+mn-cs"/>
            </a:endParaRPr>
          </a:p>
        </p:txBody>
      </p:sp>
      <p:pic>
        <p:nvPicPr>
          <p:cNvPr id="6" name="Imagen 5">
            <a:extLst>
              <a:ext uri="{FF2B5EF4-FFF2-40B4-BE49-F238E27FC236}">
                <a16:creationId xmlns:a16="http://schemas.microsoft.com/office/drawing/2014/main" id="{92DB55AB-8BFC-430C-A1D7-C92C48B76715}"/>
              </a:ext>
            </a:extLst>
          </p:cNvPr>
          <p:cNvPicPr>
            <a:picLocks noChangeAspect="1"/>
          </p:cNvPicPr>
          <p:nvPr/>
        </p:nvPicPr>
        <p:blipFill>
          <a:blip r:embed="rId3"/>
          <a:stretch>
            <a:fillRect/>
          </a:stretch>
        </p:blipFill>
        <p:spPr>
          <a:xfrm>
            <a:off x="0" y="7891464"/>
            <a:ext cx="17340263" cy="1862136"/>
          </a:xfrm>
          <a:prstGeom prst="rect">
            <a:avLst/>
          </a:prstGeom>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856</TotalTime>
  <Words>2917</Words>
  <Application>Microsoft Office PowerPoint</Application>
  <PresentationFormat>Personalizado</PresentationFormat>
  <Paragraphs>404</Paragraphs>
  <Slides>63</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63</vt:i4>
      </vt:variant>
    </vt:vector>
  </HeadingPairs>
  <TitlesOfParts>
    <vt:vector size="69" baseType="lpstr">
      <vt:lpstr>Arial</vt:lpstr>
      <vt:lpstr>Arial Rounded MT Bold</vt:lpstr>
      <vt:lpstr>Calibri</vt:lpstr>
      <vt:lpstr>Helvetica Light</vt:lpstr>
      <vt:lpstr>Helvetica Neue</vt:lpstr>
      <vt:lpstr>White</vt:lpstr>
      <vt:lpstr>DÍA SIN CARRO Y SIN MOTOCICLETAS  6 DE FEBRERO DE 2020 </vt:lpstr>
      <vt:lpstr>Presentación de PowerPoint</vt:lpstr>
      <vt:lpstr>Presentación de PowerPoint</vt:lpstr>
      <vt:lpstr>VÍAS HABILITADAS PARA LA CICLOVÍA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Puntos de conteo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DÍA SIN CARRO Y SIN MOTOCICLETAS  6 DE FEBRERO DE 2020 </dc:title>
  <dc:creator>DIANA PAOLA  BELTRAN LÓPEZ</dc:creator>
  <cp:lastModifiedBy>ROBER CAMILO HUERFANO CLAVIJO</cp:lastModifiedBy>
  <cp:revision>66</cp:revision>
  <dcterms:created xsi:type="dcterms:W3CDTF">2020-01-19T19:56:36Z</dcterms:created>
  <dcterms:modified xsi:type="dcterms:W3CDTF">2020-01-24T04:29:40Z</dcterms:modified>
</cp:coreProperties>
</file>