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08" r:id="rId2"/>
    <p:sldMasterId id="2147483696" r:id="rId3"/>
    <p:sldMasterId id="2147483720" r:id="rId4"/>
  </p:sldMasterIdLst>
  <p:sldIdLst>
    <p:sldId id="256" r:id="rId5"/>
    <p:sldId id="286" r:id="rId6"/>
    <p:sldId id="287" r:id="rId7"/>
    <p:sldId id="282" r:id="rId8"/>
    <p:sldId id="288" r:id="rId9"/>
    <p:sldId id="285" r:id="rId10"/>
    <p:sldId id="269" r:id="rId11"/>
    <p:sldId id="283" r:id="rId12"/>
    <p:sldId id="261" r:id="rId13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AD7"/>
    <a:srgbClr val="F4D8B2"/>
    <a:srgbClr val="EFC58D"/>
    <a:srgbClr val="EAB164"/>
    <a:srgbClr val="EAB268"/>
    <a:srgbClr val="E39734"/>
    <a:srgbClr val="E98F8F"/>
    <a:srgbClr val="E36F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98"/>
    <p:restoredTop sz="94672"/>
  </p:normalViewPr>
  <p:slideViewPr>
    <p:cSldViewPr snapToGrid="0" snapToObjects="1">
      <p:cViewPr varScale="1">
        <p:scale>
          <a:sx n="41" d="100"/>
          <a:sy n="41" d="100"/>
        </p:scale>
        <p:origin x="-8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639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3755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804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3828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3562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061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95731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803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3190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6207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49419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9230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1881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93117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5558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03582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1618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482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38322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4104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44914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57822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38301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49467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31438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23317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61775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029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21031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8965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38328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09552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95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4E447-6086-B24C-AEF1-0B2C66E3544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B6920-19A3-4843-B9D5-11DF9EC37B0B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 descr="Formato PPT 4.3_1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7B2898FC-8E7C-FE4E-921E-47AA260A9A2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958507" y="5355921"/>
            <a:ext cx="2282412" cy="1231655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B777B-0F3B-4F43-AC3C-5C6C311F1351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FA049-1292-6741-9CF4-3BB30D17C8D4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 descr="Formato PPT 4.3_2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011B3B51-D78D-F443-9F51-96DC68F4117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543661" y="5902324"/>
            <a:ext cx="1307922" cy="70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2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B21B8-515C-8E45-ACC6-C958B3C94B4B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D7B5D-4AAF-944F-8F79-1958F93DB250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 descr="Formato PPT 4.3_3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410FCA61-DE58-9546-95DF-085BE2BCFC7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545401" y="5902324"/>
            <a:ext cx="1306454" cy="70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3DB13-654C-4B41-8DFF-F70797730382}" type="datetimeFigureOut">
              <a:rPr lang="es-ES" smtClean="0"/>
              <a:t>24/01/2020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8D71F-2004-B44E-AB4E-71FB18684A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392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41F82B45-28C6-4DBE-A51F-45B4C5D0C178}"/>
              </a:ext>
            </a:extLst>
          </p:cNvPr>
          <p:cNvSpPr txBox="1"/>
          <p:nvPr/>
        </p:nvSpPr>
        <p:spPr>
          <a:xfrm>
            <a:off x="100584" y="173950"/>
            <a:ext cx="5623560" cy="1908215"/>
          </a:xfrm>
          <a:prstGeom prst="rect">
            <a:avLst/>
          </a:prstGeom>
          <a:solidFill>
            <a:srgbClr val="FFFFFF">
              <a:alpha val="6902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latin typeface="Arial Narrow" panose="020B0606020202030204" pitchFamily="34" charset="0"/>
              </a:rPr>
              <a:t> </a:t>
            </a:r>
            <a:r>
              <a:rPr lang="es-MX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Mesa de Trabajo para el Manejo de Emergencias y Desastres</a:t>
            </a:r>
            <a:endParaRPr lang="es-MX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endParaRPr lang="es-MX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es-MX" dirty="0">
                <a:solidFill>
                  <a:schemeClr val="bg1"/>
                </a:solidFill>
                <a:latin typeface="Arial Narrow" panose="020B0606020202030204" pitchFamily="34" charset="0"/>
              </a:rPr>
              <a:t>Comisión Intersectorial de Gestión de Riesgos y Cambio Climático </a:t>
            </a:r>
            <a:endParaRPr lang="es-CO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6EF5C68D-E6B5-4A90-A783-13149C25B763}"/>
              </a:ext>
            </a:extLst>
          </p:cNvPr>
          <p:cNvSpPr txBox="1"/>
          <p:nvPr/>
        </p:nvSpPr>
        <p:spPr>
          <a:xfrm>
            <a:off x="100584" y="6222385"/>
            <a:ext cx="4965192" cy="461665"/>
          </a:xfrm>
          <a:prstGeom prst="rect">
            <a:avLst/>
          </a:prstGeom>
          <a:solidFill>
            <a:srgbClr val="FFFFFF">
              <a:alpha val="6902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Narrow" panose="020B0606020202030204" pitchFamily="34" charset="0"/>
              </a:rPr>
              <a:t>24 de enero de 2020</a:t>
            </a:r>
            <a:endParaRPr lang="es-CO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82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380347"/>
            <a:ext cx="7772400" cy="857913"/>
          </a:xfrm>
        </p:spPr>
        <p:txBody>
          <a:bodyPr>
            <a:normAutofit fontScale="90000"/>
          </a:bodyPr>
          <a:lstStyle/>
          <a:p>
            <a:r>
              <a:rPr lang="es-ES" sz="3600" b="1" dirty="0" smtClean="0">
                <a:latin typeface="Arial Narrow"/>
                <a:cs typeface="Arial Narrow"/>
              </a:rPr>
              <a:t>Decreto 172 </a:t>
            </a:r>
            <a:r>
              <a:rPr lang="es-ES" sz="3600" b="1" dirty="0">
                <a:latin typeface="Arial Narrow"/>
                <a:cs typeface="Arial Narrow"/>
              </a:rPr>
              <a:t>de 2014</a:t>
            </a:r>
            <a:br>
              <a:rPr lang="es-ES" sz="3600" b="1" dirty="0">
                <a:latin typeface="Arial Narrow"/>
                <a:cs typeface="Arial Narrow"/>
              </a:rPr>
            </a:br>
            <a:r>
              <a:rPr lang="es-ES" sz="2000" dirty="0">
                <a:latin typeface="Arial Narrow"/>
                <a:cs typeface="Arial Narrow"/>
              </a:rPr>
              <a:t>Por el cual se reglamenta el Acuerdo 546 de 2013, se organizan las instancias de coordinación y orientación del Sistema Distrital de Gestión de Riesgos y Cambio Climático SDGR-CC y se definen lineamientos para su funcionamiento</a:t>
            </a:r>
            <a:endParaRPr lang="es-ES" sz="2000" dirty="0">
              <a:latin typeface="Arial Narrow"/>
              <a:cs typeface="Arial Narrow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85276" y="1875690"/>
            <a:ext cx="826049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b="1" dirty="0">
                <a:latin typeface="Arial Narrow" pitchFamily="34" charset="0"/>
              </a:rPr>
              <a:t>Artículo 13°- Comisión Intersectorial de Gestión de Riesgos y Cambio Climático. </a:t>
            </a:r>
            <a:r>
              <a:rPr lang="es-ES" sz="2200" dirty="0">
                <a:latin typeface="Arial Narrow" pitchFamily="34" charset="0"/>
              </a:rPr>
              <a:t>Confórmese de manera permanente la Comisión Intersectorial de Gestión de Riesgos y Cambio Climático, la cual tendrá por objeto la orientación, articulación y seguimiento en la implementación de las diferentes políticas, planes, programas, estrategias e intervenciones en materia de gestión de riesgos y cambio climático</a:t>
            </a:r>
            <a:r>
              <a:rPr lang="es-ES" sz="2200" dirty="0" smtClean="0">
                <a:latin typeface="Arial Narrow" pitchFamily="34" charset="0"/>
              </a:rPr>
              <a:t>.</a:t>
            </a:r>
          </a:p>
          <a:p>
            <a:pPr algn="just"/>
            <a:endParaRPr lang="es-ES" sz="2200" dirty="0">
              <a:latin typeface="Arial Narrow" pitchFamily="34" charset="0"/>
            </a:endParaRPr>
          </a:p>
          <a:p>
            <a:pPr algn="just"/>
            <a:r>
              <a:rPr lang="es-ES" sz="2200" dirty="0">
                <a:latin typeface="Arial Narrow" pitchFamily="34" charset="0"/>
              </a:rPr>
              <a:t>Artículo 15°- Mesas de Trabajo de la Comisión Intersectorial de Gestión de Riesgos y Cambio Climático. Las Mesas de Trabajo son espacios creados a voluntad del Comisión Intersectorial de Gestión de Riesgos y Cambio Climático, para el desarrollo de acciones tendientes a la implementación de las diferentes políticas, planes, estrategias e intervenciones en materia gestión de riesgos y cambio climático.</a:t>
            </a:r>
            <a:endParaRPr lang="es-CO" sz="22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122441"/>
            <a:ext cx="7772400" cy="857913"/>
          </a:xfrm>
        </p:spPr>
        <p:txBody>
          <a:bodyPr>
            <a:normAutofit/>
          </a:bodyPr>
          <a:lstStyle/>
          <a:p>
            <a:pPr algn="l"/>
            <a:r>
              <a:rPr lang="es-ES" sz="3600" b="1" dirty="0">
                <a:latin typeface="Arial Narrow"/>
                <a:cs typeface="Arial Narrow"/>
              </a:rPr>
              <a:t>Orden del día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xmlns="" id="{43EE516D-3458-4589-BC49-6E1E02F8B841}"/>
              </a:ext>
            </a:extLst>
          </p:cNvPr>
          <p:cNvSpPr/>
          <p:nvPr/>
        </p:nvSpPr>
        <p:spPr>
          <a:xfrm>
            <a:off x="1965960" y="1078992"/>
            <a:ext cx="5705856" cy="53035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tx1"/>
                </a:solidFill>
                <a:latin typeface="Arial Narrow" panose="020B0606020202030204" pitchFamily="34" charset="0"/>
              </a:rPr>
              <a:t>Dia Sin Carro.</a:t>
            </a:r>
            <a:endParaRPr lang="es-CO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xmlns="" id="{848DE7BA-F110-4DEF-A0D9-0330C9014112}"/>
              </a:ext>
            </a:extLst>
          </p:cNvPr>
          <p:cNvSpPr/>
          <p:nvPr/>
        </p:nvSpPr>
        <p:spPr>
          <a:xfrm>
            <a:off x="1239012" y="1119168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A757C57C-C09C-4513-B27E-797A87E82631}"/>
              </a:ext>
            </a:extLst>
          </p:cNvPr>
          <p:cNvCxnSpPr>
            <a:cxnSpLocks/>
            <a:stCxn id="6" idx="1"/>
            <a:endCxn id="7" idx="6"/>
          </p:cNvCxnSpPr>
          <p:nvPr/>
        </p:nvCxnSpPr>
        <p:spPr>
          <a:xfrm flipH="1">
            <a:off x="1687068" y="1344168"/>
            <a:ext cx="27889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xmlns="" id="{17C51DF6-3BF0-4061-B3F2-F884A0B8FD61}"/>
              </a:ext>
            </a:extLst>
          </p:cNvPr>
          <p:cNvSpPr/>
          <p:nvPr/>
        </p:nvSpPr>
        <p:spPr>
          <a:xfrm>
            <a:off x="2962656" y="2246753"/>
            <a:ext cx="4681728" cy="35758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Calidad del aire (SDA).</a:t>
            </a:r>
            <a:endParaRPr lang="es-CO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xmlns="" id="{E23DD00C-7442-4742-8A9F-5E12DD06D8C0}"/>
              </a:ext>
            </a:extLst>
          </p:cNvPr>
          <p:cNvSpPr/>
          <p:nvPr/>
        </p:nvSpPr>
        <p:spPr>
          <a:xfrm>
            <a:off x="2324862" y="2205242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1.2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xmlns="" id="{79F41ADB-8DA1-4221-9C90-C531C5D847FD}"/>
              </a:ext>
            </a:extLst>
          </p:cNvPr>
          <p:cNvCxnSpPr>
            <a:cxnSpLocks/>
            <a:stCxn id="10" idx="1"/>
            <a:endCxn id="11" idx="6"/>
          </p:cNvCxnSpPr>
          <p:nvPr/>
        </p:nvCxnSpPr>
        <p:spPr>
          <a:xfrm flipH="1">
            <a:off x="2772918" y="2425547"/>
            <a:ext cx="189738" cy="469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xmlns="" id="{9A753D29-5A15-4A4F-A092-57A17DA3EEF9}"/>
              </a:ext>
            </a:extLst>
          </p:cNvPr>
          <p:cNvSpPr/>
          <p:nvPr/>
        </p:nvSpPr>
        <p:spPr>
          <a:xfrm>
            <a:off x="2962656" y="2785226"/>
            <a:ext cx="4681728" cy="35758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Programación y trazado de ciclovía y carriles segregados (IDRD).</a:t>
            </a:r>
            <a:endParaRPr lang="es-CO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xmlns="" id="{BA8D7EBA-CC57-4710-9264-11572392A00D}"/>
              </a:ext>
            </a:extLst>
          </p:cNvPr>
          <p:cNvSpPr/>
          <p:nvPr/>
        </p:nvSpPr>
        <p:spPr>
          <a:xfrm>
            <a:off x="2324862" y="2742651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1.3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xmlns="" id="{50C53058-6999-40DB-9409-C46681C97FDA}"/>
              </a:ext>
            </a:extLst>
          </p:cNvPr>
          <p:cNvCxnSpPr>
            <a:cxnSpLocks/>
            <a:stCxn id="13" idx="1"/>
            <a:endCxn id="14" idx="6"/>
          </p:cNvCxnSpPr>
          <p:nvPr/>
        </p:nvCxnSpPr>
        <p:spPr>
          <a:xfrm flipH="1">
            <a:off x="2772918" y="2964020"/>
            <a:ext cx="189738" cy="363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xmlns="" id="{F9FB551A-0622-4233-B022-9D8E70FABB74}"/>
              </a:ext>
            </a:extLst>
          </p:cNvPr>
          <p:cNvSpPr/>
          <p:nvPr/>
        </p:nvSpPr>
        <p:spPr>
          <a:xfrm>
            <a:off x="2962656" y="3323699"/>
            <a:ext cx="4658868" cy="35758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Actividades sector salud (SDS).</a:t>
            </a:r>
            <a:endParaRPr lang="es-CO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xmlns="" id="{FA408C2C-378B-4202-9DD0-9F31F49F3F1B}"/>
              </a:ext>
            </a:extLst>
          </p:cNvPr>
          <p:cNvSpPr/>
          <p:nvPr/>
        </p:nvSpPr>
        <p:spPr>
          <a:xfrm>
            <a:off x="2324862" y="3280060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1.4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xmlns="" id="{D5A61E7E-4DF0-4C1B-A970-88764112D48D}"/>
              </a:ext>
            </a:extLst>
          </p:cNvPr>
          <p:cNvCxnSpPr>
            <a:cxnSpLocks/>
            <a:stCxn id="16" idx="1"/>
            <a:endCxn id="17" idx="6"/>
          </p:cNvCxnSpPr>
          <p:nvPr/>
        </p:nvCxnSpPr>
        <p:spPr>
          <a:xfrm flipH="1">
            <a:off x="2772918" y="3502493"/>
            <a:ext cx="189738" cy="256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xmlns="" id="{3830D7BA-ADDC-421B-8F07-993DEDBBDD74}"/>
              </a:ext>
            </a:extLst>
          </p:cNvPr>
          <p:cNvSpPr/>
          <p:nvPr/>
        </p:nvSpPr>
        <p:spPr>
          <a:xfrm>
            <a:off x="2962656" y="3862172"/>
            <a:ext cx="4658868" cy="35758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Operación de Transmilenio para la jornada (Transmilenio).</a:t>
            </a:r>
            <a:endParaRPr lang="es-CO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xmlns="" id="{16DA1EB8-8E96-48D2-935E-7BE08DD84CDB}"/>
              </a:ext>
            </a:extLst>
          </p:cNvPr>
          <p:cNvSpPr/>
          <p:nvPr/>
        </p:nvSpPr>
        <p:spPr>
          <a:xfrm>
            <a:off x="2324862" y="3817469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1.5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xmlns="" id="{EB959705-C093-499F-B799-90FDA46DBAA8}"/>
              </a:ext>
            </a:extLst>
          </p:cNvPr>
          <p:cNvCxnSpPr>
            <a:cxnSpLocks/>
            <a:stCxn id="19" idx="1"/>
            <a:endCxn id="20" idx="6"/>
          </p:cNvCxnSpPr>
          <p:nvPr/>
        </p:nvCxnSpPr>
        <p:spPr>
          <a:xfrm flipH="1">
            <a:off x="2772918" y="4040966"/>
            <a:ext cx="189738" cy="150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xmlns="" id="{4B37DCA3-0650-4A5D-83B8-60ED45463A02}"/>
              </a:ext>
            </a:extLst>
          </p:cNvPr>
          <p:cNvSpPr/>
          <p:nvPr/>
        </p:nvSpPr>
        <p:spPr>
          <a:xfrm>
            <a:off x="2962656" y="4400645"/>
            <a:ext cx="4658868" cy="35758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Coordinación interinstitucional.</a:t>
            </a:r>
            <a:endParaRPr lang="es-CO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xmlns="" id="{37CD75DB-6969-414C-B5D4-DBA83E8086DF}"/>
              </a:ext>
            </a:extLst>
          </p:cNvPr>
          <p:cNvSpPr/>
          <p:nvPr/>
        </p:nvSpPr>
        <p:spPr>
          <a:xfrm>
            <a:off x="2324862" y="4354880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1.6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xmlns="" id="{C7793A7C-49F7-4154-BED8-F881D3F5E402}"/>
              </a:ext>
            </a:extLst>
          </p:cNvPr>
          <p:cNvCxnSpPr>
            <a:cxnSpLocks/>
            <a:stCxn id="22" idx="1"/>
            <a:endCxn id="23" idx="6"/>
          </p:cNvCxnSpPr>
          <p:nvPr/>
        </p:nvCxnSpPr>
        <p:spPr>
          <a:xfrm flipH="1">
            <a:off x="2772918" y="4579439"/>
            <a:ext cx="189738" cy="44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xmlns="" id="{A738D4F9-286A-40DE-B4FD-A496C68D1A5B}"/>
              </a:ext>
            </a:extLst>
          </p:cNvPr>
          <p:cNvSpPr/>
          <p:nvPr/>
        </p:nvSpPr>
        <p:spPr>
          <a:xfrm>
            <a:off x="1965960" y="4959350"/>
            <a:ext cx="5705856" cy="53035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>
                <a:solidFill>
                  <a:schemeClr val="tx1"/>
                </a:solidFill>
                <a:latin typeface="Arial Narrow" panose="020B0606020202030204" pitchFamily="34" charset="0"/>
              </a:rPr>
              <a:t>Varios.</a:t>
            </a:r>
            <a:endParaRPr lang="es-CO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xmlns="" id="{AB56CD0F-9BD2-4136-AF7C-461589B9834B}"/>
              </a:ext>
            </a:extLst>
          </p:cNvPr>
          <p:cNvSpPr/>
          <p:nvPr/>
        </p:nvSpPr>
        <p:spPr>
          <a:xfrm>
            <a:off x="1239012" y="4999526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xmlns="" id="{5233ADD9-B056-45AF-9D57-D9B376D6EAC2}"/>
              </a:ext>
            </a:extLst>
          </p:cNvPr>
          <p:cNvCxnSpPr>
            <a:cxnSpLocks/>
            <a:stCxn id="28" idx="1"/>
            <a:endCxn id="29" idx="6"/>
          </p:cNvCxnSpPr>
          <p:nvPr/>
        </p:nvCxnSpPr>
        <p:spPr>
          <a:xfrm flipH="1">
            <a:off x="1687068" y="5224526"/>
            <a:ext cx="27889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Rectángulo: esquinas redondeadas 76">
            <a:extLst>
              <a:ext uri="{FF2B5EF4-FFF2-40B4-BE49-F238E27FC236}">
                <a16:creationId xmlns:a16="http://schemas.microsoft.com/office/drawing/2014/main" xmlns="" id="{466E8BD4-9B90-4DC7-B708-3D5E65689B3D}"/>
              </a:ext>
            </a:extLst>
          </p:cNvPr>
          <p:cNvSpPr/>
          <p:nvPr/>
        </p:nvSpPr>
        <p:spPr>
          <a:xfrm>
            <a:off x="2962656" y="1708280"/>
            <a:ext cx="4681728" cy="35758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Restricciones y actividades programadas (SDM).</a:t>
            </a:r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xmlns="" id="{B1A63E26-3A95-4E02-BFD7-C3D514D5B3C3}"/>
              </a:ext>
            </a:extLst>
          </p:cNvPr>
          <p:cNvSpPr/>
          <p:nvPr/>
        </p:nvSpPr>
        <p:spPr>
          <a:xfrm>
            <a:off x="2324862" y="1667833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1.1</a:t>
            </a:r>
          </a:p>
        </p:txBody>
      </p:sp>
      <p:cxnSp>
        <p:nvCxnSpPr>
          <p:cNvPr id="79" name="Conector recto 78">
            <a:extLst>
              <a:ext uri="{FF2B5EF4-FFF2-40B4-BE49-F238E27FC236}">
                <a16:creationId xmlns:a16="http://schemas.microsoft.com/office/drawing/2014/main" xmlns="" id="{E29B8E60-F1A1-4084-8CE2-E7BE2596E41B}"/>
              </a:ext>
            </a:extLst>
          </p:cNvPr>
          <p:cNvCxnSpPr>
            <a:cxnSpLocks/>
            <a:stCxn id="77" idx="1"/>
            <a:endCxn id="78" idx="6"/>
          </p:cNvCxnSpPr>
          <p:nvPr/>
        </p:nvCxnSpPr>
        <p:spPr>
          <a:xfrm flipH="1">
            <a:off x="2772918" y="1887074"/>
            <a:ext cx="189738" cy="57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xmlns="" id="{447B17C7-5D3F-4CC8-BBE8-64612F009D60}"/>
              </a:ext>
            </a:extLst>
          </p:cNvPr>
          <p:cNvSpPr/>
          <p:nvPr/>
        </p:nvSpPr>
        <p:spPr>
          <a:xfrm>
            <a:off x="2962656" y="5660136"/>
            <a:ext cx="4658868" cy="26517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400" dirty="0">
                <a:solidFill>
                  <a:schemeClr val="tx1"/>
                </a:solidFill>
                <a:latin typeface="Arial Narrow" panose="020B0606020202030204" pitchFamily="34" charset="0"/>
              </a:rPr>
              <a:t>Plan de Contingencias Ecopetrol</a:t>
            </a:r>
            <a:endParaRPr lang="es-CO" sz="1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0" name="Elipse 49">
            <a:extLst>
              <a:ext uri="{FF2B5EF4-FFF2-40B4-BE49-F238E27FC236}">
                <a16:creationId xmlns:a16="http://schemas.microsoft.com/office/drawing/2014/main" xmlns="" id="{D2720AD7-279A-4331-ABF6-29CD81B9BE0B}"/>
              </a:ext>
            </a:extLst>
          </p:cNvPr>
          <p:cNvSpPr/>
          <p:nvPr/>
        </p:nvSpPr>
        <p:spPr>
          <a:xfrm>
            <a:off x="2324862" y="5567724"/>
            <a:ext cx="448056" cy="45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</a:rPr>
              <a:t>2.1</a:t>
            </a: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xmlns="" id="{41C95C1D-0004-4936-B559-7B8F86961B21}"/>
              </a:ext>
            </a:extLst>
          </p:cNvPr>
          <p:cNvCxnSpPr>
            <a:cxnSpLocks/>
            <a:stCxn id="49" idx="1"/>
            <a:endCxn id="50" idx="6"/>
          </p:cNvCxnSpPr>
          <p:nvPr/>
        </p:nvCxnSpPr>
        <p:spPr>
          <a:xfrm flipH="1">
            <a:off x="2772918" y="5792724"/>
            <a:ext cx="18973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60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122441"/>
            <a:ext cx="7772400" cy="857913"/>
          </a:xfrm>
        </p:spPr>
        <p:txBody>
          <a:bodyPr>
            <a:normAutofit/>
          </a:bodyPr>
          <a:lstStyle/>
          <a:p>
            <a:pPr algn="l"/>
            <a:r>
              <a:rPr lang="es-ES" sz="3600" b="1" dirty="0">
                <a:latin typeface="Arial Narrow"/>
                <a:cs typeface="Arial Narrow"/>
              </a:rPr>
              <a:t>Orden del día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xmlns="" id="{43EE516D-3458-4589-BC49-6E1E02F8B841}"/>
              </a:ext>
            </a:extLst>
          </p:cNvPr>
          <p:cNvSpPr/>
          <p:nvPr/>
        </p:nvSpPr>
        <p:spPr>
          <a:xfrm>
            <a:off x="685800" y="2688336"/>
            <a:ext cx="7772400" cy="13533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dirty="0">
                <a:solidFill>
                  <a:schemeClr val="tx1"/>
                </a:solidFill>
                <a:latin typeface="Arial Narrow" panose="020B0606020202030204" pitchFamily="34" charset="0"/>
              </a:rPr>
              <a:t>Calidad del aire (SDA).</a:t>
            </a:r>
            <a:endParaRPr lang="es-CO" sz="3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2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122441"/>
            <a:ext cx="7772400" cy="857913"/>
          </a:xfrm>
        </p:spPr>
        <p:txBody>
          <a:bodyPr>
            <a:normAutofit/>
          </a:bodyPr>
          <a:lstStyle/>
          <a:p>
            <a:pPr algn="l"/>
            <a:r>
              <a:rPr lang="es-ES" sz="3600" b="1" dirty="0">
                <a:latin typeface="Arial Narrow"/>
                <a:cs typeface="Arial Narrow"/>
              </a:rPr>
              <a:t>Orden del día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xmlns="" id="{43EE516D-3458-4589-BC49-6E1E02F8B841}"/>
              </a:ext>
            </a:extLst>
          </p:cNvPr>
          <p:cNvSpPr/>
          <p:nvPr/>
        </p:nvSpPr>
        <p:spPr>
          <a:xfrm>
            <a:off x="685800" y="2688336"/>
            <a:ext cx="7772400" cy="13533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dirty="0">
                <a:solidFill>
                  <a:schemeClr val="tx1"/>
                </a:solidFill>
                <a:latin typeface="Arial Narrow" panose="020B0606020202030204" pitchFamily="34" charset="0"/>
              </a:rPr>
              <a:t>Dia Sin Carro</a:t>
            </a:r>
          </a:p>
        </p:txBody>
      </p:sp>
    </p:spTree>
    <p:extLst>
      <p:ext uri="{BB962C8B-B14F-4D97-AF65-F5344CB8AC3E}">
        <p14:creationId xmlns:p14="http://schemas.microsoft.com/office/powerpoint/2010/main" val="346784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122441"/>
            <a:ext cx="7772400" cy="857913"/>
          </a:xfrm>
        </p:spPr>
        <p:txBody>
          <a:bodyPr>
            <a:normAutofit/>
          </a:bodyPr>
          <a:lstStyle/>
          <a:p>
            <a:pPr algn="l"/>
            <a:r>
              <a:rPr lang="es-ES" sz="3600" b="1" dirty="0">
                <a:latin typeface="Arial Narrow"/>
                <a:cs typeface="Arial Narrow"/>
              </a:rPr>
              <a:t>Orden del día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xmlns="" id="{43EE516D-3458-4589-BC49-6E1E02F8B841}"/>
              </a:ext>
            </a:extLst>
          </p:cNvPr>
          <p:cNvSpPr/>
          <p:nvPr/>
        </p:nvSpPr>
        <p:spPr>
          <a:xfrm>
            <a:off x="685800" y="2688336"/>
            <a:ext cx="7772400" cy="13533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dirty="0">
                <a:solidFill>
                  <a:schemeClr val="tx1"/>
                </a:solidFill>
                <a:latin typeface="Arial Narrow" panose="020B0606020202030204" pitchFamily="34" charset="0"/>
              </a:rPr>
              <a:t>Coordinación interinstitucional</a:t>
            </a:r>
          </a:p>
        </p:txBody>
      </p:sp>
    </p:spTree>
    <p:extLst>
      <p:ext uri="{BB962C8B-B14F-4D97-AF65-F5344CB8AC3E}">
        <p14:creationId xmlns:p14="http://schemas.microsoft.com/office/powerpoint/2010/main" val="21992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122441"/>
            <a:ext cx="7772400" cy="857913"/>
          </a:xfrm>
        </p:spPr>
        <p:txBody>
          <a:bodyPr>
            <a:normAutofit/>
          </a:bodyPr>
          <a:lstStyle/>
          <a:p>
            <a:pPr algn="l"/>
            <a:r>
              <a:rPr lang="es-ES" sz="3600" b="1" dirty="0">
                <a:latin typeface="Arial Narrow"/>
                <a:cs typeface="Arial Narrow"/>
              </a:rPr>
              <a:t>Niveles de Coordinación</a:t>
            </a:r>
          </a:p>
        </p:txBody>
      </p:sp>
      <p:graphicFrame>
        <p:nvGraphicFramePr>
          <p:cNvPr id="26" name="Tabla 7">
            <a:extLst>
              <a:ext uri="{FF2B5EF4-FFF2-40B4-BE49-F238E27FC236}">
                <a16:creationId xmlns:a16="http://schemas.microsoft.com/office/drawing/2014/main" xmlns="" id="{5B467024-095F-4C9A-A5E7-80F981B33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040975"/>
              </p:ext>
            </p:extLst>
          </p:nvPr>
        </p:nvGraphicFramePr>
        <p:xfrm>
          <a:off x="539552" y="994448"/>
          <a:ext cx="8064896" cy="4853940"/>
        </p:xfrm>
        <a:graphic>
          <a:graphicData uri="http://schemas.openxmlformats.org/drawingml/2006/table">
            <a:tbl>
              <a:tblPr firstRow="1" firstCol="1" bandRow="1"/>
              <a:tblGrid>
                <a:gridCol w="623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365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365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953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70555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ES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 de Coordinación</a:t>
                      </a:r>
                      <a:endParaRPr lang="es-CO" sz="13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ES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Cuándo</a:t>
                      </a:r>
                      <a:endParaRPr lang="es-CO" sz="13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ES" sz="13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Dónde</a:t>
                      </a:r>
                      <a:endParaRPr lang="es-CO" sz="13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1357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3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 Distrital</a:t>
                      </a:r>
                      <a:r>
                        <a:rPr lang="es-CO" sz="13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Comunicaciones de Emergencias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 h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Comunicación permanente</a:t>
                      </a:r>
                      <a:r>
                        <a:rPr lang="es-ES" sz="13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notificaciones y articular recursos  en emergencias cotidianas 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</a:t>
                      </a:r>
                      <a:r>
                        <a:rPr lang="es-ES" sz="13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radiocomunicaciones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63928">
                <a:tc v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Puesto de Mando Unificado – PMU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activa ante la presencia de dos o más entidades respondientes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ubica en terreno (próximo a la zona de afectada), con instalaciones provisionales.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6717">
                <a:tc v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 v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3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noFill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 de Operaciones de Emergencias – COE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noFill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activa por solicitud del Director del IDIGER en situación</a:t>
                      </a:r>
                      <a:r>
                        <a:rPr lang="es-CO" sz="13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intensa o extendida de daños y/o crisis social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ubica en el Centro de Comando, Control, Comunicaciones y Cómputo de Bogotá – C4</a:t>
                      </a:r>
                      <a:endParaRPr lang="es-ES" sz="13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Calle 20 # 68A – 06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62858">
                <a:tc v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 v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 vMerge="1"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4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73050" indent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Consejo Distrital de Gestión de Riesgos y Cambio Climático CDGR-CC**</a:t>
                      </a:r>
                      <a:endParaRPr lang="es-CO" sz="13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7304" marR="77304" marT="40799" marB="40799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activa por solicitud del Alcalde Mayor, o el Secretario General.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3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ubica en la Alcaldía Mayor</a:t>
                      </a:r>
                      <a:r>
                        <a:rPr lang="es-CO" sz="13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Bogotá, Carrera 8 # 10 – 65</a:t>
                      </a:r>
                      <a:endParaRPr lang="es-ES" sz="13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07950" marR="107950" marT="53975" marB="5397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03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685800" y="122441"/>
            <a:ext cx="7772400" cy="857913"/>
          </a:xfrm>
        </p:spPr>
        <p:txBody>
          <a:bodyPr>
            <a:normAutofit/>
          </a:bodyPr>
          <a:lstStyle/>
          <a:p>
            <a:pPr algn="l"/>
            <a:r>
              <a:rPr lang="es-ES" sz="3600" b="1" dirty="0">
                <a:latin typeface="Arial Narrow"/>
                <a:cs typeface="Arial Narrow"/>
              </a:rPr>
              <a:t>Orden del día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xmlns="" id="{43EE516D-3458-4589-BC49-6E1E02F8B841}"/>
              </a:ext>
            </a:extLst>
          </p:cNvPr>
          <p:cNvSpPr/>
          <p:nvPr/>
        </p:nvSpPr>
        <p:spPr>
          <a:xfrm>
            <a:off x="685800" y="2688336"/>
            <a:ext cx="7772400" cy="13533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600" dirty="0">
                <a:solidFill>
                  <a:schemeClr val="tx1"/>
                </a:solidFill>
                <a:latin typeface="Arial Narrow" panose="020B0606020202030204" pitchFamily="34" charset="0"/>
              </a:rPr>
              <a:t>Varios</a:t>
            </a:r>
            <a:endParaRPr lang="es-CO" sz="3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88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484632" y="242672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9600" b="1" dirty="0">
                <a:solidFill>
                  <a:schemeClr val="bg1"/>
                </a:solidFill>
                <a:latin typeface="Arial Narrow"/>
                <a:cs typeface="Arial Narrow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10822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predeterminado">
  <a:themeElements>
    <a:clrScheme name="Crepúsculo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epúsc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predeterminado.thmx</Template>
  <TotalTime>229</TotalTime>
  <Words>286</Words>
  <Application>Microsoft Office PowerPoint</Application>
  <PresentationFormat>Presentación en pantalla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Tema predeterminado</vt:lpstr>
      <vt:lpstr>1_Diseño personalizado</vt:lpstr>
      <vt:lpstr>2_Diseño personalizado</vt:lpstr>
      <vt:lpstr>Diseño personalizado</vt:lpstr>
      <vt:lpstr>Presentación de PowerPoint</vt:lpstr>
      <vt:lpstr>Decreto 172 de 2014 Por el cual se reglamenta el Acuerdo 546 de 2013, se organizan las instancias de coordinación y orientación del Sistema Distrital de Gestión de Riesgos y Cambio Climático SDGR-CC y se definen lineamientos para su funcionamiento</vt:lpstr>
      <vt:lpstr>Orden del día</vt:lpstr>
      <vt:lpstr>Orden del día</vt:lpstr>
      <vt:lpstr>Orden del día</vt:lpstr>
      <vt:lpstr>Orden del día</vt:lpstr>
      <vt:lpstr>Niveles de Coordinación</vt:lpstr>
      <vt:lpstr>Orden del día</vt:lpstr>
      <vt:lpstr>Presentación de PowerPoint</vt:lpstr>
    </vt:vector>
  </TitlesOfParts>
  <Company>alcaldia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Comunicaciones Ac</dc:creator>
  <cp:lastModifiedBy>IDIGER Subdirección Emergencias - OPR</cp:lastModifiedBy>
  <cp:revision>14</cp:revision>
  <dcterms:created xsi:type="dcterms:W3CDTF">2020-01-10T18:21:22Z</dcterms:created>
  <dcterms:modified xsi:type="dcterms:W3CDTF">2020-01-24T15:42:14Z</dcterms:modified>
</cp:coreProperties>
</file>