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9"/>
  </p:notesMasterIdLst>
  <p:sldIdLst>
    <p:sldId id="284" r:id="rId2"/>
    <p:sldId id="285" r:id="rId3"/>
    <p:sldId id="275" r:id="rId4"/>
    <p:sldId id="286" r:id="rId5"/>
    <p:sldId id="287" r:id="rId6"/>
    <p:sldId id="288" r:id="rId7"/>
    <p:sldId id="289" r:id="rId8"/>
  </p:sldIdLst>
  <p:sldSz cx="12192000" cy="6858000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2B30"/>
    <a:srgbClr val="EC2025"/>
    <a:srgbClr val="EF4146"/>
    <a:srgbClr val="EF413C"/>
    <a:srgbClr val="EF41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E25E649-3F16-4E02-A733-19D2CDBF48F0}" styleName="Estilo medio 3 - Énfasis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Estilo medio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75"/>
    <p:restoredTop sz="93006"/>
  </p:normalViewPr>
  <p:slideViewPr>
    <p:cSldViewPr snapToGrid="0" snapToObjects="1">
      <p:cViewPr varScale="1">
        <p:scale>
          <a:sx n="41" d="100"/>
          <a:sy n="41" d="100"/>
        </p:scale>
        <p:origin x="-318" y="-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B79937-BFF7-4471-A4D5-E1EAE2ED51AB}" type="datetimeFigureOut">
              <a:rPr lang="es-CO" smtClean="0"/>
              <a:t>24/01/2020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C7208F-5722-4994-9B34-62CC41D8D41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022573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C7208F-5722-4994-9B34-62CC41D8D414}" type="slidenum">
              <a:rPr lang="es-CO" smtClean="0"/>
              <a:t>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343690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C7208F-5722-4994-9B34-62CC41D8D414}" type="slidenum">
              <a:rPr lang="es-CO" smtClean="0"/>
              <a:t>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862070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C7208F-5722-4994-9B34-62CC41D8D414}" type="slidenum">
              <a:rPr lang="es-CO" smtClean="0"/>
              <a:t>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205469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Formato PPT 4.3_Mesa de trabajo 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n-US" dirty="0"/>
          </a:p>
        </p:txBody>
      </p:sp>
      <p:pic>
        <p:nvPicPr>
          <p:cNvPr id="7" name="Imagen 6" descr="Formato PPT 4.3-02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584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4E447-6086-B24C-AEF1-0B2C66E35441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B6920-19A3-4843-B9D5-11DF9EC37B0B}" type="slidenum">
              <a:rPr lang="es-ES" smtClean="0"/>
              <a:t>‹Nº›</a:t>
            </a:fld>
            <a:endParaRPr lang="es-ES"/>
          </a:p>
        </p:txBody>
      </p:sp>
      <p:pic>
        <p:nvPicPr>
          <p:cNvPr id="8" name="Imagen 7" descr="Formato PPT 4.3-03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584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04E447-6086-B24C-AEF1-0B2C66E35441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1B6920-19A3-4843-B9D5-11DF9EC37B0B}" type="slidenum">
              <a:rPr lang="es-ES" smtClean="0"/>
              <a:t>‹Nº›</a:t>
            </a:fld>
            <a:endParaRPr lang="es-E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breathelife2030.org/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magen que contiene persona, exterior, nieve, gente&#10;&#10;Descripción generada automáticamente">
            <a:extLst>
              <a:ext uri="{FF2B5EF4-FFF2-40B4-BE49-F238E27FC236}">
                <a16:creationId xmlns="" xmlns:a16="http://schemas.microsoft.com/office/drawing/2014/main" id="{2C8D9A1A-77E5-4D3B-8C79-51F0F695CE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295467" cy="6831299"/>
          </a:xfrm>
          <a:prstGeom prst="rect">
            <a:avLst/>
          </a:prstGeom>
        </p:spPr>
      </p:pic>
      <p:pic>
        <p:nvPicPr>
          <p:cNvPr id="4" name="Imagen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9568" y="0"/>
            <a:ext cx="3382433" cy="6754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n 7">
            <a:extLst>
              <a:ext uri="{FF2B5EF4-FFF2-40B4-BE49-F238E27FC236}">
                <a16:creationId xmlns="" xmlns:a16="http://schemas.microsoft.com/office/drawing/2014/main" id="{BD768923-AF0E-45E5-9C40-9DF31D26AF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458424" cy="6914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ángulo 7"/>
          <p:cNvSpPr/>
          <p:nvPr/>
        </p:nvSpPr>
        <p:spPr>
          <a:xfrm>
            <a:off x="0" y="5441363"/>
            <a:ext cx="8899556" cy="1446550"/>
          </a:xfrm>
          <a:prstGeom prst="rect">
            <a:avLst/>
          </a:prstGeom>
          <a:solidFill>
            <a:srgbClr val="ED2B30"/>
          </a:solidFill>
        </p:spPr>
        <p:txBody>
          <a:bodyPr wrap="square">
            <a:spAutoFit/>
          </a:bodyPr>
          <a:lstStyle/>
          <a:p>
            <a:pPr algn="ctr"/>
            <a:r>
              <a:rPr lang="es-E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Jornada Día Sin Carro y Sin moto</a:t>
            </a:r>
          </a:p>
          <a:p>
            <a:pPr algn="ctr"/>
            <a:r>
              <a:rPr lang="es-E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Acciones Sector Salud 2020</a:t>
            </a:r>
            <a:endParaRPr lang="es-ES_tradnl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Imagen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3768" y="2863851"/>
            <a:ext cx="4068233" cy="399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480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893854" cy="6858000"/>
          </a:xfrm>
          <a:prstGeom prst="rect">
            <a:avLst/>
          </a:prstGeom>
        </p:spPr>
      </p:pic>
      <p:pic>
        <p:nvPicPr>
          <p:cNvPr id="4" name="Imagen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0434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5045" y="0"/>
            <a:ext cx="3316955" cy="6627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2225" y="-27400"/>
            <a:ext cx="2219775" cy="688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969" y="2305050"/>
            <a:ext cx="4637399" cy="455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ángulo 8"/>
          <p:cNvSpPr/>
          <p:nvPr/>
        </p:nvSpPr>
        <p:spPr>
          <a:xfrm>
            <a:off x="-298146" y="5372101"/>
            <a:ext cx="4692118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Acción Distrital</a:t>
            </a:r>
            <a:r>
              <a:rPr lang="es-ES_tradn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s-ES_tradn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s-ES_tradn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s-ES_tradn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s-ES_tradn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s-ES_tradn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s-ES_tradn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s-ES_tradn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s-ES_tradn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s-ES_tradn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s-ES_tradnl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0386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="" xmlns:a16="http://schemas.microsoft.com/office/drawing/2014/main" id="{AD56508F-1880-4C6B-A8D6-5E127998BF3F}"/>
              </a:ext>
            </a:extLst>
          </p:cNvPr>
          <p:cNvSpPr/>
          <p:nvPr/>
        </p:nvSpPr>
        <p:spPr>
          <a:xfrm>
            <a:off x="0" y="0"/>
            <a:ext cx="12192000" cy="769441"/>
          </a:xfrm>
          <a:prstGeom prst="rect">
            <a:avLst/>
          </a:prstGeom>
          <a:solidFill>
            <a:srgbClr val="ED2B30"/>
          </a:solidFill>
        </p:spPr>
        <p:txBody>
          <a:bodyPr wrap="square">
            <a:spAutoFit/>
          </a:bodyPr>
          <a:lstStyle/>
          <a:p>
            <a:r>
              <a:rPr lang="es-E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Foto panorámica</a:t>
            </a:r>
            <a:endParaRPr lang="es-ES_tradnl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6" name="Grupo 5">
            <a:extLst>
              <a:ext uri="{FF2B5EF4-FFF2-40B4-BE49-F238E27FC236}">
                <a16:creationId xmlns="" xmlns:a16="http://schemas.microsoft.com/office/drawing/2014/main" id="{9DDB39B1-218F-46AA-A9DE-4D0EA2AF3670}"/>
              </a:ext>
            </a:extLst>
          </p:cNvPr>
          <p:cNvGrpSpPr/>
          <p:nvPr/>
        </p:nvGrpSpPr>
        <p:grpSpPr>
          <a:xfrm>
            <a:off x="6096000" y="1201374"/>
            <a:ext cx="5805665" cy="4303314"/>
            <a:chOff x="517295" y="2576807"/>
            <a:chExt cx="3570605" cy="2229485"/>
          </a:xfrm>
        </p:grpSpPr>
        <p:pic>
          <p:nvPicPr>
            <p:cNvPr id="4" name="Imagen 3" descr="Resultado de imagen para pulmones con personas">
              <a:extLst>
                <a:ext uri="{FF2B5EF4-FFF2-40B4-BE49-F238E27FC236}">
                  <a16:creationId xmlns="" xmlns:a16="http://schemas.microsoft.com/office/drawing/2014/main" id="{DD3E0BAF-6A4A-426B-A65E-078338C9A510}"/>
                </a:ext>
              </a:extLst>
            </p:cNvPr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7295" y="2576807"/>
              <a:ext cx="3570605" cy="222948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" name="Rectángulo 1">
              <a:extLst>
                <a:ext uri="{FF2B5EF4-FFF2-40B4-BE49-F238E27FC236}">
                  <a16:creationId xmlns="" xmlns:a16="http://schemas.microsoft.com/office/drawing/2014/main" id="{E0FEE9F4-4850-4C52-BCA5-B1866B10E994}"/>
                </a:ext>
              </a:extLst>
            </p:cNvPr>
            <p:cNvSpPr/>
            <p:nvPr/>
          </p:nvSpPr>
          <p:spPr>
            <a:xfrm>
              <a:off x="1155071" y="4436960"/>
              <a:ext cx="229505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ts val="600"/>
                </a:spcBef>
                <a:spcAft>
                  <a:spcPts val="0"/>
                </a:spcAft>
              </a:pPr>
              <a:r>
                <a:rPr lang="en-US" b="1" dirty="0"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BREATHELIFE BOGOTA</a:t>
              </a:r>
              <a:endParaRPr lang="es-419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" name="Rectángulo 6">
            <a:extLst>
              <a:ext uri="{FF2B5EF4-FFF2-40B4-BE49-F238E27FC236}">
                <a16:creationId xmlns="" xmlns:a16="http://schemas.microsoft.com/office/drawing/2014/main" id="{4C21D45A-81D2-4FED-93CF-62D9B42A1419}"/>
              </a:ext>
            </a:extLst>
          </p:cNvPr>
          <p:cNvSpPr/>
          <p:nvPr/>
        </p:nvSpPr>
        <p:spPr>
          <a:xfrm>
            <a:off x="6535978" y="5705229"/>
            <a:ext cx="510011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100" u="sng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Fuente: http://spanish.china.org.cn/photos/txt/2015-11/17/content_37082424.htm</a:t>
            </a:r>
            <a:endParaRPr lang="es-419" sz="1100" dirty="0"/>
          </a:p>
        </p:txBody>
      </p:sp>
      <p:sp>
        <p:nvSpPr>
          <p:cNvPr id="8" name="CuadroTexto 7">
            <a:extLst>
              <a:ext uri="{FF2B5EF4-FFF2-40B4-BE49-F238E27FC236}">
                <a16:creationId xmlns="" xmlns:a16="http://schemas.microsoft.com/office/drawing/2014/main" id="{810EE57D-C98D-43ED-B7DC-6AC207496E74}"/>
              </a:ext>
            </a:extLst>
          </p:cNvPr>
          <p:cNvSpPr txBox="1"/>
          <p:nvPr/>
        </p:nvSpPr>
        <p:spPr>
          <a:xfrm>
            <a:off x="290335" y="982176"/>
            <a:ext cx="510011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419" sz="2400" dirty="0">
                <a:solidFill>
                  <a:schemeClr val="bg1"/>
                </a:solidFill>
              </a:rPr>
              <a:t>Lugar: Parque Simón Bolívar</a:t>
            </a:r>
          </a:p>
          <a:p>
            <a:endParaRPr lang="es-419" sz="2400" dirty="0">
              <a:solidFill>
                <a:schemeClr val="bg1"/>
              </a:solidFill>
            </a:endParaRPr>
          </a:p>
          <a:p>
            <a:r>
              <a:rPr lang="es-419" sz="2400" dirty="0">
                <a:solidFill>
                  <a:schemeClr val="bg1"/>
                </a:solidFill>
              </a:rPr>
              <a:t>Ensayos: 31 de Enero y Febrero 3 (7-9 am)</a:t>
            </a:r>
          </a:p>
          <a:p>
            <a:endParaRPr lang="es-419" sz="2400" dirty="0">
              <a:solidFill>
                <a:schemeClr val="bg1"/>
              </a:solidFill>
            </a:endParaRPr>
          </a:p>
          <a:p>
            <a:r>
              <a:rPr lang="es-419" sz="2400" dirty="0">
                <a:solidFill>
                  <a:schemeClr val="bg1"/>
                </a:solidFill>
              </a:rPr>
              <a:t>Foto final: 6 de febrero (7-9 am)</a:t>
            </a:r>
          </a:p>
          <a:p>
            <a:endParaRPr lang="es-419" sz="2400" dirty="0">
              <a:solidFill>
                <a:schemeClr val="bg1"/>
              </a:solidFill>
            </a:endParaRPr>
          </a:p>
          <a:p>
            <a:r>
              <a:rPr lang="es-419" sz="2400" dirty="0">
                <a:solidFill>
                  <a:schemeClr val="bg1"/>
                </a:solidFill>
              </a:rPr>
              <a:t>Participación de colaboradores de las Subredes </a:t>
            </a:r>
          </a:p>
          <a:p>
            <a:endParaRPr lang="es-419" sz="2400" dirty="0">
              <a:solidFill>
                <a:schemeClr val="bg1"/>
              </a:solidFill>
            </a:endParaRPr>
          </a:p>
          <a:p>
            <a:r>
              <a:rPr lang="es-419" sz="2400" dirty="0">
                <a:solidFill>
                  <a:schemeClr val="bg1"/>
                </a:solidFill>
              </a:rPr>
              <a:t>Promoción de la imagen en pagina oficial de la campaña BREATHELIFE </a:t>
            </a:r>
            <a:r>
              <a:rPr lang="es-419" sz="2400" dirty="0">
                <a:hlinkClick r:id="rId3"/>
              </a:rPr>
              <a:t>https://breathelife2030.org/</a:t>
            </a:r>
            <a:endParaRPr lang="es-419" sz="2400" dirty="0">
              <a:solidFill>
                <a:schemeClr val="bg1"/>
              </a:solidFill>
            </a:endParaRPr>
          </a:p>
          <a:p>
            <a:endParaRPr lang="es-419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15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 descr="Imagen que contiene computadora, tabla, camioneta, hombre&#10;&#10;Descripción generada automáticamente">
            <a:extLst>
              <a:ext uri="{FF2B5EF4-FFF2-40B4-BE49-F238E27FC236}">
                <a16:creationId xmlns="" xmlns:a16="http://schemas.microsoft.com/office/drawing/2014/main" id="{1B6BB4AF-F7FF-44FD-8F2E-4EBFA81EF4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444" t="9333" r="11805" b="8000"/>
          <a:stretch/>
        </p:blipFill>
        <p:spPr>
          <a:xfrm>
            <a:off x="0" y="-19618"/>
            <a:ext cx="11164824" cy="6878726"/>
          </a:xfrm>
          <a:prstGeom prst="rect">
            <a:avLst/>
          </a:prstGeom>
        </p:spPr>
      </p:pic>
      <p:pic>
        <p:nvPicPr>
          <p:cNvPr id="5" name="Imagen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5045" y="0"/>
            <a:ext cx="3316955" cy="6627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2225" y="-27400"/>
            <a:ext cx="2219775" cy="688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n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0434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305050"/>
            <a:ext cx="4637399" cy="455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ángulo 8"/>
          <p:cNvSpPr/>
          <p:nvPr/>
        </p:nvSpPr>
        <p:spPr>
          <a:xfrm>
            <a:off x="-298146" y="5372101"/>
            <a:ext cx="4692118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Acción Local</a:t>
            </a:r>
            <a:r>
              <a:rPr lang="es-ES_tradn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s-ES_tradn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s-ES_tradn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s-ES_tradn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s-ES_tradn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s-ES_tradn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s-ES_tradn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s-ES_tradn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s-ES_tradn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s-ES_tradn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s-ES_tradnl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49408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="" xmlns:a16="http://schemas.microsoft.com/office/drawing/2014/main" id="{AD56508F-1880-4C6B-A8D6-5E127998BF3F}"/>
              </a:ext>
            </a:extLst>
          </p:cNvPr>
          <p:cNvSpPr/>
          <p:nvPr/>
        </p:nvSpPr>
        <p:spPr>
          <a:xfrm>
            <a:off x="0" y="0"/>
            <a:ext cx="12192000" cy="769441"/>
          </a:xfrm>
          <a:prstGeom prst="rect">
            <a:avLst/>
          </a:prstGeom>
          <a:solidFill>
            <a:srgbClr val="ED2B30"/>
          </a:solidFill>
        </p:spPr>
        <p:txBody>
          <a:bodyPr wrap="square">
            <a:spAutoFit/>
          </a:bodyPr>
          <a:lstStyle/>
          <a:p>
            <a:r>
              <a:rPr lang="es-E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Cuídate Se Feliz</a:t>
            </a:r>
            <a:endParaRPr lang="es-ES_tradnl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="" xmlns:a16="http://schemas.microsoft.com/office/drawing/2014/main" id="{C24AC6D3-8FCA-476D-8949-F9875A918699}"/>
              </a:ext>
            </a:extLst>
          </p:cNvPr>
          <p:cNvSpPr txBox="1"/>
          <p:nvPr/>
        </p:nvSpPr>
        <p:spPr>
          <a:xfrm>
            <a:off x="244442" y="1708468"/>
            <a:ext cx="4834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419" dirty="0">
                <a:solidFill>
                  <a:schemeClr val="bg1"/>
                </a:solidFill>
              </a:rPr>
              <a:t>	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="" xmlns:a16="http://schemas.microsoft.com/office/drawing/2014/main" id="{CDB42FA4-A5FF-41F7-B4A5-8251E132B6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9656551"/>
              </p:ext>
            </p:extLst>
          </p:nvPr>
        </p:nvGraphicFramePr>
        <p:xfrm>
          <a:off x="3768437" y="1101270"/>
          <a:ext cx="4320486" cy="55183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4058">
                  <a:extLst>
                    <a:ext uri="{9D8B030D-6E8A-4147-A177-3AD203B41FA5}">
                      <a16:colId xmlns="" xmlns:a16="http://schemas.microsoft.com/office/drawing/2014/main" val="1821314623"/>
                    </a:ext>
                  </a:extLst>
                </a:gridCol>
                <a:gridCol w="1461592">
                  <a:extLst>
                    <a:ext uri="{9D8B030D-6E8A-4147-A177-3AD203B41FA5}">
                      <a16:colId xmlns="" xmlns:a16="http://schemas.microsoft.com/office/drawing/2014/main" val="998816975"/>
                    </a:ext>
                  </a:extLst>
                </a:gridCol>
                <a:gridCol w="1462528">
                  <a:extLst>
                    <a:ext uri="{9D8B030D-6E8A-4147-A177-3AD203B41FA5}">
                      <a16:colId xmlns="" xmlns:a16="http://schemas.microsoft.com/office/drawing/2014/main" val="1309254908"/>
                    </a:ext>
                  </a:extLst>
                </a:gridCol>
                <a:gridCol w="1172308">
                  <a:extLst>
                    <a:ext uri="{9D8B030D-6E8A-4147-A177-3AD203B41FA5}">
                      <a16:colId xmlns="" xmlns:a16="http://schemas.microsoft.com/office/drawing/2014/main" val="4194660622"/>
                    </a:ext>
                  </a:extLst>
                </a:gridCol>
              </a:tblGrid>
              <a:tr h="1623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 dirty="0">
                          <a:effectLst/>
                        </a:rPr>
                        <a:t>ID</a:t>
                      </a:r>
                      <a:endParaRPr lang="es-419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 dirty="0">
                          <a:effectLst/>
                        </a:rPr>
                        <a:t>NOMBRE DEL PUNTO</a:t>
                      </a:r>
                      <a:endParaRPr lang="es-419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 dirty="0">
                          <a:effectLst/>
                        </a:rPr>
                        <a:t>DIRECCION</a:t>
                      </a:r>
                      <a:endParaRPr lang="es-419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OBSERVACIONES 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/>
                </a:tc>
                <a:extLst>
                  <a:ext uri="{0D108BD9-81ED-4DB2-BD59-A6C34878D82A}">
                    <a16:rowId xmlns="" xmlns:a16="http://schemas.microsoft.com/office/drawing/2014/main" val="4056456346"/>
                  </a:ext>
                </a:extLst>
              </a:tr>
              <a:tr h="2857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1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 dirty="0">
                          <a:effectLst/>
                        </a:rPr>
                        <a:t>TRANSMILENIO CL 100</a:t>
                      </a:r>
                      <a:endParaRPr lang="es-419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KR 45 97 88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 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1093584"/>
                  </a:ext>
                </a:extLst>
              </a:tr>
              <a:tr h="2778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2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 dirty="0">
                          <a:effectLst/>
                        </a:rPr>
                        <a:t>CASA DEL FLORERO/PLAZA DE </a:t>
                      </a:r>
                      <a:r>
                        <a:rPr lang="es-CO" sz="900" dirty="0" err="1">
                          <a:effectLst/>
                        </a:rPr>
                        <a:t>BOLìVAR</a:t>
                      </a:r>
                      <a:endParaRPr lang="es-419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 dirty="0">
                          <a:effectLst/>
                        </a:rPr>
                        <a:t>KR 7 -11</a:t>
                      </a:r>
                      <a:endParaRPr lang="es-419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 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28540071"/>
                  </a:ext>
                </a:extLst>
              </a:tr>
              <a:tr h="1623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3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LOURDES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 dirty="0">
                          <a:effectLst/>
                        </a:rPr>
                        <a:t>KR 13 63 27</a:t>
                      </a:r>
                      <a:endParaRPr lang="es-419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JUEGOTECA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39061132"/>
                  </a:ext>
                </a:extLst>
              </a:tr>
              <a:tr h="1623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4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EDIFICIO AV CHILE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KR 7 71 21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O" sz="900" dirty="0">
                          <a:effectLst/>
                        </a:rPr>
                        <a:t> </a:t>
                      </a:r>
                      <a:endParaRPr lang="es-419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78911145"/>
                  </a:ext>
                </a:extLst>
              </a:tr>
              <a:tr h="1948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5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PORTAL 80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AC 26 69 76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 dirty="0">
                          <a:effectLst/>
                        </a:rPr>
                        <a:t>JUEGOTECA</a:t>
                      </a:r>
                      <a:endParaRPr lang="es-419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91579596"/>
                  </a:ext>
                </a:extLst>
              </a:tr>
              <a:tr h="1623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6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OLIMPICA CL 53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AK 72 53 12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 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43091116"/>
                  </a:ext>
                </a:extLst>
              </a:tr>
              <a:tr h="1623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7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CIUDADELA COLSUBSIDIO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CL 80 111C 98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 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2463800"/>
                  </a:ext>
                </a:extLst>
              </a:tr>
              <a:tr h="1623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8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SUPERCADE AMERICAS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AK 86 43 55 SUR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JUEGOTECA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22908769"/>
                  </a:ext>
                </a:extLst>
              </a:tr>
              <a:tr h="1623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9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 dirty="0">
                          <a:effectLst/>
                        </a:rPr>
                        <a:t>BIBLIOTECA TINTAL</a:t>
                      </a:r>
                      <a:endParaRPr lang="es-419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AK 86 6 C 09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O" sz="900" dirty="0">
                          <a:effectLst/>
                        </a:rPr>
                        <a:t> </a:t>
                      </a:r>
                      <a:endParaRPr lang="es-419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34510221"/>
                  </a:ext>
                </a:extLst>
              </a:tr>
              <a:tr h="1623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10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PARQUE BELLAVISTA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KR 94C 42 08 SUR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O" sz="900" dirty="0">
                          <a:effectLst/>
                        </a:rPr>
                        <a:t> </a:t>
                      </a:r>
                      <a:endParaRPr lang="es-419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5053879"/>
                  </a:ext>
                </a:extLst>
              </a:tr>
              <a:tr h="2857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11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ESTACION PRADERA AVENIDA AMERICAS # 66A-27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AC 9 66A 27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O" sz="900" dirty="0">
                          <a:effectLst/>
                        </a:rPr>
                        <a:t> </a:t>
                      </a:r>
                      <a:endParaRPr lang="es-419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51873955"/>
                  </a:ext>
                </a:extLst>
              </a:tr>
              <a:tr h="2857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12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PUNTO CICLOVIA  CARRERA 50 CON CALLE 2D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AK 50 2D 09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 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5824845"/>
                  </a:ext>
                </a:extLst>
              </a:tr>
              <a:tr h="1623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13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1RA DE MAYO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CL 22 SUR # 10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 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77382953"/>
                  </a:ext>
                </a:extLst>
              </a:tr>
              <a:tr h="1623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14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SUPERCADE 20 DE JULIO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KR 5 A 30D 20 SUR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 dirty="0">
                          <a:effectLst/>
                        </a:rPr>
                        <a:t>JUEGOTECA</a:t>
                      </a:r>
                      <a:endParaRPr lang="es-419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50974662"/>
                  </a:ext>
                </a:extLst>
              </a:tr>
              <a:tr h="1623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15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PARQUE SANTANDER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KR 7 22 47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 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01354242"/>
                  </a:ext>
                </a:extLst>
              </a:tr>
              <a:tr h="4167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16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PARQUE BICENTENARIO/MUSEO NACIONAL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KR 7 28 66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 dirty="0">
                          <a:effectLst/>
                        </a:rPr>
                        <a:t>JUEGOTECA</a:t>
                      </a:r>
                      <a:endParaRPr lang="es-419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93321172"/>
                  </a:ext>
                </a:extLst>
              </a:tr>
              <a:tr h="1623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17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PORTAL SUBA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AC 145 104 88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JUEGOTECA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49557210"/>
                  </a:ext>
                </a:extLst>
              </a:tr>
              <a:tr h="1623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18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BULEVAR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TV 60 # 127 d 06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O" sz="900" dirty="0">
                          <a:effectLst/>
                        </a:rPr>
                        <a:t> </a:t>
                      </a:r>
                      <a:endParaRPr lang="es-419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36528207"/>
                  </a:ext>
                </a:extLst>
              </a:tr>
              <a:tr h="1623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19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AC 34 KR 16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AC 34 16 00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O" sz="900" dirty="0">
                          <a:effectLst/>
                        </a:rPr>
                        <a:t> </a:t>
                      </a:r>
                      <a:endParaRPr lang="es-419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02306654"/>
                  </a:ext>
                </a:extLst>
              </a:tr>
              <a:tr h="2778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20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PLAZA SAN CARLOS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┬áCL 51 Sur # 19 B 26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 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65452828"/>
                  </a:ext>
                </a:extLst>
              </a:tr>
              <a:tr h="1623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21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PARQUE TUNAL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KR 19 52B 15 SUR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 dirty="0">
                          <a:effectLst/>
                        </a:rPr>
                        <a:t>JUEGOTECA</a:t>
                      </a:r>
                      <a:endParaRPr lang="es-419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6550231"/>
                  </a:ext>
                </a:extLst>
              </a:tr>
              <a:tr h="1623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22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CICLOVIA KR 9 CL 116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KR 9 116 15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 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24521242"/>
                  </a:ext>
                </a:extLst>
              </a:tr>
              <a:tr h="1623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23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CICLOVIA KR 9 CL 146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KR 9 CL 146 00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O" sz="900" dirty="0">
                          <a:effectLst/>
                        </a:rPr>
                        <a:t> </a:t>
                      </a:r>
                      <a:endParaRPr lang="es-419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25077909"/>
                  </a:ext>
                </a:extLst>
              </a:tr>
              <a:tr h="1623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24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BETANIA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CL 72 A SUR KR 14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O" sz="900" dirty="0">
                          <a:effectLst/>
                        </a:rPr>
                        <a:t> </a:t>
                      </a:r>
                      <a:endParaRPr lang="es-419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34796670"/>
                  </a:ext>
                </a:extLst>
              </a:tr>
              <a:tr h="2857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25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METROSUR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Carrera 73 59 12 Sur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 dirty="0">
                          <a:effectLst/>
                        </a:rPr>
                        <a:t> </a:t>
                      </a:r>
                      <a:endParaRPr lang="es-419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77224907"/>
                  </a:ext>
                </a:extLst>
              </a:tr>
              <a:tr h="2857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26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PLAZA EL RESTREPO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>
                          <a:effectLst/>
                        </a:rPr>
                        <a:t>CARRERA 19 19B 16 sur</a:t>
                      </a:r>
                      <a:endParaRPr lang="es-419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900" dirty="0">
                          <a:effectLst/>
                        </a:rPr>
                        <a:t> </a:t>
                      </a:r>
                      <a:endParaRPr lang="es-419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251" marR="33251" marT="0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5686095"/>
                  </a:ext>
                </a:extLst>
              </a:tr>
            </a:tbl>
          </a:graphicData>
        </a:graphic>
      </p:graphicFrame>
      <p:grpSp>
        <p:nvGrpSpPr>
          <p:cNvPr id="23" name="Grupo 22">
            <a:extLst>
              <a:ext uri="{FF2B5EF4-FFF2-40B4-BE49-F238E27FC236}">
                <a16:creationId xmlns="" xmlns:a16="http://schemas.microsoft.com/office/drawing/2014/main" id="{CF0DD58F-FDDA-43DC-A95F-5F641D0296BF}"/>
              </a:ext>
            </a:extLst>
          </p:cNvPr>
          <p:cNvGrpSpPr/>
          <p:nvPr/>
        </p:nvGrpSpPr>
        <p:grpSpPr>
          <a:xfrm>
            <a:off x="8340670" y="3785772"/>
            <a:ext cx="3487075" cy="2833876"/>
            <a:chOff x="8038918" y="3717281"/>
            <a:chExt cx="3487075" cy="2833876"/>
          </a:xfrm>
        </p:grpSpPr>
        <p:pic>
          <p:nvPicPr>
            <p:cNvPr id="14" name="Imagen 13" descr="Imagen que contiene exterior, persona, niño, gente&#10;&#10;Descripción generada automáticamente">
              <a:extLst>
                <a:ext uri="{FF2B5EF4-FFF2-40B4-BE49-F238E27FC236}">
                  <a16:creationId xmlns="" xmlns:a16="http://schemas.microsoft.com/office/drawing/2014/main" id="{31715182-5592-4AF4-B372-6EAC5935BF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38918" y="3717281"/>
              <a:ext cx="3487075" cy="2249101"/>
            </a:xfrm>
            <a:prstGeom prst="rect">
              <a:avLst/>
            </a:prstGeom>
          </p:spPr>
        </p:pic>
        <p:sp>
          <p:nvSpPr>
            <p:cNvPr id="17" name="CuadroTexto 16">
              <a:extLst>
                <a:ext uri="{FF2B5EF4-FFF2-40B4-BE49-F238E27FC236}">
                  <a16:creationId xmlns="" xmlns:a16="http://schemas.microsoft.com/office/drawing/2014/main" id="{2FEF83CD-FE43-42C7-842A-2B16F2EBA7AE}"/>
                </a:ext>
              </a:extLst>
            </p:cNvPr>
            <p:cNvSpPr txBox="1"/>
            <p:nvPr/>
          </p:nvSpPr>
          <p:spPr>
            <a:xfrm>
              <a:off x="8038918" y="5966382"/>
              <a:ext cx="3487075" cy="584775"/>
            </a:xfrm>
            <a:prstGeom prst="rect">
              <a:avLst/>
            </a:prstGeom>
            <a:solidFill>
              <a:srgbClr val="ED2B3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419" sz="1600" b="1" dirty="0"/>
                <a:t>7 </a:t>
              </a:r>
              <a:r>
                <a:rPr lang="es-419" sz="1600" b="1" dirty="0" err="1"/>
                <a:t>juegotecas</a:t>
              </a:r>
              <a:r>
                <a:rPr lang="es-419" sz="1600" b="1" dirty="0"/>
                <a:t> educativas en calidad del aire y salud</a:t>
              </a:r>
            </a:p>
          </p:txBody>
        </p:sp>
      </p:grpSp>
      <p:grpSp>
        <p:nvGrpSpPr>
          <p:cNvPr id="24" name="Grupo 23">
            <a:extLst>
              <a:ext uri="{FF2B5EF4-FFF2-40B4-BE49-F238E27FC236}">
                <a16:creationId xmlns="" xmlns:a16="http://schemas.microsoft.com/office/drawing/2014/main" id="{62162DE9-971D-457F-B214-74E03BB41060}"/>
              </a:ext>
            </a:extLst>
          </p:cNvPr>
          <p:cNvGrpSpPr/>
          <p:nvPr/>
        </p:nvGrpSpPr>
        <p:grpSpPr>
          <a:xfrm>
            <a:off x="8340669" y="850637"/>
            <a:ext cx="3487075" cy="2836815"/>
            <a:chOff x="7979501" y="769441"/>
            <a:chExt cx="3487075" cy="2836815"/>
          </a:xfrm>
        </p:grpSpPr>
        <p:pic>
          <p:nvPicPr>
            <p:cNvPr id="20" name="Imagen 19" descr="Valoración de riesgo cardiovascular en 26 puntos en la ciudad">
              <a:extLst>
                <a:ext uri="{FF2B5EF4-FFF2-40B4-BE49-F238E27FC236}">
                  <a16:creationId xmlns="" xmlns:a16="http://schemas.microsoft.com/office/drawing/2014/main" id="{6346D637-D3C7-4F51-B33E-60B73D06977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79501" y="769441"/>
              <a:ext cx="3487075" cy="2246890"/>
            </a:xfrm>
            <a:prstGeom prst="rect">
              <a:avLst/>
            </a:prstGeom>
          </p:spPr>
        </p:pic>
        <p:sp>
          <p:nvSpPr>
            <p:cNvPr id="11" name="CuadroTexto 10" descr="Valoración de riesgo cardiovascular  en 26 puntos “Cuídate, Se Feliz”&#10;">
              <a:extLst>
                <a:ext uri="{FF2B5EF4-FFF2-40B4-BE49-F238E27FC236}">
                  <a16:creationId xmlns="" xmlns:a16="http://schemas.microsoft.com/office/drawing/2014/main" id="{7342E0CA-CC90-41F7-8844-94CFBBFF3D65}"/>
                </a:ext>
              </a:extLst>
            </p:cNvPr>
            <p:cNvSpPr txBox="1"/>
            <p:nvPr/>
          </p:nvSpPr>
          <p:spPr>
            <a:xfrm>
              <a:off x="7979501" y="3020697"/>
              <a:ext cx="3487075" cy="585559"/>
            </a:xfrm>
            <a:prstGeom prst="rect">
              <a:avLst/>
            </a:prstGeom>
            <a:solidFill>
              <a:srgbClr val="ED2B3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419" sz="1600" b="1" dirty="0"/>
                <a:t>Valoración de riesgo cardiovascular  en 26 puntos “Cuídate, Se Feliz”</a:t>
              </a:r>
            </a:p>
          </p:txBody>
        </p:sp>
      </p:grpSp>
      <p:grpSp>
        <p:nvGrpSpPr>
          <p:cNvPr id="28" name="Grupo 27">
            <a:extLst>
              <a:ext uri="{FF2B5EF4-FFF2-40B4-BE49-F238E27FC236}">
                <a16:creationId xmlns="" xmlns:a16="http://schemas.microsoft.com/office/drawing/2014/main" id="{E487792C-EFD6-4AEA-BA7B-112E865AE461}"/>
              </a:ext>
            </a:extLst>
          </p:cNvPr>
          <p:cNvGrpSpPr/>
          <p:nvPr/>
        </p:nvGrpSpPr>
        <p:grpSpPr>
          <a:xfrm>
            <a:off x="87425" y="1101270"/>
            <a:ext cx="3681012" cy="5180778"/>
            <a:chOff x="87425" y="1101270"/>
            <a:chExt cx="3681012" cy="5180778"/>
          </a:xfrm>
        </p:grpSpPr>
        <p:pic>
          <p:nvPicPr>
            <p:cNvPr id="26" name="Imagen 25">
              <a:extLst>
                <a:ext uri="{FF2B5EF4-FFF2-40B4-BE49-F238E27FC236}">
                  <a16:creationId xmlns="" xmlns:a16="http://schemas.microsoft.com/office/drawing/2014/main" id="{B741884F-36B6-440A-8B55-8F37C78B21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20152" t="6734" r="37727" b="7878"/>
            <a:stretch/>
          </p:blipFill>
          <p:spPr>
            <a:xfrm>
              <a:off x="87425" y="1101270"/>
              <a:ext cx="3681012" cy="5172364"/>
            </a:xfrm>
            <a:prstGeom prst="rect">
              <a:avLst/>
            </a:prstGeom>
          </p:spPr>
        </p:pic>
        <p:pic>
          <p:nvPicPr>
            <p:cNvPr id="27" name="Imagen 26">
              <a:extLst>
                <a:ext uri="{FF2B5EF4-FFF2-40B4-BE49-F238E27FC236}">
                  <a16:creationId xmlns="" xmlns:a16="http://schemas.microsoft.com/office/drawing/2014/main" id="{57D9B6A2-D251-4D30-9ECF-8E5562111D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4228" t="35017" r="19773" b="34680"/>
            <a:stretch/>
          </p:blipFill>
          <p:spPr>
            <a:xfrm>
              <a:off x="2782275" y="5231411"/>
              <a:ext cx="986162" cy="105063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39209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="" xmlns:a16="http://schemas.microsoft.com/office/drawing/2014/main" id="{AD56508F-1880-4C6B-A8D6-5E127998BF3F}"/>
              </a:ext>
            </a:extLst>
          </p:cNvPr>
          <p:cNvSpPr/>
          <p:nvPr/>
        </p:nvSpPr>
        <p:spPr>
          <a:xfrm>
            <a:off x="0" y="0"/>
            <a:ext cx="12192000" cy="769441"/>
          </a:xfrm>
          <a:prstGeom prst="rect">
            <a:avLst/>
          </a:prstGeom>
          <a:solidFill>
            <a:srgbClr val="ED2B30"/>
          </a:solidFill>
        </p:spPr>
        <p:txBody>
          <a:bodyPr wrap="square">
            <a:spAutoFit/>
          </a:bodyPr>
          <a:lstStyle/>
          <a:p>
            <a:r>
              <a:rPr lang="es-E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Actividad itinerante de alto impacto</a:t>
            </a:r>
            <a:endParaRPr lang="es-ES_tradnl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="" xmlns:a16="http://schemas.microsoft.com/office/drawing/2014/main" id="{C24AC6D3-8FCA-476D-8949-F9875A918699}"/>
              </a:ext>
            </a:extLst>
          </p:cNvPr>
          <p:cNvSpPr txBox="1"/>
          <p:nvPr/>
        </p:nvSpPr>
        <p:spPr>
          <a:xfrm>
            <a:off x="244442" y="1708468"/>
            <a:ext cx="4834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419" dirty="0">
                <a:solidFill>
                  <a:schemeClr val="bg1"/>
                </a:solidFill>
              </a:rPr>
              <a:t>	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="" xmlns:a16="http://schemas.microsoft.com/office/drawing/2014/main" id="{7342E0CA-CC90-41F7-8844-94CFBBFF3D65}"/>
              </a:ext>
            </a:extLst>
          </p:cNvPr>
          <p:cNvSpPr txBox="1"/>
          <p:nvPr/>
        </p:nvSpPr>
        <p:spPr>
          <a:xfrm>
            <a:off x="355278" y="1292970"/>
            <a:ext cx="5214249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419" sz="2400" dirty="0">
                <a:solidFill>
                  <a:schemeClr val="bg1"/>
                </a:solidFill>
              </a:rPr>
              <a:t>Lugar: Carrera 7 entre calle plaza de Bolívar y calle 19</a:t>
            </a:r>
          </a:p>
          <a:p>
            <a:pPr algn="just"/>
            <a:endParaRPr lang="es-419" sz="2400" dirty="0">
              <a:solidFill>
                <a:schemeClr val="bg1"/>
              </a:solidFill>
            </a:endParaRPr>
          </a:p>
          <a:p>
            <a:pPr algn="just"/>
            <a:r>
              <a:rPr lang="es-419" sz="2400" dirty="0">
                <a:solidFill>
                  <a:schemeClr val="bg1"/>
                </a:solidFill>
              </a:rPr>
              <a:t>32 personas (técnicos en artes y artistas)</a:t>
            </a:r>
          </a:p>
          <a:p>
            <a:pPr algn="just"/>
            <a:endParaRPr lang="es-419" sz="2400" dirty="0">
              <a:solidFill>
                <a:schemeClr val="bg1"/>
              </a:solidFill>
            </a:endParaRPr>
          </a:p>
          <a:p>
            <a:pPr algn="just"/>
            <a:endParaRPr lang="es-419" sz="2400" dirty="0">
              <a:solidFill>
                <a:schemeClr val="bg1"/>
              </a:solidFill>
            </a:endParaRPr>
          </a:p>
          <a:p>
            <a:pPr algn="just"/>
            <a:r>
              <a:rPr lang="es-419" sz="2400" dirty="0">
                <a:solidFill>
                  <a:schemeClr val="bg1"/>
                </a:solidFill>
              </a:rPr>
              <a:t>Promoción de IBOCA en el espacio publico como herramienta de cultura ciudadana para el cuidado y autocuidado de la salud y el medio ambiente.</a:t>
            </a:r>
          </a:p>
          <a:p>
            <a:pPr algn="just"/>
            <a:endParaRPr lang="es-419" sz="2400" dirty="0">
              <a:solidFill>
                <a:schemeClr val="bg1"/>
              </a:solidFill>
            </a:endParaRPr>
          </a:p>
          <a:p>
            <a:pPr algn="just"/>
            <a:endParaRPr lang="es-419" sz="2400" dirty="0">
              <a:solidFill>
                <a:schemeClr val="bg1"/>
              </a:solidFill>
            </a:endParaRPr>
          </a:p>
        </p:txBody>
      </p:sp>
      <p:pic>
        <p:nvPicPr>
          <p:cNvPr id="8" name="Imagen 7" descr="Un grupo de personas caminando en la calle&#10;&#10;Descripción generada automáticamente">
            <a:extLst>
              <a:ext uri="{FF2B5EF4-FFF2-40B4-BE49-F238E27FC236}">
                <a16:creationId xmlns="" xmlns:a16="http://schemas.microsoft.com/office/drawing/2014/main" id="{FF4ACDEB-2004-4534-8932-04098ADE7A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2475" y="868097"/>
            <a:ext cx="4871478" cy="2747818"/>
          </a:xfrm>
          <a:prstGeom prst="rect">
            <a:avLst/>
          </a:prstGeom>
        </p:spPr>
      </p:pic>
      <p:pic>
        <p:nvPicPr>
          <p:cNvPr id="13" name="Imagen 12" descr="Un grupo de personas caminando en la calle&#10;&#10;Descripción generada automáticamente">
            <a:extLst>
              <a:ext uri="{FF2B5EF4-FFF2-40B4-BE49-F238E27FC236}">
                <a16:creationId xmlns="" xmlns:a16="http://schemas.microsoft.com/office/drawing/2014/main" id="{72AAD0CE-15F2-4A24-8E46-8E47BDB2ED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2475" y="3615915"/>
            <a:ext cx="4871478" cy="2570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40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="" xmlns:a16="http://schemas.microsoft.com/office/drawing/2014/main" id="{3B0C87BB-EFD8-42BD-869C-82C86FA0C1B7}"/>
              </a:ext>
            </a:extLst>
          </p:cNvPr>
          <p:cNvSpPr txBox="1"/>
          <p:nvPr/>
        </p:nvSpPr>
        <p:spPr>
          <a:xfrm>
            <a:off x="3456432" y="2321004"/>
            <a:ext cx="28437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419" sz="6600" b="1" dirty="0"/>
              <a:t>Gracias</a:t>
            </a:r>
          </a:p>
        </p:txBody>
      </p:sp>
    </p:spTree>
    <p:extLst>
      <p:ext uri="{BB962C8B-B14F-4D97-AF65-F5344CB8AC3E}">
        <p14:creationId xmlns:p14="http://schemas.microsoft.com/office/powerpoint/2010/main" val="2086268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predeterminado">
  <a:themeElements>
    <a:clrScheme name="Crepúsculo">
      <a:dk1>
        <a:sysClr val="windowText" lastClr="000000"/>
      </a:dk1>
      <a:lt1>
        <a:sysClr val="window" lastClr="FFFFFF"/>
      </a:lt1>
      <a:dk2>
        <a:srgbClr val="24213E"/>
      </a:dk2>
      <a:lt2>
        <a:srgbClr val="E9EAF0"/>
      </a:lt2>
      <a:accent1>
        <a:srgbClr val="E8BC4A"/>
      </a:accent1>
      <a:accent2>
        <a:srgbClr val="83C1C6"/>
      </a:accent2>
      <a:accent3>
        <a:srgbClr val="E78D35"/>
      </a:accent3>
      <a:accent4>
        <a:srgbClr val="909CE1"/>
      </a:accent4>
      <a:accent5>
        <a:srgbClr val="839C41"/>
      </a:accent5>
      <a:accent6>
        <a:srgbClr val="CC5439"/>
      </a:accent6>
      <a:hlink>
        <a:srgbClr val="1C6CF1"/>
      </a:hlink>
      <a:folHlink>
        <a:srgbClr val="C649E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repúscul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 fov="600000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300000"/>
              </a:schemeClr>
            </a:gs>
            <a:gs pos="31000">
              <a:schemeClr val="bg1">
                <a:tint val="100000"/>
                <a:satMod val="300000"/>
              </a:schemeClr>
            </a:gs>
            <a:gs pos="62000">
              <a:schemeClr val="phClr">
                <a:tint val="100000"/>
                <a:shade val="100000"/>
                <a:satMod val="100000"/>
              </a:schemeClr>
            </a:gs>
            <a:gs pos="100000">
              <a:schemeClr val="phClr">
                <a:shade val="100000"/>
                <a:hueMod val="93000"/>
                <a:satMod val="50000"/>
                <a:lumMod val="2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atMod val="100000"/>
              </a:schemeClr>
            </a:gs>
            <a:gs pos="100000">
              <a:schemeClr val="phClr">
                <a:tint val="100000"/>
                <a:shade val="100000"/>
                <a:alpha val="100000"/>
                <a:hueMod val="100000"/>
                <a:satMod val="150000"/>
                <a:lumMod val="5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 predeterminado.thmx</Template>
  <TotalTime>969</TotalTime>
  <Words>390</Words>
  <Application>Microsoft Office PowerPoint</Application>
  <PresentationFormat>Personalizado</PresentationFormat>
  <Paragraphs>152</Paragraphs>
  <Slides>7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8" baseType="lpstr">
      <vt:lpstr>Tema predeterminado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alcaldia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Comunicaciones Ac</dc:creator>
  <cp:lastModifiedBy>IDIGER Subdirección Emergencias - OPR</cp:lastModifiedBy>
  <cp:revision>153</cp:revision>
  <dcterms:created xsi:type="dcterms:W3CDTF">2020-01-10T14:09:31Z</dcterms:created>
  <dcterms:modified xsi:type="dcterms:W3CDTF">2020-01-24T15:42:20Z</dcterms:modified>
</cp:coreProperties>
</file>