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77" r:id="rId3"/>
  </p:sldMasterIdLst>
  <p:notesMasterIdLst>
    <p:notesMasterId r:id="rId26"/>
  </p:notesMasterIdLst>
  <p:sldIdLst>
    <p:sldId id="256" r:id="rId4"/>
    <p:sldId id="323" r:id="rId5"/>
    <p:sldId id="315" r:id="rId6"/>
    <p:sldId id="316" r:id="rId7"/>
    <p:sldId id="317" r:id="rId8"/>
    <p:sldId id="324" r:id="rId9"/>
    <p:sldId id="340" r:id="rId10"/>
    <p:sldId id="325" r:id="rId11"/>
    <p:sldId id="326" r:id="rId12"/>
    <p:sldId id="327" r:id="rId13"/>
    <p:sldId id="331" r:id="rId14"/>
    <p:sldId id="328" r:id="rId15"/>
    <p:sldId id="329" r:id="rId16"/>
    <p:sldId id="330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</p:sldIdLst>
  <p:sldSz cx="9144000" cy="6858000" type="screen4x3"/>
  <p:notesSz cx="6881813" cy="92964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han Fernando Ayala Baldoff" initials="JFA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DC10"/>
    <a:srgbClr val="9AC504"/>
    <a:srgbClr val="FF66FF"/>
    <a:srgbClr val="F26C08"/>
    <a:srgbClr val="FFCC00"/>
    <a:srgbClr val="FF99CC"/>
    <a:srgbClr val="004237"/>
    <a:srgbClr val="004236"/>
    <a:srgbClr val="2D73FF"/>
    <a:srgbClr val="005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0" autoAdjust="0"/>
    <p:restoredTop sz="57904" autoAdjust="0"/>
  </p:normalViewPr>
  <p:slideViewPr>
    <p:cSldViewPr showGuides="1">
      <p:cViewPr varScale="1">
        <p:scale>
          <a:sx n="116" d="100"/>
          <a:sy n="116" d="100"/>
        </p:scale>
        <p:origin x="150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32" y="-90"/>
      </p:cViewPr>
      <p:guideLst>
        <p:guide orient="horz" pos="2928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674E1B0-23F2-441E-8650-1119F84F7E40}" type="datetimeFigureOut">
              <a:rPr lang="es-ES" smtClean="0"/>
              <a:t>24/01/2020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6613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DF5BABA-B5A5-44B2-B143-EA54692D128E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79628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png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 userDrawn="1"/>
        </p:nvSpPr>
        <p:spPr>
          <a:xfrm>
            <a:off x="0" y="0"/>
            <a:ext cx="9144000" cy="6867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6 Rectángulo"/>
          <p:cNvSpPr/>
          <p:nvPr userDrawn="1"/>
        </p:nvSpPr>
        <p:spPr>
          <a:xfrm>
            <a:off x="0" y="0"/>
            <a:ext cx="5580112" cy="195486"/>
          </a:xfrm>
          <a:prstGeom prst="rect">
            <a:avLst/>
          </a:prstGeom>
          <a:solidFill>
            <a:srgbClr val="004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7 Rectángulo"/>
          <p:cNvSpPr/>
          <p:nvPr userDrawn="1"/>
        </p:nvSpPr>
        <p:spPr>
          <a:xfrm>
            <a:off x="5624620" y="0"/>
            <a:ext cx="2115732" cy="195486"/>
          </a:xfrm>
          <a:prstGeom prst="rect">
            <a:avLst/>
          </a:prstGeom>
          <a:solidFill>
            <a:srgbClr val="B8C5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8 Rectángulo"/>
          <p:cNvSpPr/>
          <p:nvPr userDrawn="1"/>
        </p:nvSpPr>
        <p:spPr>
          <a:xfrm>
            <a:off x="7780133" y="0"/>
            <a:ext cx="1363867" cy="195486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2" name="Picture 2" descr="D:\Martín_Sánchez\Martín\Artes_Ilustraciones\ECP_Logo_Descargas\Illustrator\ECP_Iguanas\ECP_Iguana2\ECP_Iguana2_Color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63"/>
          <a:stretch/>
        </p:blipFill>
        <p:spPr bwMode="auto">
          <a:xfrm>
            <a:off x="6779268" y="5441104"/>
            <a:ext cx="2364732" cy="14144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Martín_Sánchez\Martín\Artes_Ilustraciones\ECP_Logo_Descargas\Illustrator\ECP_Logosimbolos\ECP_Posicion_1\ECP_L1\ECP_L1_Color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805137"/>
            <a:ext cx="2150708" cy="68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830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468" y="1592"/>
          <a:ext cx="146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8" y="1592"/>
                        <a:ext cx="146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067337" y="4419441"/>
            <a:ext cx="50093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MX" sz="800" dirty="0">
                <a:solidFill>
                  <a:srgbClr val="004236"/>
                </a:solidFill>
                <a:latin typeface="Calibri" pitchFamily="34" charset="0"/>
                <a:cs typeface="Calibri" pitchFamily="34" charset="0"/>
              </a:rPr>
              <a:t>Para uso restringido en Ecopetrol S.A. Todos los derechos reservados. Ninguna parte de esta presentación puede ser </a:t>
            </a:r>
            <a:r>
              <a:rPr lang="es-MX" sz="800" dirty="0" smtClean="0">
                <a:solidFill>
                  <a:srgbClr val="004236"/>
                </a:solidFill>
                <a:latin typeface="Calibri" pitchFamily="34" charset="0"/>
                <a:cs typeface="Calibri" pitchFamily="34" charset="0"/>
              </a:rPr>
              <a:t>reproducida o </a:t>
            </a:r>
            <a:r>
              <a:rPr lang="es-MX" sz="800" dirty="0">
                <a:solidFill>
                  <a:srgbClr val="004236"/>
                </a:solidFill>
                <a:latin typeface="Calibri" pitchFamily="34" charset="0"/>
                <a:cs typeface="Calibri" pitchFamily="34" charset="0"/>
              </a:rPr>
              <a:t>utilizada en ninguna forma o por ningún medio sin permiso explícito de Ecopetrol S.A.</a:t>
            </a:r>
            <a:endParaRPr lang="es-ES" sz="800" dirty="0">
              <a:solidFill>
                <a:srgbClr val="004236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0" y="5877272"/>
            <a:ext cx="9144000" cy="980728"/>
            <a:chOff x="0" y="5877272"/>
            <a:chExt cx="9144000" cy="980728"/>
          </a:xfrm>
        </p:grpSpPr>
        <p:sp>
          <p:nvSpPr>
            <p:cNvPr id="7" name="7 Rectángulo"/>
            <p:cNvSpPr/>
            <p:nvPr userDrawn="1"/>
          </p:nvSpPr>
          <p:spPr>
            <a:xfrm>
              <a:off x="0" y="5877272"/>
              <a:ext cx="5580112" cy="980728"/>
            </a:xfrm>
            <a:prstGeom prst="rect">
              <a:avLst/>
            </a:prstGeom>
            <a:solidFill>
              <a:srgbClr val="0042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rgbClr val="FFFFFF"/>
                </a:solidFill>
              </a:endParaRPr>
            </a:p>
          </p:txBody>
        </p:sp>
        <p:sp>
          <p:nvSpPr>
            <p:cNvPr id="12" name="8 Rectángulo"/>
            <p:cNvSpPr/>
            <p:nvPr userDrawn="1"/>
          </p:nvSpPr>
          <p:spPr>
            <a:xfrm>
              <a:off x="5614681" y="5877272"/>
              <a:ext cx="2115732" cy="980728"/>
            </a:xfrm>
            <a:prstGeom prst="rect">
              <a:avLst/>
            </a:prstGeom>
            <a:solidFill>
              <a:srgbClr val="B8C5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rgbClr val="FFFFFF"/>
                </a:solidFill>
              </a:endParaRPr>
            </a:p>
          </p:txBody>
        </p:sp>
        <p:sp>
          <p:nvSpPr>
            <p:cNvPr id="13" name="9 Rectángulo"/>
            <p:cNvSpPr/>
            <p:nvPr userDrawn="1"/>
          </p:nvSpPr>
          <p:spPr>
            <a:xfrm>
              <a:off x="7780133" y="5877272"/>
              <a:ext cx="1363867" cy="980728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4" name="Picture 2" descr="D:\Martín_Sánchez\Martín\Artes_Ilustraciones\ECP_Logo_Descargas\Illustrator\ECP_Logosimbolos\ECP_Posicion_1\ECP_L1\ECP_Eslogan1_L1_Color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7" y="1946649"/>
            <a:ext cx="4324350" cy="203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232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0" y="6483153"/>
            <a:ext cx="432048" cy="274637"/>
          </a:xfrm>
          <a:prstGeom prst="rect">
            <a:avLst/>
          </a:prstGeom>
        </p:spPr>
        <p:txBody>
          <a:bodyPr/>
          <a:lstStyle>
            <a:lvl1pPr algn="l">
              <a:defRPr sz="10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s-E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40178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 userDrawn="1"/>
        </p:nvSpPr>
        <p:spPr>
          <a:xfrm>
            <a:off x="0" y="0"/>
            <a:ext cx="9144000" cy="6867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Rectángulo"/>
          <p:cNvSpPr/>
          <p:nvPr userDrawn="1"/>
        </p:nvSpPr>
        <p:spPr>
          <a:xfrm>
            <a:off x="0" y="0"/>
            <a:ext cx="5580112" cy="195486"/>
          </a:xfrm>
          <a:prstGeom prst="rect">
            <a:avLst/>
          </a:prstGeom>
          <a:solidFill>
            <a:srgbClr val="004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"/>
          <p:cNvSpPr/>
          <p:nvPr userDrawn="1"/>
        </p:nvSpPr>
        <p:spPr>
          <a:xfrm>
            <a:off x="5624620" y="0"/>
            <a:ext cx="2115732" cy="195486"/>
          </a:xfrm>
          <a:prstGeom prst="rect">
            <a:avLst/>
          </a:prstGeom>
          <a:solidFill>
            <a:srgbClr val="B8C5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"/>
          <p:cNvSpPr/>
          <p:nvPr userDrawn="1"/>
        </p:nvSpPr>
        <p:spPr>
          <a:xfrm>
            <a:off x="7780133" y="0"/>
            <a:ext cx="1363867" cy="195486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Picture 2" descr="D:\Martín_Sánchez\Martín\Artes_Ilustraciones\ECP_Logo_Descargas\Illustrator\ECP_Iguanas\ECP_Iguana2\ECP_Iguana2_Color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63"/>
          <a:stretch/>
        </p:blipFill>
        <p:spPr bwMode="auto">
          <a:xfrm>
            <a:off x="6779268" y="5441104"/>
            <a:ext cx="2364732" cy="14144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Martín_Sánchez\Martín\Artes_Ilustraciones\ECP_Logo_Descargas\Illustrator\ECP_Logosimbolos\ECP_Posicion_1\ECP_L1\ECP_L1_Color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805137"/>
            <a:ext cx="2150708" cy="68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391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390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90" y="1592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0" y="1592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Group 22"/>
          <p:cNvGrpSpPr/>
          <p:nvPr userDrawn="1"/>
        </p:nvGrpSpPr>
        <p:grpSpPr>
          <a:xfrm>
            <a:off x="0" y="0"/>
            <a:ext cx="9144000" cy="195486"/>
            <a:chOff x="0" y="0"/>
            <a:chExt cx="9144000" cy="195486"/>
          </a:xfrm>
        </p:grpSpPr>
        <p:sp>
          <p:nvSpPr>
            <p:cNvPr id="17" name="6 Rectángulo"/>
            <p:cNvSpPr/>
            <p:nvPr userDrawn="1"/>
          </p:nvSpPr>
          <p:spPr>
            <a:xfrm>
              <a:off x="0" y="0"/>
              <a:ext cx="5580112" cy="195486"/>
            </a:xfrm>
            <a:prstGeom prst="rect">
              <a:avLst/>
            </a:prstGeom>
            <a:solidFill>
              <a:srgbClr val="00423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s-E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7 Rectángulo"/>
            <p:cNvSpPr/>
            <p:nvPr userDrawn="1"/>
          </p:nvSpPr>
          <p:spPr>
            <a:xfrm>
              <a:off x="5624620" y="0"/>
              <a:ext cx="2115732" cy="195486"/>
            </a:xfrm>
            <a:prstGeom prst="rect">
              <a:avLst/>
            </a:prstGeom>
            <a:solidFill>
              <a:srgbClr val="B8C50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s-E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8 Rectángulo"/>
            <p:cNvSpPr/>
            <p:nvPr userDrawn="1"/>
          </p:nvSpPr>
          <p:spPr>
            <a:xfrm>
              <a:off x="7780133" y="0"/>
              <a:ext cx="1363867" cy="195486"/>
            </a:xfrm>
            <a:prstGeom prst="rect">
              <a:avLst/>
            </a:prstGeom>
            <a:solidFill>
              <a:srgbClr val="FFCC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s-E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pic>
        <p:nvPicPr>
          <p:cNvPr id="21" name="Picture 2" descr="D:\Martín_Sánchez\Martín\Artes_Ilustraciones\ECP_Logo_Descargas\Illustrator\ECP_Iguanas\ECP_Iguana2\ECP_Iguana2_Color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63"/>
          <a:stretch/>
        </p:blipFill>
        <p:spPr bwMode="auto">
          <a:xfrm>
            <a:off x="6961170" y="5441109"/>
            <a:ext cx="2182830" cy="14144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Martín_Sánchez\Martín\Artes_Ilustraciones\ECP_Logo_Descargas\Illustrator\ECP_Logosimbolos\ECP_Posicion_1\ECP_L1\ECP_L1_Color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17" y="5964626"/>
            <a:ext cx="1985269" cy="68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3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467" y="1592"/>
          <a:ext cx="146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" y="1592"/>
                        <a:ext cx="146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997" y="162000"/>
            <a:ext cx="8568342" cy="83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4999" y="1508759"/>
            <a:ext cx="8568342" cy="4274503"/>
          </a:xfrm>
        </p:spPr>
        <p:txBody>
          <a:bodyPr lIns="0" tIns="0" rIns="0" bIns="0"/>
          <a:lstStyle>
            <a:lvl1pPr>
              <a:spcBef>
                <a:spcPts val="384"/>
              </a:spcBef>
              <a:defRPr/>
            </a:lvl1pPr>
            <a:lvl2pPr marL="457200" indent="-230400">
              <a:spcBef>
                <a:spcPts val="384"/>
              </a:spcBef>
              <a:defRPr/>
            </a:lvl2pPr>
            <a:lvl3pPr marL="914400" indent="-230400">
              <a:spcBef>
                <a:spcPts val="384"/>
              </a:spcBef>
              <a:defRPr/>
            </a:lvl3pPr>
            <a:lvl4pPr marL="1375200" indent="-234000">
              <a:spcBef>
                <a:spcPts val="384"/>
              </a:spcBef>
              <a:defRPr/>
            </a:lvl4pPr>
            <a:lvl5pPr marL="2059200" indent="-230400">
              <a:spcBef>
                <a:spcPts val="384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170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997" y="162000"/>
            <a:ext cx="8568342" cy="83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64998" y="1508401"/>
            <a:ext cx="8568342" cy="4274863"/>
          </a:xfrm>
          <a:prstGeom prst="rect">
            <a:avLst/>
          </a:prstGeom>
        </p:spPr>
        <p:txBody>
          <a:bodyPr lIns="0" tIns="0" rIns="0" bIns="0"/>
          <a:lstStyle>
            <a:lvl1pPr marL="172800" indent="-172800">
              <a:spcBef>
                <a:spcPts val="384"/>
              </a:spcBef>
              <a:buClr>
                <a:schemeClr val="tx2"/>
              </a:buClr>
              <a:buFont typeface="Arial" pitchFamily="34" charset="0"/>
              <a:buChar char="•"/>
              <a:tabLst/>
              <a:defRPr b="0"/>
            </a:lvl1pPr>
            <a:lvl2pPr marL="630000" indent="-230400">
              <a:spcBef>
                <a:spcPts val="384"/>
              </a:spcBef>
              <a:buFont typeface="Arial" pitchFamily="34" charset="0"/>
              <a:buChar char="–"/>
              <a:defRPr/>
            </a:lvl2pPr>
            <a:lvl3pPr marL="1076400" indent="-230400">
              <a:spcBef>
                <a:spcPts val="384"/>
              </a:spcBef>
              <a:defRPr/>
            </a:lvl3pPr>
            <a:lvl4pPr marL="1544400" indent="-230400">
              <a:spcBef>
                <a:spcPts val="384"/>
              </a:spcBef>
              <a:defRPr/>
            </a:lvl4pPr>
            <a:lvl5pPr marL="2059200" indent="-230400">
              <a:spcBef>
                <a:spcPts val="384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696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116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415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3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5.emf"/><Relationship Id="rId5" Type="http://schemas.openxmlformats.org/officeDocument/2006/relationships/slideLayout" Target="../slideLayouts/slideLayout9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8.xml"/><Relationship Id="rId9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" y="6765840"/>
            <a:ext cx="9144000" cy="97325"/>
          </a:xfrm>
          <a:prstGeom prst="rect">
            <a:avLst/>
          </a:prstGeom>
          <a:solidFill>
            <a:srgbClr val="004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dirty="0">
              <a:solidFill>
                <a:prstClr val="white"/>
              </a:solidFill>
            </a:endParaRPr>
          </a:p>
        </p:txBody>
      </p:sp>
      <p:pic>
        <p:nvPicPr>
          <p:cNvPr id="9" name="Picture 3" descr="D:\Martín_Sánchez\Martín\Artes_Ilustraciones\ECP_Logo_Descargas\Illustrator\ECP_Iguanas\ECP_Iguana2\Copia de ECP_Iguana2_Color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90"/>
          <a:stretch/>
        </p:blipFill>
        <p:spPr bwMode="auto">
          <a:xfrm>
            <a:off x="8172401" y="6101897"/>
            <a:ext cx="971601" cy="759363"/>
          </a:xfrm>
          <a:prstGeom prst="rect">
            <a:avLst/>
          </a:prstGeom>
          <a:noFill/>
          <a:effectLst>
            <a:outerShdw blurRad="63500" dist="25400" dir="60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773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8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854313" y="4674622"/>
            <a:ext cx="54267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MX" sz="800" kern="1200" dirty="0">
                <a:solidFill>
                  <a:srgbClr val="004236"/>
                </a:solidFill>
                <a:latin typeface="Calibri" pitchFamily="34" charset="0"/>
                <a:ea typeface="+mn-ea"/>
                <a:cs typeface="Calibri" pitchFamily="34" charset="0"/>
              </a:rPr>
              <a:t>Para uso restringido en Ecopetrol S.A. Todos los derechos reservados. Ninguna parte de esta presentación puede ser </a:t>
            </a:r>
            <a:r>
              <a:rPr lang="es-MX" sz="800" kern="1200" dirty="0" smtClean="0">
                <a:solidFill>
                  <a:srgbClr val="004236"/>
                </a:solidFill>
                <a:latin typeface="Calibri" pitchFamily="34" charset="0"/>
                <a:ea typeface="+mn-ea"/>
                <a:cs typeface="Calibri" pitchFamily="34" charset="0"/>
              </a:rPr>
              <a:t>reproducida o </a:t>
            </a:r>
            <a:r>
              <a:rPr lang="es-MX" sz="800" kern="1200" dirty="0">
                <a:solidFill>
                  <a:srgbClr val="004236"/>
                </a:solidFill>
                <a:latin typeface="Calibri" pitchFamily="34" charset="0"/>
                <a:ea typeface="+mn-ea"/>
                <a:cs typeface="Calibri" pitchFamily="34" charset="0"/>
              </a:rPr>
              <a:t>utilizada en ninguna forma o por ningún medio sin permiso explícito de Ecopetrol S.A.</a:t>
            </a:r>
            <a:endParaRPr lang="es-ES" sz="800" kern="1200" dirty="0">
              <a:solidFill>
                <a:srgbClr val="004236"/>
              </a:solidFill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5877272"/>
            <a:ext cx="5580112" cy="980728"/>
          </a:xfrm>
          <a:prstGeom prst="rect">
            <a:avLst/>
          </a:prstGeom>
          <a:solidFill>
            <a:srgbClr val="004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8 Rectángulo"/>
          <p:cNvSpPr/>
          <p:nvPr/>
        </p:nvSpPr>
        <p:spPr>
          <a:xfrm>
            <a:off x="5614681" y="5877272"/>
            <a:ext cx="2115732" cy="980728"/>
          </a:xfrm>
          <a:prstGeom prst="rect">
            <a:avLst/>
          </a:prstGeom>
          <a:solidFill>
            <a:srgbClr val="B8C5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>
            <a:off x="7780133" y="5877272"/>
            <a:ext cx="1363867" cy="980728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050" name="Picture 2" descr="D:\Martín_Sánchez\Martín\Artes_Ilustraciones\ECP_Logo_Descargas\Illustrator\ECP_Logosimbolos\ECP_Posicion_1\ECP_L1\ECP_Eslogan1_L1_Colo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553" y="1946649"/>
            <a:ext cx="4684712" cy="203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05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1467" y="1592"/>
          <a:ext cx="146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4" name="think-cell Slide" r:id="rId10" imgW="360" imgH="360" progId="TCLayout.ActiveDocument.1">
                  <p:embed/>
                </p:oleObj>
              </mc:Choice>
              <mc:Fallback>
                <p:oleObj name="think-cell Slide" r:id="rId10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" y="1592"/>
                        <a:ext cx="146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" y="6483154"/>
            <a:ext cx="398813" cy="274636"/>
          </a:xfrm>
          <a:prstGeom prst="rect">
            <a:avLst/>
          </a:prstGeom>
          <a:noFill/>
          <a:ln/>
          <a:effectLst/>
        </p:spPr>
        <p:txBody>
          <a:bodyPr wrap="none" lIns="90000" tIns="0" rIns="90000" bIns="0" rtlCol="0" anchor="ctr">
            <a:noAutofit/>
          </a:bodyPr>
          <a:lstStyle/>
          <a:p>
            <a:pPr>
              <a:defRPr/>
            </a:pPr>
            <a:fld id="{9D53E389-1311-4796-9190-1F74A8EADEA2}" type="slidenum">
              <a:rPr lang="en-US" sz="1000" smtClean="0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 sz="1000" dirty="0" smtClean="0">
              <a:solidFill>
                <a:srgbClr val="00000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4997" y="162000"/>
            <a:ext cx="8558391" cy="8316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64996" y="1508760"/>
            <a:ext cx="8558392" cy="426471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6 Rectángulo"/>
          <p:cNvSpPr/>
          <p:nvPr/>
        </p:nvSpPr>
        <p:spPr>
          <a:xfrm>
            <a:off x="0" y="6765845"/>
            <a:ext cx="9144000" cy="97325"/>
          </a:xfrm>
          <a:prstGeom prst="rect">
            <a:avLst/>
          </a:prstGeom>
          <a:solidFill>
            <a:srgbClr val="004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dirty="0">
              <a:solidFill>
                <a:prstClr val="white"/>
              </a:solidFill>
            </a:endParaRPr>
          </a:p>
        </p:txBody>
      </p:sp>
      <p:pic>
        <p:nvPicPr>
          <p:cNvPr id="12" name="Picture 3" descr="D:\Martín_Sánchez\Martín\Artes_Ilustraciones\ECP_Logo_Descargas\Illustrator\ECP_Iguanas\ECP_Iguana2\Copia de ECP_Iguana2_Color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90"/>
          <a:stretch/>
        </p:blipFill>
        <p:spPr bwMode="auto">
          <a:xfrm>
            <a:off x="8247138" y="6101902"/>
            <a:ext cx="896862" cy="759363"/>
          </a:xfrm>
          <a:prstGeom prst="rect">
            <a:avLst/>
          </a:prstGeom>
          <a:noFill/>
          <a:effectLst>
            <a:outerShdw blurRad="63500" dist="25400" dir="60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129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384"/>
        </a:spcBef>
        <a:buFontTx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384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ts val="384"/>
        </a:spcBef>
        <a:buClr>
          <a:schemeClr val="tx2"/>
        </a:buClr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6363" indent="-233362" algn="l" defTabSz="914400" rtl="0" eaLnBrk="1" latinLnBrk="0" hangingPunct="1">
        <a:spcBef>
          <a:spcPts val="384"/>
        </a:spcBef>
        <a:buClr>
          <a:schemeClr val="tx2"/>
        </a:buClr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8988" indent="-230188" algn="l" defTabSz="914400" rtl="0" eaLnBrk="1" latinLnBrk="0" hangingPunct="1">
        <a:spcBef>
          <a:spcPts val="384"/>
        </a:spcBef>
        <a:buClr>
          <a:schemeClr val="tx2"/>
        </a:buClr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 CuadroTexto"/>
          <p:cNvSpPr txBox="1"/>
          <p:nvPr/>
        </p:nvSpPr>
        <p:spPr>
          <a:xfrm>
            <a:off x="467544" y="1765846"/>
            <a:ext cx="806489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s-CO" sz="3700" dirty="0">
              <a:latin typeface="+mn-lt"/>
            </a:endParaRPr>
          </a:p>
          <a:p>
            <a:endParaRPr lang="es-CO" sz="2500" dirty="0" smtClean="0">
              <a:latin typeface="+mn-lt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331640" y="0"/>
            <a:ext cx="6336704" cy="461665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LOCALIZACIÓN CENIT PLANTA PUENTE ARANDA</a:t>
            </a:r>
            <a:endParaRPr lang="es-CO" sz="2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620688"/>
            <a:ext cx="8354096" cy="626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6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423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782"/>
            <a:ext cx="9144000" cy="681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81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18"/>
            <a:ext cx="9144000" cy="684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892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18"/>
            <a:ext cx="9144000" cy="684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1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39"/>
            <a:ext cx="9144000" cy="682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026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03"/>
            <a:ext cx="9144000" cy="684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5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1" y="0"/>
            <a:ext cx="91163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4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96"/>
            <a:ext cx="9144000" cy="684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81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924"/>
            <a:ext cx="9144000" cy="682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1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3" y="0"/>
            <a:ext cx="9103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5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48" y="260648"/>
            <a:ext cx="8136904" cy="56002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8150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49"/>
            <a:ext cx="9144000" cy="684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0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39"/>
            <a:ext cx="9144000" cy="682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63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29"/>
            <a:ext cx="9144000" cy="683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984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9983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5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5396" y="404664"/>
            <a:ext cx="4810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CAPACIDADES DE ALMACENAMIENTO CLIENTES</a:t>
            </a:r>
            <a:endParaRPr lang="es-CO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755576" y="140348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accent3">
                    <a:lumMod val="75000"/>
                  </a:schemeClr>
                </a:solidFill>
              </a:rPr>
              <a:t>CHEVRON</a:t>
            </a:r>
            <a:endParaRPr lang="es-CO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759736" y="2987660"/>
            <a:ext cx="1566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accent3">
                    <a:lumMod val="75000"/>
                  </a:schemeClr>
                </a:solidFill>
              </a:rPr>
              <a:t>PRIMAX</a:t>
            </a:r>
            <a:endParaRPr lang="es-CO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755576" y="4499828"/>
            <a:ext cx="139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accent3">
                    <a:lumMod val="75000"/>
                  </a:schemeClr>
                </a:solidFill>
              </a:rPr>
              <a:t>PETROBRAS</a:t>
            </a:r>
            <a:endParaRPr lang="es-CO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987824" y="1052736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MOTOR</a:t>
            </a:r>
            <a:endParaRPr lang="es-CO" sz="1200" dirty="0"/>
          </a:p>
        </p:txBody>
      </p:sp>
      <p:sp>
        <p:nvSpPr>
          <p:cNvPr id="9" name="8 Abrir llave"/>
          <p:cNvSpPr/>
          <p:nvPr/>
        </p:nvSpPr>
        <p:spPr>
          <a:xfrm>
            <a:off x="2569452" y="1052736"/>
            <a:ext cx="346364" cy="10081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12 Abrir llave"/>
          <p:cNvSpPr/>
          <p:nvPr/>
        </p:nvSpPr>
        <p:spPr>
          <a:xfrm>
            <a:off x="2555776" y="2636912"/>
            <a:ext cx="346364" cy="10081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13 Abrir llave"/>
          <p:cNvSpPr/>
          <p:nvPr/>
        </p:nvSpPr>
        <p:spPr>
          <a:xfrm>
            <a:off x="2555776" y="4221088"/>
            <a:ext cx="346364" cy="10081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14 CuadroTexto"/>
          <p:cNvSpPr txBox="1"/>
          <p:nvPr/>
        </p:nvSpPr>
        <p:spPr>
          <a:xfrm>
            <a:off x="2987824" y="1307503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EXTRA</a:t>
            </a:r>
            <a:endParaRPr lang="es-CO" sz="12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2987824" y="1595535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B2E</a:t>
            </a:r>
            <a:endParaRPr lang="es-CO" sz="12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2987824" y="1855857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JET A1</a:t>
            </a:r>
            <a:endParaRPr lang="es-CO" sz="12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3995936" y="105273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31,500 Bls</a:t>
            </a:r>
            <a:endParaRPr lang="es-CO" sz="12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3995936" y="156782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24,000 Bls</a:t>
            </a:r>
            <a:endParaRPr lang="es-CO" sz="1200" dirty="0"/>
          </a:p>
        </p:txBody>
      </p:sp>
      <p:sp>
        <p:nvSpPr>
          <p:cNvPr id="33" name="32 CuadroTexto"/>
          <p:cNvSpPr txBox="1"/>
          <p:nvPr/>
        </p:nvSpPr>
        <p:spPr>
          <a:xfrm>
            <a:off x="4067944" y="131023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2,200 Bls</a:t>
            </a:r>
            <a:endParaRPr lang="es-CO" sz="1200" dirty="0"/>
          </a:p>
        </p:txBody>
      </p:sp>
      <p:sp>
        <p:nvSpPr>
          <p:cNvPr id="34" name="33 CuadroTexto"/>
          <p:cNvSpPr txBox="1"/>
          <p:nvPr/>
        </p:nvSpPr>
        <p:spPr>
          <a:xfrm>
            <a:off x="3995936" y="185585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3</a:t>
            </a:r>
            <a:r>
              <a:rPr lang="es-CO" sz="1200" dirty="0" smtClean="0"/>
              <a:t>4,000 Bls</a:t>
            </a:r>
            <a:endParaRPr lang="es-CO" sz="12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3995936" y="257593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80,800 Bls</a:t>
            </a:r>
            <a:endParaRPr lang="es-CO" sz="1200" dirty="0"/>
          </a:p>
        </p:txBody>
      </p:sp>
      <p:sp>
        <p:nvSpPr>
          <p:cNvPr id="36" name="35 CuadroTexto"/>
          <p:cNvSpPr txBox="1"/>
          <p:nvPr/>
        </p:nvSpPr>
        <p:spPr>
          <a:xfrm>
            <a:off x="2987824" y="2595347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MOTOR</a:t>
            </a:r>
            <a:endParaRPr lang="es-CO" sz="1200" dirty="0"/>
          </a:p>
        </p:txBody>
      </p:sp>
      <p:sp>
        <p:nvSpPr>
          <p:cNvPr id="37" name="36 CuadroTexto"/>
          <p:cNvSpPr txBox="1"/>
          <p:nvPr/>
        </p:nvSpPr>
        <p:spPr>
          <a:xfrm>
            <a:off x="2987824" y="2850114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EXTRA</a:t>
            </a:r>
            <a:endParaRPr lang="es-CO" sz="1200" dirty="0"/>
          </a:p>
        </p:txBody>
      </p:sp>
      <p:sp>
        <p:nvSpPr>
          <p:cNvPr id="38" name="37 CuadroTexto"/>
          <p:cNvSpPr txBox="1"/>
          <p:nvPr/>
        </p:nvSpPr>
        <p:spPr>
          <a:xfrm>
            <a:off x="2987824" y="3138146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B2E</a:t>
            </a:r>
            <a:endParaRPr lang="es-CO" sz="1200" dirty="0"/>
          </a:p>
        </p:txBody>
      </p:sp>
      <p:sp>
        <p:nvSpPr>
          <p:cNvPr id="39" name="38 CuadroTexto"/>
          <p:cNvSpPr txBox="1"/>
          <p:nvPr/>
        </p:nvSpPr>
        <p:spPr>
          <a:xfrm>
            <a:off x="2987824" y="3398468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JET A1</a:t>
            </a:r>
            <a:endParaRPr lang="es-CO" sz="1200" dirty="0"/>
          </a:p>
        </p:txBody>
      </p:sp>
      <p:sp>
        <p:nvSpPr>
          <p:cNvPr id="42" name="41 CuadroTexto"/>
          <p:cNvSpPr txBox="1"/>
          <p:nvPr/>
        </p:nvSpPr>
        <p:spPr>
          <a:xfrm>
            <a:off x="2987824" y="4592161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B2E</a:t>
            </a:r>
            <a:endParaRPr lang="es-CO" sz="1200" dirty="0"/>
          </a:p>
        </p:txBody>
      </p:sp>
      <p:sp>
        <p:nvSpPr>
          <p:cNvPr id="48" name="47 CuadroTexto"/>
          <p:cNvSpPr txBox="1"/>
          <p:nvPr/>
        </p:nvSpPr>
        <p:spPr>
          <a:xfrm>
            <a:off x="4067944" y="285011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3</a:t>
            </a:r>
            <a:r>
              <a:rPr lang="es-CO" sz="1200" dirty="0" smtClean="0"/>
              <a:t>,800 Bls</a:t>
            </a:r>
            <a:endParaRPr lang="es-CO" sz="1200" dirty="0"/>
          </a:p>
        </p:txBody>
      </p:sp>
      <p:sp>
        <p:nvSpPr>
          <p:cNvPr id="49" name="48 CuadroTexto"/>
          <p:cNvSpPr txBox="1"/>
          <p:nvPr/>
        </p:nvSpPr>
        <p:spPr>
          <a:xfrm>
            <a:off x="3995936" y="313814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55,000 Bls</a:t>
            </a:r>
            <a:endParaRPr lang="es-CO" sz="1200" dirty="0"/>
          </a:p>
        </p:txBody>
      </p:sp>
      <p:sp>
        <p:nvSpPr>
          <p:cNvPr id="50" name="49 CuadroTexto"/>
          <p:cNvSpPr txBox="1"/>
          <p:nvPr/>
        </p:nvSpPr>
        <p:spPr>
          <a:xfrm>
            <a:off x="3995936" y="3398468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13,300 Bls</a:t>
            </a:r>
            <a:endParaRPr lang="es-CO" sz="1200" dirty="0"/>
          </a:p>
        </p:txBody>
      </p:sp>
      <p:sp>
        <p:nvSpPr>
          <p:cNvPr id="51" name="50 CuadroTexto"/>
          <p:cNvSpPr txBox="1"/>
          <p:nvPr/>
        </p:nvSpPr>
        <p:spPr>
          <a:xfrm>
            <a:off x="3995936" y="4594983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smtClean="0"/>
              <a:t>44,800 Bls</a:t>
            </a:r>
            <a:endParaRPr lang="es-CO" sz="1200" dirty="0"/>
          </a:p>
        </p:txBody>
      </p:sp>
      <p:sp>
        <p:nvSpPr>
          <p:cNvPr id="52" name="51 CuadroTexto"/>
          <p:cNvSpPr txBox="1"/>
          <p:nvPr/>
        </p:nvSpPr>
        <p:spPr>
          <a:xfrm>
            <a:off x="5724128" y="1418292"/>
            <a:ext cx="1296144" cy="369332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91,700 Bls</a:t>
            </a:r>
            <a:endParaRPr lang="es-CO" dirty="0"/>
          </a:p>
        </p:txBody>
      </p:sp>
      <p:sp>
        <p:nvSpPr>
          <p:cNvPr id="53" name="52 CuadroTexto"/>
          <p:cNvSpPr txBox="1"/>
          <p:nvPr/>
        </p:nvSpPr>
        <p:spPr>
          <a:xfrm>
            <a:off x="5724128" y="2987660"/>
            <a:ext cx="1296144" cy="369332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152,900 Bls</a:t>
            </a:r>
            <a:endParaRPr lang="es-CO" dirty="0"/>
          </a:p>
        </p:txBody>
      </p:sp>
      <p:sp>
        <p:nvSpPr>
          <p:cNvPr id="54" name="53 CuadroTexto"/>
          <p:cNvSpPr txBox="1"/>
          <p:nvPr/>
        </p:nvSpPr>
        <p:spPr>
          <a:xfrm>
            <a:off x="5724128" y="4581128"/>
            <a:ext cx="1296144" cy="369332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44,800 Bls</a:t>
            </a:r>
            <a:endParaRPr lang="es-CO" dirty="0"/>
          </a:p>
        </p:txBody>
      </p:sp>
      <p:sp>
        <p:nvSpPr>
          <p:cNvPr id="55" name="54 CuadroTexto"/>
          <p:cNvSpPr txBox="1"/>
          <p:nvPr/>
        </p:nvSpPr>
        <p:spPr>
          <a:xfrm>
            <a:off x="7524328" y="2987660"/>
            <a:ext cx="1296144" cy="369332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289,400 Bls</a:t>
            </a:r>
            <a:endParaRPr lang="es-CO" dirty="0"/>
          </a:p>
        </p:txBody>
      </p:sp>
      <p:cxnSp>
        <p:nvCxnSpPr>
          <p:cNvPr id="57" name="56 Conector recto"/>
          <p:cNvCxnSpPr>
            <a:stCxn id="52" idx="3"/>
            <a:endCxn id="55" idx="1"/>
          </p:cNvCxnSpPr>
          <p:nvPr/>
        </p:nvCxnSpPr>
        <p:spPr>
          <a:xfrm>
            <a:off x="7020272" y="1602958"/>
            <a:ext cx="504056" cy="1569368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57 Conector recto"/>
          <p:cNvCxnSpPr>
            <a:stCxn id="55" idx="1"/>
            <a:endCxn id="53" idx="3"/>
          </p:cNvCxnSpPr>
          <p:nvPr/>
        </p:nvCxnSpPr>
        <p:spPr>
          <a:xfrm flipH="1">
            <a:off x="7020272" y="3172326"/>
            <a:ext cx="504056" cy="0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60 Conector recto"/>
          <p:cNvCxnSpPr>
            <a:stCxn id="55" idx="1"/>
            <a:endCxn id="54" idx="3"/>
          </p:cNvCxnSpPr>
          <p:nvPr/>
        </p:nvCxnSpPr>
        <p:spPr>
          <a:xfrm flipH="1">
            <a:off x="7020272" y="3172326"/>
            <a:ext cx="504056" cy="1593468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97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7" y="32207"/>
            <a:ext cx="9144000" cy="679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846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3" t="18850" r="12877" b="22817"/>
          <a:stretch/>
        </p:blipFill>
        <p:spPr bwMode="auto">
          <a:xfrm>
            <a:off x="63206" y="188640"/>
            <a:ext cx="9036496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1246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21"/>
            <a:ext cx="9144000" cy="681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24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A26C49-F53D-4C00-B7DE-803A568B7C3F}" type="slidenum">
              <a:rPr lang="es-E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60"/>
            <a:ext cx="9144000" cy="685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554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e Office">
  <a:themeElements>
    <a:clrScheme name="Ecopetrol_2015">
      <a:dk1>
        <a:sysClr val="windowText" lastClr="000000"/>
      </a:dk1>
      <a:lt1>
        <a:sysClr val="window" lastClr="FFFFFF"/>
      </a:lt1>
      <a:dk2>
        <a:srgbClr val="7F7F7F"/>
      </a:dk2>
      <a:lt2>
        <a:srgbClr val="EEECE1"/>
      </a:lt2>
      <a:accent1>
        <a:srgbClr val="F26C08"/>
      </a:accent1>
      <a:accent2>
        <a:srgbClr val="9AC504"/>
      </a:accent2>
      <a:accent3>
        <a:srgbClr val="FFCC00"/>
      </a:accent3>
      <a:accent4>
        <a:srgbClr val="004236"/>
      </a:accent4>
      <a:accent5>
        <a:srgbClr val="3F3F3F"/>
      </a:accent5>
      <a:accent6>
        <a:srgbClr val="002060"/>
      </a:accent6>
      <a:hlink>
        <a:srgbClr val="FFC000"/>
      </a:hlink>
      <a:folHlink>
        <a:srgbClr val="F2F2F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blank">
  <a:themeElements>
    <a:clrScheme name="Ecopetrol">
      <a:dk1>
        <a:srgbClr val="000000"/>
      </a:dk1>
      <a:lt1>
        <a:srgbClr val="FFFFFF"/>
      </a:lt1>
      <a:dk2>
        <a:srgbClr val="004236"/>
      </a:dk2>
      <a:lt2>
        <a:srgbClr val="808080"/>
      </a:lt2>
      <a:accent1>
        <a:srgbClr val="E2E2E2"/>
      </a:accent1>
      <a:accent2>
        <a:srgbClr val="CAD225"/>
      </a:accent2>
      <a:accent3>
        <a:srgbClr val="B2B2B2"/>
      </a:accent3>
      <a:accent4>
        <a:srgbClr val="4D4D4D"/>
      </a:accent4>
      <a:accent5>
        <a:srgbClr val="EA6B00"/>
      </a:accent5>
      <a:accent6>
        <a:srgbClr val="FEDB00"/>
      </a:accent6>
      <a:hlink>
        <a:srgbClr val="004236"/>
      </a:hlink>
      <a:folHlink>
        <a:srgbClr val="9DA31D"/>
      </a:folHlink>
    </a:clrScheme>
    <a:fontScheme name="Standard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/>
          </a:solidFill>
        </a:ln>
        <a:effectLst/>
      </a:spPr>
      <a:bodyPr tIns="90000" bIns="90000" rtlCol="0" anchor="ctr" anchorCtr="0"/>
      <a:lstStyle>
        <a:defPPr algn="ctr">
          <a:defRPr sz="1400" dirty="0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 anchor="t">
        <a:spAutoFit/>
      </a:bodyPr>
      <a:lstStyle>
        <a:defPPr algn="ctr">
          <a:defRPr sz="1400" dirty="0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25249</TotalTime>
  <Words>69</Words>
  <Application>Microsoft Office PowerPoint</Application>
  <PresentationFormat>Presentación en pantalla (4:3)</PresentationFormat>
  <Paragraphs>47</Paragraphs>
  <Slides>22</Slides>
  <Notes>0</Notes>
  <HiddenSlides>7</HiddenSlides>
  <MMClips>0</MMClips>
  <ScaleCrop>false</ScaleCrop>
  <HeadingPairs>
    <vt:vector size="8" baseType="variant">
      <vt:variant>
        <vt:lpstr>Fuentes usadas</vt:lpstr>
      </vt:variant>
      <vt:variant>
        <vt:i4>2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8" baseType="lpstr">
      <vt:lpstr>Arial</vt:lpstr>
      <vt:lpstr>Calibri</vt:lpstr>
      <vt:lpstr>Tema de Office</vt:lpstr>
      <vt:lpstr>Diseño personalizado</vt:lpstr>
      <vt:lpstr>blank</vt:lpstr>
      <vt:lpstr>think-cell Slide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</dc:creator>
  <cp:lastModifiedBy>Elkin T. Méndez Almario</cp:lastModifiedBy>
  <cp:revision>1398</cp:revision>
  <cp:lastPrinted>2017-04-25T13:00:00Z</cp:lastPrinted>
  <dcterms:created xsi:type="dcterms:W3CDTF">2015-03-18T19:06:36Z</dcterms:created>
  <dcterms:modified xsi:type="dcterms:W3CDTF">2020-01-24T13:57:20Z</dcterms:modified>
</cp:coreProperties>
</file>