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264" r:id="rId2"/>
    <p:sldId id="266" r:id="rId3"/>
    <p:sldId id="270" r:id="rId4"/>
    <p:sldId id="271" r:id="rId5"/>
    <p:sldId id="269" r:id="rId6"/>
  </p:sldIdLst>
  <p:sldSz cx="12192000" cy="6858000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005000"/>
    <a:srgbClr val="457ABD"/>
    <a:srgbClr val="E90729"/>
    <a:srgbClr val="FFB719"/>
    <a:srgbClr val="262E5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928" autoAdjust="0"/>
    <p:restoredTop sz="90023" autoAdjust="0"/>
  </p:normalViewPr>
  <p:slideViewPr>
    <p:cSldViewPr snapToGrid="0">
      <p:cViewPr varScale="1">
        <p:scale>
          <a:sx n="62" d="100"/>
          <a:sy n="62" d="100"/>
        </p:scale>
        <p:origin x="90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8" d="100"/>
          <a:sy n="88" d="100"/>
        </p:scale>
        <p:origin x="3822" y="7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3" name="Marcador de fecha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D8BC29F-7146-45FC-912F-67B5603A3881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B6C84C4-C641-465F-8136-68D0EC301E62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99539371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7.jpeg>
</file>

<file path=ppt/media/image8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B35634-2486-4260-825E-1FF8CE2792AF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CO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O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A1EE7C-203C-416C-90EF-BA7C64EE3328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1372057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1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7222138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2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76388713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3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457080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4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2487224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imagen d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Marcador de nota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s-ES" dirty="0"/>
              <a:t>1. Las figuras geométricas se mueven y se incluye la nueva foto que se quiera de acuerdo al tema. </a:t>
            </a:r>
            <a:endParaRPr lang="es-CO" dirty="0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2A1EE7C-203C-416C-90EF-BA7C64EE3328}" type="slidenum">
              <a:rPr lang="es-CO" smtClean="0"/>
              <a:t>5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6046903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1DD5C5F-9D3E-4651-8907-29257768D6F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anchor="b">
            <a:normAutofit/>
          </a:bodyPr>
          <a:lstStyle>
            <a:lvl1pPr algn="ctr">
              <a:defRPr sz="5400">
                <a:solidFill>
                  <a:schemeClr val="accent6"/>
                </a:solidFill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50C5BFC1-5465-4CBE-A65A-A3AC3320A0F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5AB4B2FB-FF88-4400-A425-8FD4468555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CA03D852-FBD4-4E38-9605-43396A1EAE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43570499-E1B0-4120-A689-8699D5FA24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9834977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43A6C56-E74F-4D7F-AFC0-CB68DD5C36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63E11211-909D-42ED-996C-B2C4B284566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DDE37E79-3683-4570-A048-3CF29151D3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69D4AA34-075E-4539-9307-C77F3DAE42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6CFBFA6-37CD-4F9E-90A5-DA50299BEA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3720779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25BA86E8-2C66-4180-9C83-605976820A7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A33DF020-6A09-4588-B873-4D130DED77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E8F202EE-3217-4D26-A083-EF25C9C37B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E991CDFC-28CD-4CD9-A92B-52EF122D4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4FF0DBB9-EA38-4B50-8FDA-D3A1E51632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1395821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C7BAB6D3-8E1C-4640-8BA9-02611D75DE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dirty="0"/>
              <a:t>Editar los estilos de texto del patrón</a:t>
            </a:r>
          </a:p>
          <a:p>
            <a:pPr lvl="1"/>
            <a:r>
              <a:rPr lang="es-ES" dirty="0"/>
              <a:t>Segundo nivel</a:t>
            </a:r>
          </a:p>
          <a:p>
            <a:pPr lvl="2"/>
            <a:r>
              <a:rPr lang="es-ES" dirty="0"/>
              <a:t>Tercer nivel</a:t>
            </a:r>
          </a:p>
          <a:p>
            <a:pPr lvl="3"/>
            <a:r>
              <a:rPr lang="es-ES" dirty="0"/>
              <a:t>Cuarto nivel</a:t>
            </a:r>
          </a:p>
          <a:p>
            <a:pPr lvl="4"/>
            <a:r>
              <a:rPr lang="es-ES" dirty="0"/>
              <a:t>Quinto nivel</a:t>
            </a:r>
            <a:endParaRPr lang="es-CO" dirty="0"/>
          </a:p>
        </p:txBody>
      </p:sp>
      <p:sp>
        <p:nvSpPr>
          <p:cNvPr id="11" name="Rectángulo 10">
            <a:extLst>
              <a:ext uri="{FF2B5EF4-FFF2-40B4-BE49-F238E27FC236}">
                <a16:creationId xmlns:a16="http://schemas.microsoft.com/office/drawing/2014/main" id="{7413039C-1A57-4066-9FC9-54E549824766}"/>
              </a:ext>
            </a:extLst>
          </p:cNvPr>
          <p:cNvSpPr/>
          <p:nvPr userDrawn="1"/>
        </p:nvSpPr>
        <p:spPr>
          <a:xfrm>
            <a:off x="838199" y="685754"/>
            <a:ext cx="10515599" cy="72975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sp>
        <p:nvSpPr>
          <p:cNvPr id="10" name="Título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049219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0571749-45D4-4E25-9155-3147E1DE5A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 algn="ctr">
              <a:defRPr sz="6000">
                <a:solidFill>
                  <a:schemeClr val="tx2">
                    <a:lumMod val="75000"/>
                  </a:schemeClr>
                </a:solidFill>
                <a:highlight>
                  <a:srgbClr val="FFFF00"/>
                </a:highlight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BDAF1762-CF82-480D-903D-CBA74CDD91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20FC1B4-3F26-4E05-805C-5824C9FC05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541E37F1-832B-4A14-BCE4-269D6946F2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4605A538-1263-43BE-BE76-5A7DD6F595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9981228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11AFE18A-E264-4819-AC02-F90FE3A6C20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005ED36F-2B7C-4E49-9F34-F20E29DC62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7F443E76-64D2-425B-A0EB-753A85D173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FE55DD3F-A4E4-4EFD-8764-3AF24E5B00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8A2CF20E-5569-4A22-8859-DBCBDBB355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sp>
        <p:nvSpPr>
          <p:cNvPr id="11" name="Rectángulo 10">
            <a:extLst>
              <a:ext uri="{FF2B5EF4-FFF2-40B4-BE49-F238E27FC236}">
                <a16:creationId xmlns:a16="http://schemas.microsoft.com/office/drawing/2014/main" id="{B2B39990-0DB3-47C6-B233-6E862E12C6D2}"/>
              </a:ext>
            </a:extLst>
          </p:cNvPr>
          <p:cNvSpPr/>
          <p:nvPr userDrawn="1"/>
        </p:nvSpPr>
        <p:spPr>
          <a:xfrm>
            <a:off x="838199" y="685754"/>
            <a:ext cx="10515599" cy="72975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12" name="Título 1">
            <a:extLst>
              <a:ext uri="{FF2B5EF4-FFF2-40B4-BE49-F238E27FC236}">
                <a16:creationId xmlns:a16="http://schemas.microsoft.com/office/drawing/2014/main" id="{F08833E8-5C87-4313-8B04-EA2267EA3F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800">
                <a:solidFill>
                  <a:schemeClr val="bg1"/>
                </a:solidFill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42509257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400ED7C3-0F30-44F7-A71C-E3F0F5231E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5C111383-F417-4522-AC59-296C7421902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EE10C1E3-FC82-44CB-AF3C-5B7B5386D1A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B17BA4EA-FCFF-485F-BE5C-1CCF8692F58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D2C56ABE-F6ED-43E0-860C-E577874BCC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BB55A29E-F804-4321-9246-F38DC95EC9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14352DE0-E745-4B19-BCAB-7F7A892062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sp>
        <p:nvSpPr>
          <p:cNvPr id="13" name="Rectángulo 12">
            <a:extLst>
              <a:ext uri="{FF2B5EF4-FFF2-40B4-BE49-F238E27FC236}">
                <a16:creationId xmlns:a16="http://schemas.microsoft.com/office/drawing/2014/main" id="{A2A04B8F-5296-46FF-8278-0C4F616BF473}"/>
              </a:ext>
            </a:extLst>
          </p:cNvPr>
          <p:cNvSpPr/>
          <p:nvPr userDrawn="1"/>
        </p:nvSpPr>
        <p:spPr>
          <a:xfrm>
            <a:off x="838199" y="685754"/>
            <a:ext cx="10515599" cy="72975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14" name="Título 1">
            <a:extLst>
              <a:ext uri="{FF2B5EF4-FFF2-40B4-BE49-F238E27FC236}">
                <a16:creationId xmlns:a16="http://schemas.microsoft.com/office/drawing/2014/main" id="{0AD79EC5-3DF3-4ED9-8380-D55B12CC54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800">
                <a:solidFill>
                  <a:schemeClr val="bg1"/>
                </a:solidFill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27848390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53B0A5C8-640F-4A11-B89B-E05E512A1E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E386F3EC-D683-4191-BD9F-2B3F8D274C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41B642B1-189B-42A2-9BDF-DDFB56D03C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sp>
        <p:nvSpPr>
          <p:cNvPr id="9" name="Rectángulo 8">
            <a:extLst>
              <a:ext uri="{FF2B5EF4-FFF2-40B4-BE49-F238E27FC236}">
                <a16:creationId xmlns:a16="http://schemas.microsoft.com/office/drawing/2014/main" id="{92E007F1-0FC2-438C-A61A-F20F51468263}"/>
              </a:ext>
            </a:extLst>
          </p:cNvPr>
          <p:cNvSpPr/>
          <p:nvPr userDrawn="1"/>
        </p:nvSpPr>
        <p:spPr>
          <a:xfrm>
            <a:off x="838199" y="685754"/>
            <a:ext cx="10515599" cy="729752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10" name="Título 1">
            <a:extLst>
              <a:ext uri="{FF2B5EF4-FFF2-40B4-BE49-F238E27FC236}">
                <a16:creationId xmlns:a16="http://schemas.microsoft.com/office/drawing/2014/main" id="{A8DEF697-F1A2-40BA-8EC5-9888246BED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800">
                <a:solidFill>
                  <a:schemeClr val="bg1"/>
                </a:solidFill>
              </a:defRPr>
            </a:lvl1pPr>
          </a:lstStyle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336043341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D3376BE7-35A4-4E5F-9F12-5F380865E0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49AB23A6-2F4D-4D8E-8BDA-49D1CFCB4E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DC6ECFDF-D5B1-4DD3-9A14-631F957029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5012733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491252D-563D-4FEB-A4C2-4179B69B7E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98E022C-3443-4476-B3F8-CB83653B76B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C84AA68-3DBB-44AD-920D-83D244B481E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00C0E8CA-C388-4EFC-AAF5-0E82DF6A5C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B3FB6B8E-BB9E-4481-B900-79823BDD5A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B1381016-EED1-42A4-BD18-F77ACE4801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0661306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C71F883-9A6E-40EA-A1C6-28B1EA447D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6A12533E-8ADF-4B6E-871C-ABBEBBDCBC3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80FAAF3F-1C64-4D8D-A358-5A1E47A1CC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0F9254B1-FA65-42F0-BE6E-C8AB5C228E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9DA53920-CB1E-4089-B2F4-AB9F8CA48A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5C8946D8-76AB-4FD4-AFB2-4A66D32DD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3997833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D09F0644-3DF4-46EA-8083-A76C463D9F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dirty="0"/>
              <a:t>Haga clic para modificar el estilo de título del patrón</a:t>
            </a:r>
            <a:endParaRPr lang="es-CO" dirty="0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09DE172E-4994-4C46-B7B2-BB759AAC79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dirty="0"/>
              <a:t>Editar los estilos de texto del patrón</a:t>
            </a:r>
          </a:p>
          <a:p>
            <a:pPr lvl="1"/>
            <a:r>
              <a:rPr lang="es-ES" dirty="0"/>
              <a:t>Segundo nivel</a:t>
            </a:r>
          </a:p>
          <a:p>
            <a:pPr lvl="2"/>
            <a:r>
              <a:rPr lang="es-ES" dirty="0"/>
              <a:t>Tercer nivel</a:t>
            </a:r>
          </a:p>
          <a:p>
            <a:pPr lvl="3"/>
            <a:r>
              <a:rPr lang="es-ES" dirty="0"/>
              <a:t>Cuarto nivel</a:t>
            </a:r>
          </a:p>
          <a:p>
            <a:pPr lvl="4"/>
            <a:r>
              <a:rPr lang="es-ES" dirty="0"/>
              <a:t>Quinto nivel</a:t>
            </a:r>
            <a:endParaRPr lang="es-CO" dirty="0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DAE19364-ED16-40C8-A17C-2A7C7AE887E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496F86-C62D-424A-8D96-B6F967B1C82E}" type="datetimeFigureOut">
              <a:rPr lang="es-CO" smtClean="0"/>
              <a:t>24/01/2020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2EEABB2-062D-4723-BAB4-FF9B1C6B19E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F7337943-F9DB-405E-ACFD-1163D88A945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C2A4F8-B5CD-4C9C-AC4C-2524C44844C5}" type="slidenum">
              <a:rPr lang="es-CO" smtClean="0"/>
              <a:t>‹Nº›</a:t>
            </a:fld>
            <a:endParaRPr lang="es-CO"/>
          </a:p>
        </p:txBody>
      </p:sp>
      <p:pic>
        <p:nvPicPr>
          <p:cNvPr id="8" name="Imagen 7"/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10727372" y="6036802"/>
            <a:ext cx="1248201" cy="65908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597599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2">
              <a:lumMod val="50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Clr>
          <a:schemeClr val="accent5"/>
        </a:buClr>
        <a:buFont typeface="Arial" panose="020B0604020202020204" pitchFamily="34" charset="0"/>
        <a:buChar char="•"/>
        <a:defRPr sz="28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5"/>
        </a:buClr>
        <a:buFont typeface="Arial" panose="020B0604020202020204" pitchFamily="34" charset="0"/>
        <a:buChar char="•"/>
        <a:defRPr sz="24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5"/>
        </a:buClr>
        <a:buFont typeface="Arial" panose="020B0604020202020204" pitchFamily="34" charset="0"/>
        <a:buChar char="•"/>
        <a:defRPr sz="20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5"/>
        </a:buClr>
        <a:buFont typeface="Arial" panose="020B0604020202020204" pitchFamily="34" charset="0"/>
        <a:buChar char="•"/>
        <a:defRPr sz="18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Clr>
          <a:schemeClr val="accent5"/>
        </a:buClr>
        <a:buFont typeface="Arial" panose="020B0604020202020204" pitchFamily="34" charset="0"/>
        <a:buChar char="•"/>
        <a:defRPr sz="1800" kern="1200">
          <a:solidFill>
            <a:schemeClr val="tx2">
              <a:lumMod val="50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6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7.jpeg"/><Relationship Id="rId4" Type="http://schemas.openxmlformats.org/officeDocument/2006/relationships/image" Target="../media/image6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8.jpeg"/><Relationship Id="rId4" Type="http://schemas.openxmlformats.org/officeDocument/2006/relationships/image" Target="../media/image6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9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0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12201617" cy="6858000"/>
          </a:xfrm>
          <a:prstGeom prst="rect">
            <a:avLst/>
          </a:prstGeom>
        </p:spPr>
      </p:pic>
      <p:pic>
        <p:nvPicPr>
          <p:cNvPr id="5" name="Imagen 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0063048" y="211810"/>
            <a:ext cx="1992688" cy="3789233"/>
          </a:xfrm>
          <a:prstGeom prst="rect">
            <a:avLst/>
          </a:prstGeom>
        </p:spPr>
      </p:pic>
      <p:pic>
        <p:nvPicPr>
          <p:cNvPr id="7" name="Imagen 6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10723730" y="6021238"/>
            <a:ext cx="1255487" cy="675734"/>
          </a:xfrm>
          <a:prstGeom prst="rect">
            <a:avLst/>
          </a:prstGeom>
        </p:spPr>
      </p:pic>
      <p:sp>
        <p:nvSpPr>
          <p:cNvPr id="8" name="3 Rectángulo"/>
          <p:cNvSpPr/>
          <p:nvPr/>
        </p:nvSpPr>
        <p:spPr>
          <a:xfrm>
            <a:off x="2764504" y="1536174"/>
            <a:ext cx="5868052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O" sz="4000" dirty="0">
                <a:solidFill>
                  <a:srgbClr val="005000"/>
                </a:solidFill>
                <a:latin typeface="Arial Rounded MT Bold" pitchFamily="34" charset="0"/>
              </a:rPr>
              <a:t>VIGÉSIMA </a:t>
            </a:r>
            <a:r>
              <a:rPr lang="es-CO" sz="4000" dirty="0" smtClean="0">
                <a:solidFill>
                  <a:srgbClr val="005000"/>
                </a:solidFill>
                <a:latin typeface="Arial Rounded MT Bold" pitchFamily="34" charset="0"/>
              </a:rPr>
              <a:t>SEGUNDA JORNADA </a:t>
            </a:r>
            <a:r>
              <a:rPr lang="es-CO" sz="4000" dirty="0">
                <a:solidFill>
                  <a:srgbClr val="005000"/>
                </a:solidFill>
                <a:latin typeface="Arial Rounded MT Bold" pitchFamily="34" charset="0"/>
              </a:rPr>
              <a:t>DEL DÍA SIN CARRO EN </a:t>
            </a:r>
            <a:r>
              <a:rPr lang="es-CO" sz="4000" dirty="0" smtClean="0">
                <a:solidFill>
                  <a:srgbClr val="005000"/>
                </a:solidFill>
                <a:latin typeface="Arial Rounded MT Bold" pitchFamily="34" charset="0"/>
              </a:rPr>
              <a:t>BOGOTÁ</a:t>
            </a:r>
          </a:p>
          <a:p>
            <a:pPr algn="ctr"/>
            <a:endParaRPr lang="es-CO" sz="4000" dirty="0">
              <a:solidFill>
                <a:srgbClr val="005000"/>
              </a:solidFill>
              <a:latin typeface="Arial Rounded MT Bold" pitchFamily="34" charset="0"/>
            </a:endParaRPr>
          </a:p>
          <a:p>
            <a:pPr algn="ctr"/>
            <a:r>
              <a:rPr lang="es-CO" sz="4000" dirty="0" smtClean="0">
                <a:solidFill>
                  <a:srgbClr val="005000"/>
                </a:solidFill>
                <a:latin typeface="Arial Rounded MT Bold" pitchFamily="34" charset="0"/>
              </a:rPr>
              <a:t>Febrero 6 de 2020</a:t>
            </a:r>
            <a:endParaRPr lang="es-ES" sz="4000" dirty="0">
              <a:solidFill>
                <a:srgbClr val="005000"/>
              </a:solidFill>
              <a:latin typeface="Arial Rounded MT Bold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4044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 rotWithShape="1">
          <a:blip r:embed="rId3"/>
          <a:srcRect r="46798"/>
          <a:stretch/>
        </p:blipFill>
        <p:spPr>
          <a:xfrm>
            <a:off x="10026317" y="-11231"/>
            <a:ext cx="2165683" cy="6869231"/>
          </a:xfrm>
          <a:prstGeom prst="rect">
            <a:avLst/>
          </a:prstGeom>
        </p:spPr>
      </p:pic>
      <p:pic>
        <p:nvPicPr>
          <p:cNvPr id="12" name="Imagen 1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0723731" y="6034041"/>
            <a:ext cx="1255486" cy="662931"/>
          </a:xfrm>
          <a:prstGeom prst="rect">
            <a:avLst/>
          </a:prstGeom>
        </p:spPr>
      </p:pic>
      <p:sp>
        <p:nvSpPr>
          <p:cNvPr id="8" name="Rectángulo 7"/>
          <p:cNvSpPr/>
          <p:nvPr/>
        </p:nvSpPr>
        <p:spPr>
          <a:xfrm>
            <a:off x="920187" y="429660"/>
            <a:ext cx="919077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005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UBICACIÓN OPERATIVOS DE CONTROL  A  FUENTES MÓVILES</a:t>
            </a:r>
            <a:endParaRPr lang="es-ES" sz="4000" b="1" dirty="0">
              <a:solidFill>
                <a:srgbClr val="005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Subtítulo 2">
            <a:extLst>
              <a:ext uri="{FF2B5EF4-FFF2-40B4-BE49-F238E27FC236}">
                <a16:creationId xmlns:a16="http://schemas.microsoft.com/office/drawing/2014/main" id="{876A5BBC-A5C5-4867-8AF9-EB9D189FCAB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20187" y="3053273"/>
            <a:ext cx="9144000" cy="1655762"/>
          </a:xfrm>
        </p:spPr>
        <p:txBody>
          <a:bodyPr/>
          <a:lstStyle/>
          <a:p>
            <a:r>
              <a:rPr lang="es-E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Plantilla de texto </a:t>
            </a:r>
          </a:p>
          <a:p>
            <a:r>
              <a:rPr lang="es-ES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Opción 1 </a:t>
            </a:r>
            <a:endParaRPr lang="es-CO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9" name="14 Tabla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3501826"/>
              </p:ext>
            </p:extLst>
          </p:nvPr>
        </p:nvGraphicFramePr>
        <p:xfrm>
          <a:off x="342836" y="2308633"/>
          <a:ext cx="10598967" cy="2433848"/>
        </p:xfrm>
        <a:graphic>
          <a:graphicData uri="http://schemas.openxmlformats.org/drawingml/2006/table">
            <a:tbl>
              <a:tblPr/>
              <a:tblGrid>
                <a:gridCol w="5604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422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778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343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4676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25622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445502"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No.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Ubicación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Localidad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No.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Ubicación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1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Localidad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5425"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Avenida Carrera 68 X Av. 1ro de </a:t>
                      </a: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Mayo</a:t>
                      </a:r>
                    </a:p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(Sur- Norte)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Puente Aranda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4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Avenida Carrera 30 X Calle 57 (Campin)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Teusaquillo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5771"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2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Autopista Sur X Carrera </a:t>
                      </a: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76ª</a:t>
                      </a:r>
                    </a:p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(Pro tabaco)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Ciudad Bolívar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5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Carrera 80 X Calle 35 Sur (Abastos)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Kennedy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24986"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3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Avenida Calle 13 X Carrera </a:t>
                      </a: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106</a:t>
                      </a:r>
                    </a:p>
                    <a:p>
                      <a:pPr marL="3810" marR="28575" algn="just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(Éxito)</a:t>
                      </a:r>
                      <a:endParaRPr lang="es-ES" sz="16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Segoe UI"/>
                          <a:cs typeface="Arial" panose="020B0604020202020204" pitchFamily="34" charset="0"/>
                        </a:rPr>
                        <a:t>Fontibón</a:t>
                      </a: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810" marR="28575" algn="ctr">
                        <a:spcAft>
                          <a:spcPts val="0"/>
                        </a:spcAft>
                        <a:tabLst>
                          <a:tab pos="114300" algn="l"/>
                        </a:tabLst>
                      </a:pPr>
                      <a:r>
                        <a:rPr lang="es-ES" sz="1600" b="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6</a:t>
                      </a:r>
                      <a:endParaRPr lang="es-ES" sz="16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9CC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BR" sz="1600" b="0" kern="12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Autopista Norte X </a:t>
                      </a:r>
                      <a:r>
                        <a:rPr lang="es-ES" sz="1600" b="0" kern="12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Calle</a:t>
                      </a:r>
                      <a:r>
                        <a:rPr lang="pt-BR" sz="1600" b="0" kern="1200" spc="-5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t-BR" sz="1600" b="0" kern="12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170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" sz="1600" spc="-5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(Norte - Sur)</a:t>
                      </a:r>
                      <a:endParaRPr lang="es-ES" sz="1600" dirty="0" smtClean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s-CO" sz="16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Usaquén</a:t>
                      </a:r>
                    </a:p>
                  </a:txBody>
                  <a:tcPr marL="72000" marR="72000" marT="72000" marB="72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48529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 rotWithShape="1">
          <a:blip r:embed="rId3"/>
          <a:srcRect r="46798"/>
          <a:stretch/>
        </p:blipFill>
        <p:spPr>
          <a:xfrm>
            <a:off x="10026317" y="-11231"/>
            <a:ext cx="2165683" cy="6869231"/>
          </a:xfrm>
          <a:prstGeom prst="rect">
            <a:avLst/>
          </a:prstGeom>
        </p:spPr>
      </p:pic>
      <p:pic>
        <p:nvPicPr>
          <p:cNvPr id="12" name="Imagen 1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0723731" y="6034041"/>
            <a:ext cx="1255486" cy="662931"/>
          </a:xfrm>
          <a:prstGeom prst="rect">
            <a:avLst/>
          </a:prstGeom>
        </p:spPr>
      </p:pic>
      <p:sp>
        <p:nvSpPr>
          <p:cNvPr id="8" name="Rectángulo 7"/>
          <p:cNvSpPr/>
          <p:nvPr/>
        </p:nvSpPr>
        <p:spPr>
          <a:xfrm>
            <a:off x="920187" y="336672"/>
            <a:ext cx="919077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005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MONITOREO DE RUIDO URBANO</a:t>
            </a:r>
            <a:endParaRPr lang="es-ES" sz="4000" b="1" dirty="0">
              <a:solidFill>
                <a:srgbClr val="005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Rectángulo 3"/>
          <p:cNvSpPr/>
          <p:nvPr/>
        </p:nvSpPr>
        <p:spPr>
          <a:xfrm>
            <a:off x="6793253" y="1186750"/>
            <a:ext cx="3930478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PE" sz="24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  <a:cs typeface="Arial" panose="020B0604020202020204" pitchFamily="34" charset="0"/>
              </a:rPr>
              <a:t>Se monitoreará ruido ambiental en horarios pico y horarios valle mediante 25 estaciones de la Red de Ruido Urbano que tienen influencia de tráfico rodado, lo que se compara con el monitoreo de línea base correspondiente a los días jueves desde que cada estación entró en operación.</a:t>
            </a: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10" name="Picture 2" descr="C:\Users\juanc_000\Downloads\RRU.jpg">
            <a:extLst>
              <a:ext uri="{FF2B5EF4-FFF2-40B4-BE49-F238E27FC236}">
                <a16:creationId xmlns:a16="http://schemas.microsoft.com/office/drawing/2014/main" id="{76B49F20-D7BD-40D5-BB26-59855CD6602A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845" t="13397" r="19399" b="7205"/>
          <a:stretch/>
        </p:blipFill>
        <p:spPr bwMode="auto">
          <a:xfrm>
            <a:off x="300039" y="1137547"/>
            <a:ext cx="6162754" cy="5278752"/>
          </a:xfrm>
          <a:prstGeom prst="rect">
            <a:avLst/>
          </a:prstGeom>
          <a:ln w="12700" cap="sq" cmpd="thickThin">
            <a:solidFill>
              <a:srgbClr val="000000"/>
            </a:solidFill>
            <a:prstDash val="solid"/>
            <a:miter lim="800000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5277646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 rotWithShape="1">
          <a:blip r:embed="rId3"/>
          <a:srcRect r="46798"/>
          <a:stretch/>
        </p:blipFill>
        <p:spPr>
          <a:xfrm>
            <a:off x="10026317" y="-11231"/>
            <a:ext cx="2165683" cy="6869231"/>
          </a:xfrm>
          <a:prstGeom prst="rect">
            <a:avLst/>
          </a:prstGeom>
        </p:spPr>
      </p:pic>
      <p:pic>
        <p:nvPicPr>
          <p:cNvPr id="12" name="Imagen 1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0723731" y="6034041"/>
            <a:ext cx="1255486" cy="662931"/>
          </a:xfrm>
          <a:prstGeom prst="rect">
            <a:avLst/>
          </a:prstGeom>
        </p:spPr>
      </p:pic>
      <p:sp>
        <p:nvSpPr>
          <p:cNvPr id="8" name="Rectángulo 7"/>
          <p:cNvSpPr/>
          <p:nvPr/>
        </p:nvSpPr>
        <p:spPr>
          <a:xfrm>
            <a:off x="920187" y="336672"/>
            <a:ext cx="919077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005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MONITOREO DE CALIDAD DEL AIRE</a:t>
            </a:r>
            <a:endParaRPr lang="es-ES" sz="4000" b="1" dirty="0">
              <a:solidFill>
                <a:srgbClr val="005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tángulo 1"/>
          <p:cNvSpPr/>
          <p:nvPr/>
        </p:nvSpPr>
        <p:spPr>
          <a:xfrm>
            <a:off x="5177983" y="1445566"/>
            <a:ext cx="6197773" cy="46935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28575" lvl="0" algn="just">
              <a:lnSpc>
                <a:spcPct val="115000"/>
              </a:lnSpc>
              <a:spcAft>
                <a:spcPts val="0"/>
              </a:spcAft>
              <a:tabLst>
                <a:tab pos="114300" algn="l"/>
              </a:tabLst>
            </a:pP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Se realizará seguimiento continuo al comportamiento en la atmósfera local de contaminantes como: PM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10</a:t>
            </a: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, PM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2,5</a:t>
            </a: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, O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3</a:t>
            </a: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, CO, SO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2</a:t>
            </a:r>
            <a:r>
              <a:rPr lang="es-PE" sz="2000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 y NO</a:t>
            </a:r>
            <a:r>
              <a:rPr lang="es-PE" sz="2000" spc="-5" baseline="-25000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2</a:t>
            </a:r>
            <a:r>
              <a:rPr lang="es-PE" sz="2000" i="1" spc="-5" dirty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. </a:t>
            </a:r>
            <a:endParaRPr lang="es-PE" sz="2000" i="1" spc="-5" dirty="0" smtClean="0">
              <a:solidFill>
                <a:srgbClr val="000000"/>
              </a:solidFill>
              <a:latin typeface="Arial" panose="020B0604020202020204" pitchFamily="34" charset="0"/>
              <a:ea typeface="Segoe UI" panose="020B0502040204020203" pitchFamily="34" charset="0"/>
            </a:endParaRPr>
          </a:p>
          <a:p>
            <a:pPr marR="28575" lvl="0" algn="just">
              <a:lnSpc>
                <a:spcPct val="115000"/>
              </a:lnSpc>
              <a:spcAft>
                <a:spcPts val="0"/>
              </a:spcAft>
              <a:tabLst>
                <a:tab pos="114300" algn="l"/>
              </a:tabLst>
            </a:pPr>
            <a:endParaRPr lang="es-PE" sz="2000" i="1" spc="-5" dirty="0" smtClean="0">
              <a:solidFill>
                <a:srgbClr val="000000"/>
              </a:solidFill>
              <a:latin typeface="Arial" panose="020B0604020202020204" pitchFamily="34" charset="0"/>
              <a:ea typeface="Segoe UI" panose="020B0502040204020203" pitchFamily="34" charset="0"/>
            </a:endParaRPr>
          </a:p>
          <a:p>
            <a:pPr marR="28575" lvl="0" algn="just">
              <a:lnSpc>
                <a:spcPct val="115000"/>
              </a:lnSpc>
              <a:spcAft>
                <a:spcPts val="0"/>
              </a:spcAft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Para establecer la influencia del DSC&amp;SM en la calidad del aire se reporta un comparativo con:</a:t>
            </a:r>
          </a:p>
          <a:p>
            <a:pPr marR="28575" lvl="0" algn="just">
              <a:lnSpc>
                <a:spcPct val="115000"/>
              </a:lnSpc>
              <a:spcAft>
                <a:spcPts val="0"/>
              </a:spcAft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Jornadas anteriores del DSC&amp;SM,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Promedio de los días hábiles del mes de febrero de 2019 de los últimos años y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Día Análogo (día con similares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características meteorológicas y de </a:t>
            </a:r>
          </a:p>
          <a:p>
            <a:pPr marL="457200" marR="28575" lvl="0" indent="-457200" algn="just">
              <a:lnSpc>
                <a:spcPct val="115000"/>
              </a:lnSpc>
              <a:spcAft>
                <a:spcPts val="0"/>
              </a:spcAft>
              <a:buFont typeface="+mj-lt"/>
              <a:buAutoNum type="arabicPeriod"/>
              <a:tabLst>
                <a:tab pos="114300" algn="l"/>
              </a:tabLst>
            </a:pPr>
            <a:r>
              <a:rPr lang="es-PE" sz="2000" spc="-5" dirty="0" smtClean="0">
                <a:solidFill>
                  <a:srgbClr val="000000"/>
                </a:solidFill>
                <a:latin typeface="Arial" panose="020B0604020202020204" pitchFamily="34" charset="0"/>
                <a:ea typeface="Segoe UI" panose="020B0502040204020203" pitchFamily="34" charset="0"/>
              </a:rPr>
              <a:t>dinámica de ciudad).</a:t>
            </a:r>
            <a:endParaRPr lang="en-US" sz="2000" dirty="0">
              <a:solidFill>
                <a:srgbClr val="000000"/>
              </a:solidFill>
              <a:latin typeface="Arial" panose="020B0604020202020204" pitchFamily="34" charset="0"/>
              <a:ea typeface="Arial" panose="020B0604020202020204" pitchFamily="34" charset="0"/>
            </a:endParaRPr>
          </a:p>
        </p:txBody>
      </p:sp>
      <p:grpSp>
        <p:nvGrpSpPr>
          <p:cNvPr id="9" name="13 Grupo"/>
          <p:cNvGrpSpPr/>
          <p:nvPr/>
        </p:nvGrpSpPr>
        <p:grpSpPr>
          <a:xfrm>
            <a:off x="172032" y="1221979"/>
            <a:ext cx="4959458" cy="5304511"/>
            <a:chOff x="387927" y="0"/>
            <a:chExt cx="6353175" cy="6858000"/>
          </a:xfrm>
        </p:grpSpPr>
        <p:pic>
          <p:nvPicPr>
            <p:cNvPr id="11" name="Imagen 10" descr="Imagen que contiene texto, mapa&#10;&#10;Descripción generada automáticamente">
              <a:extLst>
                <a:ext uri="{FF2B5EF4-FFF2-40B4-BE49-F238E27FC236}">
                  <a16:creationId xmlns:a16="http://schemas.microsoft.com/office/drawing/2014/main" id="{B1468E21-427B-40C3-9721-4CF268302E67}"/>
                </a:ext>
              </a:extLst>
            </p:cNvPr>
            <p:cNvPicPr>
              <a:picLocks noChangeAspect="1"/>
            </p:cNvPicPr>
            <p:nvPr/>
          </p:nvPicPr>
          <p:blipFill>
            <a:blip r:embed="rId5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87927" y="0"/>
              <a:ext cx="6353175" cy="6858000"/>
            </a:xfrm>
            <a:prstGeom prst="rect">
              <a:avLst/>
            </a:prstGeom>
          </p:spPr>
        </p:pic>
        <p:grpSp>
          <p:nvGrpSpPr>
            <p:cNvPr id="13" name="Grupo 16">
              <a:extLst>
                <a:ext uri="{FF2B5EF4-FFF2-40B4-BE49-F238E27FC236}">
                  <a16:creationId xmlns:a16="http://schemas.microsoft.com/office/drawing/2014/main" id="{BAF95D69-EDAA-422F-85EF-E60D4DE4C015}"/>
                </a:ext>
              </a:extLst>
            </p:cNvPr>
            <p:cNvGrpSpPr/>
            <p:nvPr/>
          </p:nvGrpSpPr>
          <p:grpSpPr>
            <a:xfrm>
              <a:off x="1738225" y="2304756"/>
              <a:ext cx="1722222" cy="3696925"/>
              <a:chOff x="1336430" y="2304756"/>
              <a:chExt cx="1722222" cy="3696925"/>
            </a:xfrm>
          </p:grpSpPr>
          <p:sp>
            <p:nvSpPr>
              <p:cNvPr id="18" name="Triángulo isósceles 17">
                <a:extLst>
                  <a:ext uri="{FF2B5EF4-FFF2-40B4-BE49-F238E27FC236}">
                    <a16:creationId xmlns:a16="http://schemas.microsoft.com/office/drawing/2014/main" id="{64BA73C7-8833-42CA-84DA-08D107A26F45}"/>
                  </a:ext>
                </a:extLst>
              </p:cNvPr>
              <p:cNvSpPr/>
              <p:nvPr/>
            </p:nvSpPr>
            <p:spPr>
              <a:xfrm>
                <a:off x="1336430" y="4557931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  <p:sp>
            <p:nvSpPr>
              <p:cNvPr id="19" name="Triángulo isósceles 18">
                <a:extLst>
                  <a:ext uri="{FF2B5EF4-FFF2-40B4-BE49-F238E27FC236}">
                    <a16:creationId xmlns:a16="http://schemas.microsoft.com/office/drawing/2014/main" id="{1929EC3B-0DDD-45FA-B89C-F05460A54E91}"/>
                  </a:ext>
                </a:extLst>
              </p:cNvPr>
              <p:cNvSpPr/>
              <p:nvPr/>
            </p:nvSpPr>
            <p:spPr>
              <a:xfrm>
                <a:off x="2023402" y="3050343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  <p:sp>
            <p:nvSpPr>
              <p:cNvPr id="20" name="Triángulo isósceles 19">
                <a:extLst>
                  <a:ext uri="{FF2B5EF4-FFF2-40B4-BE49-F238E27FC236}">
                    <a16:creationId xmlns:a16="http://schemas.microsoft.com/office/drawing/2014/main" id="{5ECA8EF4-C44F-4B4F-94DA-8E7BEEAD0E37}"/>
                  </a:ext>
                </a:extLst>
              </p:cNvPr>
              <p:cNvSpPr/>
              <p:nvPr/>
            </p:nvSpPr>
            <p:spPr>
              <a:xfrm>
                <a:off x="2684584" y="2304756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  <p:sp>
            <p:nvSpPr>
              <p:cNvPr id="21" name="Triángulo isósceles 20">
                <a:extLst>
                  <a:ext uri="{FF2B5EF4-FFF2-40B4-BE49-F238E27FC236}">
                    <a16:creationId xmlns:a16="http://schemas.microsoft.com/office/drawing/2014/main" id="{C1B51554-BD92-4391-9A78-7DBE78BD9527}"/>
                  </a:ext>
                </a:extLst>
              </p:cNvPr>
              <p:cNvSpPr/>
              <p:nvPr/>
            </p:nvSpPr>
            <p:spPr>
              <a:xfrm>
                <a:off x="2850516" y="5821681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  <p:sp>
            <p:nvSpPr>
              <p:cNvPr id="22" name="Triángulo isósceles 21">
                <a:extLst>
                  <a:ext uri="{FF2B5EF4-FFF2-40B4-BE49-F238E27FC236}">
                    <a16:creationId xmlns:a16="http://schemas.microsoft.com/office/drawing/2014/main" id="{532D1DC9-620C-4D0F-9371-283AB89F3B1F}"/>
                  </a:ext>
                </a:extLst>
              </p:cNvPr>
              <p:cNvSpPr/>
              <p:nvPr/>
            </p:nvSpPr>
            <p:spPr>
              <a:xfrm>
                <a:off x="2878652" y="4498780"/>
                <a:ext cx="180000" cy="180000"/>
              </a:xfrm>
              <a:prstGeom prst="triangle">
                <a:avLst/>
              </a:prstGeom>
              <a:solidFill>
                <a:srgbClr val="507E3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s-CO"/>
              </a:p>
            </p:txBody>
          </p:sp>
        </p:grpSp>
        <p:sp>
          <p:nvSpPr>
            <p:cNvPr id="14" name="Triángulo isósceles 13">
              <a:extLst>
                <a:ext uri="{FF2B5EF4-FFF2-40B4-BE49-F238E27FC236}">
                  <a16:creationId xmlns:a16="http://schemas.microsoft.com/office/drawing/2014/main" id="{6D703303-F5D3-4ECA-AED3-AEF68B6FB797}"/>
                </a:ext>
              </a:extLst>
            </p:cNvPr>
            <p:cNvSpPr/>
            <p:nvPr/>
          </p:nvSpPr>
          <p:spPr>
            <a:xfrm>
              <a:off x="4694904" y="5944290"/>
              <a:ext cx="180000" cy="180000"/>
            </a:xfrm>
            <a:prstGeom prst="triangle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CO"/>
            </a:p>
          </p:txBody>
        </p:sp>
        <p:sp>
          <p:nvSpPr>
            <p:cNvPr id="15" name="Triángulo isósceles 14">
              <a:extLst>
                <a:ext uri="{FF2B5EF4-FFF2-40B4-BE49-F238E27FC236}">
                  <a16:creationId xmlns:a16="http://schemas.microsoft.com/office/drawing/2014/main" id="{FE1EC0A0-34F6-48C0-B792-1F4B1D976D37}"/>
                </a:ext>
              </a:extLst>
            </p:cNvPr>
            <p:cNvSpPr/>
            <p:nvPr/>
          </p:nvSpPr>
          <p:spPr>
            <a:xfrm>
              <a:off x="4687703" y="6239711"/>
              <a:ext cx="180000" cy="180000"/>
            </a:xfrm>
            <a:prstGeom prst="triangle">
              <a:avLst/>
            </a:prstGeom>
            <a:solidFill>
              <a:srgbClr val="507E3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CO"/>
            </a:p>
          </p:txBody>
        </p:sp>
        <p:sp>
          <p:nvSpPr>
            <p:cNvPr id="16" name="CuadroTexto 15">
              <a:extLst>
                <a:ext uri="{FF2B5EF4-FFF2-40B4-BE49-F238E27FC236}">
                  <a16:creationId xmlns:a16="http://schemas.microsoft.com/office/drawing/2014/main" id="{C153D209-C63A-4E1B-B0CC-330D55C13658}"/>
                </a:ext>
              </a:extLst>
            </p:cNvPr>
            <p:cNvSpPr txBox="1"/>
            <p:nvPr/>
          </p:nvSpPr>
          <p:spPr>
            <a:xfrm>
              <a:off x="4867703" y="5891828"/>
              <a:ext cx="1563335" cy="31202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CO" sz="1100" b="1" dirty="0">
                  <a:solidFill>
                    <a:srgbClr val="000000"/>
                  </a:solidFill>
                  <a:latin typeface="Arial Narrow" panose="020B0606020202030204" pitchFamily="34" charset="0"/>
                </a:rPr>
                <a:t>Estación existente</a:t>
              </a:r>
            </a:p>
          </p:txBody>
        </p:sp>
        <p:sp>
          <p:nvSpPr>
            <p:cNvPr id="17" name="CuadroTexto 16">
              <a:extLst>
                <a:ext uri="{FF2B5EF4-FFF2-40B4-BE49-F238E27FC236}">
                  <a16:creationId xmlns:a16="http://schemas.microsoft.com/office/drawing/2014/main" id="{B6399F89-C6C5-430A-BEB3-9555A708F20C}"/>
                </a:ext>
              </a:extLst>
            </p:cNvPr>
            <p:cNvSpPr txBox="1"/>
            <p:nvPr/>
          </p:nvSpPr>
          <p:spPr>
            <a:xfrm>
              <a:off x="4879178" y="6197507"/>
              <a:ext cx="1345739" cy="312028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CO" sz="1100" b="1" dirty="0">
                  <a:solidFill>
                    <a:srgbClr val="000000"/>
                  </a:solidFill>
                  <a:latin typeface="Arial Narrow" panose="020B0606020202030204" pitchFamily="34" charset="0"/>
                </a:rPr>
                <a:t>Estación nueva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291173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-4808" y="0"/>
            <a:ext cx="12201615" cy="6857999"/>
          </a:xfrm>
          <a:prstGeom prst="rect">
            <a:avLst/>
          </a:prstGeom>
        </p:spPr>
      </p:pic>
      <p:pic>
        <p:nvPicPr>
          <p:cNvPr id="4" name="Imagen 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3749209" y="3428999"/>
            <a:ext cx="4693578" cy="2520636"/>
          </a:xfrm>
          <a:prstGeom prst="rect">
            <a:avLst/>
          </a:prstGeom>
        </p:spPr>
      </p:pic>
      <p:sp>
        <p:nvSpPr>
          <p:cNvPr id="2" name="CuadroTexto 1"/>
          <p:cNvSpPr txBox="1"/>
          <p:nvPr/>
        </p:nvSpPr>
        <p:spPr>
          <a:xfrm>
            <a:off x="3749209" y="1683578"/>
            <a:ext cx="392064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4000" b="1" dirty="0" smtClean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GRACIAS</a:t>
            </a:r>
            <a:endParaRPr lang="es-CO" sz="40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42203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Personalizado 2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C000"/>
      </a:accent1>
      <a:accent2>
        <a:srgbClr val="F8931D"/>
      </a:accent2>
      <a:accent3>
        <a:srgbClr val="CE8D3E"/>
      </a:accent3>
      <a:accent4>
        <a:srgbClr val="EC7016"/>
      </a:accent4>
      <a:accent5>
        <a:srgbClr val="FF0000"/>
      </a:accent5>
      <a:accent6>
        <a:srgbClr val="9C6A6A"/>
      </a:accent6>
      <a:hlink>
        <a:srgbClr val="2998E3"/>
      </a:hlink>
      <a:folHlink>
        <a:srgbClr val="7F723D"/>
      </a:folHlink>
    </a:clrScheme>
    <a:fontScheme name="Personalizado 1">
      <a:majorFont>
        <a:latin typeface="Arial Rounded MT Bold"/>
        <a:ea typeface=""/>
        <a:cs typeface=""/>
      </a:majorFont>
      <a:minorFont>
        <a:latin typeface="Calibr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644</TotalTime>
  <Words>358</Words>
  <Application>Microsoft Office PowerPoint</Application>
  <PresentationFormat>Panorámica</PresentationFormat>
  <Paragraphs>59</Paragraphs>
  <Slides>5</Slides>
  <Notes>5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12" baseType="lpstr">
      <vt:lpstr>Arial</vt:lpstr>
      <vt:lpstr>Arial Narrow</vt:lpstr>
      <vt:lpstr>Arial Rounded MT Bold</vt:lpstr>
      <vt:lpstr>Calibri</vt:lpstr>
      <vt:lpstr>Segoe UI</vt:lpstr>
      <vt:lpstr>Times New Roman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Nombre entidad</dc:title>
  <dc:creator>SILVIA.BORRAS</dc:creator>
  <cp:lastModifiedBy>Usuario</cp:lastModifiedBy>
  <cp:revision>90</cp:revision>
  <dcterms:created xsi:type="dcterms:W3CDTF">2019-02-20T15:50:46Z</dcterms:created>
  <dcterms:modified xsi:type="dcterms:W3CDTF">2020-01-24T14:15:17Z</dcterms:modified>
</cp:coreProperties>
</file>