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708" r:id="rId2"/>
    <p:sldMasterId id="2147483696" r:id="rId3"/>
    <p:sldMasterId id="2147483720" r:id="rId4"/>
  </p:sldMasterIdLst>
  <p:sldIdLst>
    <p:sldId id="256" r:id="rId5"/>
    <p:sldId id="262" r:id="rId6"/>
    <p:sldId id="259" r:id="rId7"/>
    <p:sldId id="263" r:id="rId8"/>
    <p:sldId id="274" r:id="rId9"/>
    <p:sldId id="275" r:id="rId10"/>
    <p:sldId id="276" r:id="rId11"/>
    <p:sldId id="278" r:id="rId12"/>
    <p:sldId id="282" r:id="rId13"/>
    <p:sldId id="283" r:id="rId14"/>
    <p:sldId id="27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9" r:id="rId25"/>
    <p:sldId id="261" r:id="rId2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9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3"/>
    <p:restoredTop sz="94678"/>
  </p:normalViewPr>
  <p:slideViewPr>
    <p:cSldViewPr snapToGrid="0" snapToObjects="1">
      <p:cViewPr>
        <p:scale>
          <a:sx n="100" d="100"/>
          <a:sy n="100" d="100"/>
        </p:scale>
        <p:origin x="-1860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2AF411-5E2D-457B-B8FD-687A4E10732E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68F0A9EC-B96D-4B68-A8B6-DA88675BD60C}">
      <dgm:prSet phldrT="[Texto]"/>
      <dgm:spPr/>
      <dgm:t>
        <a:bodyPr/>
        <a:lstStyle/>
        <a:p>
          <a:r>
            <a:rPr lang="es-CO" dirty="0" smtClean="0">
              <a:latin typeface="Arial Narrow" panose="020B0606020202030204" pitchFamily="34" charset="0"/>
            </a:rPr>
            <a:t>Registrar y remitir información</a:t>
          </a:r>
          <a:endParaRPr lang="es-CO" dirty="0">
            <a:latin typeface="Arial Narrow" panose="020B0606020202030204" pitchFamily="34" charset="0"/>
          </a:endParaRPr>
        </a:p>
      </dgm:t>
    </dgm:pt>
    <dgm:pt modelId="{5CCF25E4-1D2C-417B-BC23-AE78E4B91E8B}" type="parTrans" cxnId="{8D2E4D2F-8359-4D8B-9C8F-BA6FCBCE56DB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98A71C9C-701C-4999-B567-4B6DEFAEFE34}" type="sibTrans" cxnId="{8D2E4D2F-8359-4D8B-9C8F-BA6FCBCE56DB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3E040EC3-1277-431F-A87D-6255E64372A1}">
      <dgm:prSet phldrT="[Texto]"/>
      <dgm:spPr/>
      <dgm:t>
        <a:bodyPr/>
        <a:lstStyle/>
        <a:p>
          <a:r>
            <a:rPr lang="es-CO" b="1" dirty="0" smtClean="0">
              <a:latin typeface="Arial Narrow" panose="020B0606020202030204" pitchFamily="34" charset="0"/>
            </a:rPr>
            <a:t>Alcaldías locales</a:t>
          </a:r>
        </a:p>
        <a:p>
          <a:r>
            <a:rPr lang="es-CO" dirty="0" smtClean="0">
              <a:latin typeface="Arial Narrow" panose="020B0606020202030204" pitchFamily="34" charset="0"/>
            </a:rPr>
            <a:t>Hasta el 28 de febrero</a:t>
          </a:r>
        </a:p>
        <a:p>
          <a:r>
            <a:rPr lang="es-CO" dirty="0" smtClean="0">
              <a:latin typeface="Arial Narrow" panose="020B0606020202030204" pitchFamily="34" charset="0"/>
            </a:rPr>
            <a:t>Formato enviado por SDDE</a:t>
          </a:r>
        </a:p>
        <a:p>
          <a:r>
            <a:rPr lang="es-CO" dirty="0" smtClean="0">
              <a:latin typeface="Arial Narrow" panose="020B0606020202030204" pitchFamily="34" charset="0"/>
            </a:rPr>
            <a:t>Remiten a SDDE</a:t>
          </a:r>
          <a:endParaRPr lang="es-CO" dirty="0">
            <a:latin typeface="Arial Narrow" panose="020B0606020202030204" pitchFamily="34" charset="0"/>
          </a:endParaRPr>
        </a:p>
      </dgm:t>
    </dgm:pt>
    <dgm:pt modelId="{092ACE3E-44CF-45F0-9BDC-4F4215FCF4BC}" type="parTrans" cxnId="{64B92250-1447-4FA8-BBA0-38B5798D9A80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C8AFCA05-5421-4A02-AE4C-FDA94669BD4C}" type="sibTrans" cxnId="{64B92250-1447-4FA8-BBA0-38B5798D9A80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3EA77046-DA92-4013-8B6A-542EE251FEFB}">
      <dgm:prSet phldrT="[Texto]"/>
      <dgm:spPr/>
      <dgm:t>
        <a:bodyPr/>
        <a:lstStyle/>
        <a:p>
          <a:r>
            <a:rPr lang="es-CO" dirty="0" smtClean="0">
              <a:latin typeface="Arial Narrow" panose="020B0606020202030204" pitchFamily="34" charset="0"/>
            </a:rPr>
            <a:t>Consolidar y remitir información</a:t>
          </a:r>
          <a:endParaRPr lang="es-CO" dirty="0">
            <a:latin typeface="Arial Narrow" panose="020B0606020202030204" pitchFamily="34" charset="0"/>
          </a:endParaRPr>
        </a:p>
      </dgm:t>
    </dgm:pt>
    <dgm:pt modelId="{8D1A9EEB-F03B-4460-8233-54BC99063013}" type="parTrans" cxnId="{A5EE05BF-31FA-479A-8F23-A8E8712DD274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A2D69EC8-5C7C-43F0-8440-540C03C747B2}" type="sibTrans" cxnId="{A5EE05BF-31FA-479A-8F23-A8E8712DD274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8FBE101A-2E6A-4ED8-BC0F-5CE9F13ABA73}">
      <dgm:prSet phldrT="[Texto]"/>
      <dgm:spPr/>
      <dgm:t>
        <a:bodyPr/>
        <a:lstStyle/>
        <a:p>
          <a:r>
            <a:rPr lang="es-CO" b="1" dirty="0" smtClean="0">
              <a:latin typeface="Arial Narrow" panose="020B0606020202030204" pitchFamily="34" charset="0"/>
            </a:rPr>
            <a:t>SDDE</a:t>
          </a:r>
        </a:p>
        <a:p>
          <a:r>
            <a:rPr lang="es-CO" dirty="0" smtClean="0">
              <a:latin typeface="Arial Narrow" panose="020B0606020202030204" pitchFamily="34" charset="0"/>
            </a:rPr>
            <a:t>Hasta el 3 de marzo</a:t>
          </a:r>
        </a:p>
        <a:p>
          <a:r>
            <a:rPr lang="es-CO" dirty="0" smtClean="0">
              <a:latin typeface="Arial Narrow" panose="020B0606020202030204" pitchFamily="34" charset="0"/>
            </a:rPr>
            <a:t>Remiten a IDIGER</a:t>
          </a:r>
          <a:endParaRPr lang="es-CO" dirty="0">
            <a:latin typeface="Arial Narrow" panose="020B0606020202030204" pitchFamily="34" charset="0"/>
          </a:endParaRPr>
        </a:p>
      </dgm:t>
    </dgm:pt>
    <dgm:pt modelId="{6048C488-FF51-4CAC-93C8-5BBE51DCB291}" type="parTrans" cxnId="{36F61067-AD15-4583-A38C-2D5C0AF1665B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1025DE4F-31D5-449A-B685-6E310EA89328}" type="sibTrans" cxnId="{36F61067-AD15-4583-A38C-2D5C0AF1665B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758A2CC5-4BBE-4A9F-B4C8-CCB541C23498}">
      <dgm:prSet phldrT="[Texto]"/>
      <dgm:spPr/>
      <dgm:t>
        <a:bodyPr/>
        <a:lstStyle/>
        <a:p>
          <a:r>
            <a:rPr lang="es-CO" dirty="0" smtClean="0">
              <a:latin typeface="Arial Narrow" panose="020B0606020202030204" pitchFamily="34" charset="0"/>
            </a:rPr>
            <a:t>Gestionar ayudas</a:t>
          </a:r>
          <a:endParaRPr lang="es-CO" dirty="0">
            <a:latin typeface="Arial Narrow" panose="020B0606020202030204" pitchFamily="34" charset="0"/>
          </a:endParaRPr>
        </a:p>
      </dgm:t>
    </dgm:pt>
    <dgm:pt modelId="{88FB3459-18A2-4794-B6D7-223A25E9491B}" type="parTrans" cxnId="{34BF66F1-6D25-43F1-91C6-37E8D171F699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2D960A00-173B-48B7-AFDA-F92F4A44C7D1}" type="sibTrans" cxnId="{34BF66F1-6D25-43F1-91C6-37E8D171F699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A24F13E2-9141-4A76-9E0B-FB46F8FE9E69}">
      <dgm:prSet phldrT="[Texto]"/>
      <dgm:spPr/>
      <dgm:t>
        <a:bodyPr/>
        <a:lstStyle/>
        <a:p>
          <a:r>
            <a:rPr lang="es-CO" b="1" dirty="0" smtClean="0">
              <a:latin typeface="Arial Narrow" panose="020B0606020202030204" pitchFamily="34" charset="0"/>
            </a:rPr>
            <a:t>IDIGER</a:t>
          </a:r>
        </a:p>
        <a:p>
          <a:r>
            <a:rPr lang="es-CO" dirty="0" smtClean="0">
              <a:latin typeface="Arial Narrow" panose="020B0606020202030204" pitchFamily="34" charset="0"/>
            </a:rPr>
            <a:t>Gestiona adquisición de ayudas</a:t>
          </a:r>
          <a:endParaRPr lang="es-CO" dirty="0">
            <a:latin typeface="Arial Narrow" panose="020B0606020202030204" pitchFamily="34" charset="0"/>
          </a:endParaRPr>
        </a:p>
      </dgm:t>
    </dgm:pt>
    <dgm:pt modelId="{8207D39A-2650-4975-971B-4188243FC59B}" type="parTrans" cxnId="{56B667C3-5087-425F-B9C0-EEDC4D32C064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B17675AD-8532-4936-BC83-18829080071B}" type="sibTrans" cxnId="{56B667C3-5087-425F-B9C0-EEDC4D32C064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B6709108-B5D9-43C7-B729-A7006A842E94}">
      <dgm:prSet phldrT="[Texto]"/>
      <dgm:spPr/>
      <dgm:t>
        <a:bodyPr/>
        <a:lstStyle/>
        <a:p>
          <a:r>
            <a:rPr lang="es-CO" dirty="0" smtClean="0">
              <a:latin typeface="Arial Narrow" panose="020B0606020202030204" pitchFamily="34" charset="0"/>
            </a:rPr>
            <a:t>Entrega de ayudas</a:t>
          </a:r>
          <a:endParaRPr lang="es-CO" dirty="0">
            <a:latin typeface="Arial Narrow" panose="020B0606020202030204" pitchFamily="34" charset="0"/>
          </a:endParaRPr>
        </a:p>
      </dgm:t>
    </dgm:pt>
    <dgm:pt modelId="{F6444D0F-4818-4065-B0D5-8BFE8940FF7A}" type="parTrans" cxnId="{AECA4B13-D84B-45DB-B870-D0C30F91FAA2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CA88C81A-5527-418F-9DFB-31E3826EC641}" type="sibTrans" cxnId="{AECA4B13-D84B-45DB-B870-D0C30F91FAA2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A8B0D1EA-C107-4234-8939-7350960C9966}">
      <dgm:prSet phldrT="[Texto]"/>
      <dgm:spPr/>
      <dgm:t>
        <a:bodyPr/>
        <a:lstStyle/>
        <a:p>
          <a:endParaRPr lang="es-CO" b="1" dirty="0">
            <a:latin typeface="Arial Narrow" panose="020B0606020202030204" pitchFamily="34" charset="0"/>
          </a:endParaRPr>
        </a:p>
      </dgm:t>
    </dgm:pt>
    <dgm:pt modelId="{BFFC4750-4352-4796-919D-2418D34F7308}" type="parTrans" cxnId="{47B0F849-9A90-4398-9988-3699B7689F09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E57BBDED-E92A-415B-98EF-D1E23186CE7F}" type="sibTrans" cxnId="{47B0F849-9A90-4398-9988-3699B7689F09}">
      <dgm:prSet/>
      <dgm:spPr/>
      <dgm:t>
        <a:bodyPr/>
        <a:lstStyle/>
        <a:p>
          <a:endParaRPr lang="es-CO">
            <a:latin typeface="Arial Narrow" panose="020B0606020202030204" pitchFamily="34" charset="0"/>
          </a:endParaRPr>
        </a:p>
      </dgm:t>
    </dgm:pt>
    <dgm:pt modelId="{2FCEBF0A-5280-4346-8E4A-4F7C9EE449A3}" type="pres">
      <dgm:prSet presAssocID="{092AF411-5E2D-457B-B8FD-687A4E10732E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967205F8-7714-46E3-AEEA-3B3A744506FE}" type="pres">
      <dgm:prSet presAssocID="{68F0A9EC-B96D-4B68-A8B6-DA88675BD60C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A47C47F-10B4-49DD-94F8-502705050F05}" type="pres">
      <dgm:prSet presAssocID="{68F0A9EC-B96D-4B68-A8B6-DA88675BD60C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21709FF-6F38-4CE8-9EC4-072881882665}" type="pres">
      <dgm:prSet presAssocID="{3EA77046-DA92-4013-8B6A-542EE251FEFB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C440A3F-DA92-4F8C-99A9-9A54A4C9CC57}" type="pres">
      <dgm:prSet presAssocID="{3EA77046-DA92-4013-8B6A-542EE251FEFB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A7567C4-5C5C-4D4A-99DD-FFFA7842D83E}" type="pres">
      <dgm:prSet presAssocID="{758A2CC5-4BBE-4A9F-B4C8-CCB541C23498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BA5B047-A5AC-46FE-9EE1-02E75AB49745}" type="pres">
      <dgm:prSet presAssocID="{758A2CC5-4BBE-4A9F-B4C8-CCB541C23498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57001F1-8D6E-42CA-BD23-30BB589CD916}" type="pres">
      <dgm:prSet presAssocID="{B6709108-B5D9-43C7-B729-A7006A842E94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62D4DFA-953C-4E0B-9E00-3B0E46A0F61F}" type="pres">
      <dgm:prSet presAssocID="{B6709108-B5D9-43C7-B729-A7006A842E94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64B92250-1447-4FA8-BBA0-38B5798D9A80}" srcId="{68F0A9EC-B96D-4B68-A8B6-DA88675BD60C}" destId="{3E040EC3-1277-431F-A87D-6255E64372A1}" srcOrd="0" destOrd="0" parTransId="{092ACE3E-44CF-45F0-9BDC-4F4215FCF4BC}" sibTransId="{C8AFCA05-5421-4A02-AE4C-FDA94669BD4C}"/>
    <dgm:cxn modelId="{AECA4B13-D84B-45DB-B870-D0C30F91FAA2}" srcId="{092AF411-5E2D-457B-B8FD-687A4E10732E}" destId="{B6709108-B5D9-43C7-B729-A7006A842E94}" srcOrd="3" destOrd="0" parTransId="{F6444D0F-4818-4065-B0D5-8BFE8940FF7A}" sibTransId="{CA88C81A-5527-418F-9DFB-31E3826EC641}"/>
    <dgm:cxn modelId="{24D56A30-230A-49F1-8D6C-24646F0A43A2}" type="presOf" srcId="{758A2CC5-4BBE-4A9F-B4C8-CCB541C23498}" destId="{EA7567C4-5C5C-4D4A-99DD-FFFA7842D83E}" srcOrd="0" destOrd="0" presId="urn:microsoft.com/office/officeart/2009/3/layout/IncreasingArrowsProcess"/>
    <dgm:cxn modelId="{5A38AC67-64C3-41DC-9E47-D75E4EB51B6C}" type="presOf" srcId="{3EA77046-DA92-4013-8B6A-542EE251FEFB}" destId="{421709FF-6F38-4CE8-9EC4-072881882665}" srcOrd="0" destOrd="0" presId="urn:microsoft.com/office/officeart/2009/3/layout/IncreasingArrowsProcess"/>
    <dgm:cxn modelId="{36F61067-AD15-4583-A38C-2D5C0AF1665B}" srcId="{3EA77046-DA92-4013-8B6A-542EE251FEFB}" destId="{8FBE101A-2E6A-4ED8-BC0F-5CE9F13ABA73}" srcOrd="0" destOrd="0" parTransId="{6048C488-FF51-4CAC-93C8-5BBE51DCB291}" sibTransId="{1025DE4F-31D5-449A-B685-6E310EA89328}"/>
    <dgm:cxn modelId="{56B667C3-5087-425F-B9C0-EEDC4D32C064}" srcId="{758A2CC5-4BBE-4A9F-B4C8-CCB541C23498}" destId="{A24F13E2-9141-4A76-9E0B-FB46F8FE9E69}" srcOrd="0" destOrd="0" parTransId="{8207D39A-2650-4975-971B-4188243FC59B}" sibTransId="{B17675AD-8532-4936-BC83-18829080071B}"/>
    <dgm:cxn modelId="{5ECD7C42-12C2-4493-83DE-198E6B427C8D}" type="presOf" srcId="{3E040EC3-1277-431F-A87D-6255E64372A1}" destId="{BA47C47F-10B4-49DD-94F8-502705050F05}" srcOrd="0" destOrd="0" presId="urn:microsoft.com/office/officeart/2009/3/layout/IncreasingArrowsProcess"/>
    <dgm:cxn modelId="{A50A3386-7A66-4C13-B317-313792AA8BB1}" type="presOf" srcId="{092AF411-5E2D-457B-B8FD-687A4E10732E}" destId="{2FCEBF0A-5280-4346-8E4A-4F7C9EE449A3}" srcOrd="0" destOrd="0" presId="urn:microsoft.com/office/officeart/2009/3/layout/IncreasingArrowsProcess"/>
    <dgm:cxn modelId="{A9D6FF81-2BB8-4775-B4C1-6AD69101B5EF}" type="presOf" srcId="{A8B0D1EA-C107-4234-8939-7350960C9966}" destId="{662D4DFA-953C-4E0B-9E00-3B0E46A0F61F}" srcOrd="0" destOrd="0" presId="urn:microsoft.com/office/officeart/2009/3/layout/IncreasingArrowsProcess"/>
    <dgm:cxn modelId="{47B0F849-9A90-4398-9988-3699B7689F09}" srcId="{B6709108-B5D9-43C7-B729-A7006A842E94}" destId="{A8B0D1EA-C107-4234-8939-7350960C9966}" srcOrd="0" destOrd="0" parTransId="{BFFC4750-4352-4796-919D-2418D34F7308}" sibTransId="{E57BBDED-E92A-415B-98EF-D1E23186CE7F}"/>
    <dgm:cxn modelId="{8D2E4D2F-8359-4D8B-9C8F-BA6FCBCE56DB}" srcId="{092AF411-5E2D-457B-B8FD-687A4E10732E}" destId="{68F0A9EC-B96D-4B68-A8B6-DA88675BD60C}" srcOrd="0" destOrd="0" parTransId="{5CCF25E4-1D2C-417B-BC23-AE78E4B91E8B}" sibTransId="{98A71C9C-701C-4999-B567-4B6DEFAEFE34}"/>
    <dgm:cxn modelId="{34BF66F1-6D25-43F1-91C6-37E8D171F699}" srcId="{092AF411-5E2D-457B-B8FD-687A4E10732E}" destId="{758A2CC5-4BBE-4A9F-B4C8-CCB541C23498}" srcOrd="2" destOrd="0" parTransId="{88FB3459-18A2-4794-B6D7-223A25E9491B}" sibTransId="{2D960A00-173B-48B7-AFDA-F92F4A44C7D1}"/>
    <dgm:cxn modelId="{402E080D-7627-4083-9DAA-6C5B8450ED6C}" type="presOf" srcId="{A24F13E2-9141-4A76-9E0B-FB46F8FE9E69}" destId="{5BA5B047-A5AC-46FE-9EE1-02E75AB49745}" srcOrd="0" destOrd="0" presId="urn:microsoft.com/office/officeart/2009/3/layout/IncreasingArrowsProcess"/>
    <dgm:cxn modelId="{D748FFED-3A44-4C90-9F9E-94520DA96F73}" type="presOf" srcId="{B6709108-B5D9-43C7-B729-A7006A842E94}" destId="{E57001F1-8D6E-42CA-BD23-30BB589CD916}" srcOrd="0" destOrd="0" presId="urn:microsoft.com/office/officeart/2009/3/layout/IncreasingArrowsProcess"/>
    <dgm:cxn modelId="{B6272C74-8DAB-45DA-9907-CD37A4809ABE}" type="presOf" srcId="{68F0A9EC-B96D-4B68-A8B6-DA88675BD60C}" destId="{967205F8-7714-46E3-AEEA-3B3A744506FE}" srcOrd="0" destOrd="0" presId="urn:microsoft.com/office/officeart/2009/3/layout/IncreasingArrowsProcess"/>
    <dgm:cxn modelId="{8B30057D-053C-45BA-ABD4-C602A4CD6E36}" type="presOf" srcId="{8FBE101A-2E6A-4ED8-BC0F-5CE9F13ABA73}" destId="{EC440A3F-DA92-4F8C-99A9-9A54A4C9CC57}" srcOrd="0" destOrd="0" presId="urn:microsoft.com/office/officeart/2009/3/layout/IncreasingArrowsProcess"/>
    <dgm:cxn modelId="{A5EE05BF-31FA-479A-8F23-A8E8712DD274}" srcId="{092AF411-5E2D-457B-B8FD-687A4E10732E}" destId="{3EA77046-DA92-4013-8B6A-542EE251FEFB}" srcOrd="1" destOrd="0" parTransId="{8D1A9EEB-F03B-4460-8233-54BC99063013}" sibTransId="{A2D69EC8-5C7C-43F0-8440-540C03C747B2}"/>
    <dgm:cxn modelId="{08451703-C50D-45EF-83C5-363E2DD2B92E}" type="presParOf" srcId="{2FCEBF0A-5280-4346-8E4A-4F7C9EE449A3}" destId="{967205F8-7714-46E3-AEEA-3B3A744506FE}" srcOrd="0" destOrd="0" presId="urn:microsoft.com/office/officeart/2009/3/layout/IncreasingArrowsProcess"/>
    <dgm:cxn modelId="{A924319D-E216-400E-B6D9-0AB338BAE60E}" type="presParOf" srcId="{2FCEBF0A-5280-4346-8E4A-4F7C9EE449A3}" destId="{BA47C47F-10B4-49DD-94F8-502705050F05}" srcOrd="1" destOrd="0" presId="urn:microsoft.com/office/officeart/2009/3/layout/IncreasingArrowsProcess"/>
    <dgm:cxn modelId="{51993D18-4546-453E-93BA-9B173BC72E51}" type="presParOf" srcId="{2FCEBF0A-5280-4346-8E4A-4F7C9EE449A3}" destId="{421709FF-6F38-4CE8-9EC4-072881882665}" srcOrd="2" destOrd="0" presId="urn:microsoft.com/office/officeart/2009/3/layout/IncreasingArrowsProcess"/>
    <dgm:cxn modelId="{2E86EA18-ED79-46DC-86A2-C347338E501C}" type="presParOf" srcId="{2FCEBF0A-5280-4346-8E4A-4F7C9EE449A3}" destId="{EC440A3F-DA92-4F8C-99A9-9A54A4C9CC57}" srcOrd="3" destOrd="0" presId="urn:microsoft.com/office/officeart/2009/3/layout/IncreasingArrowsProcess"/>
    <dgm:cxn modelId="{BB8827BC-A218-4292-837B-89DEA4ACF390}" type="presParOf" srcId="{2FCEBF0A-5280-4346-8E4A-4F7C9EE449A3}" destId="{EA7567C4-5C5C-4D4A-99DD-FFFA7842D83E}" srcOrd="4" destOrd="0" presId="urn:microsoft.com/office/officeart/2009/3/layout/IncreasingArrowsProcess"/>
    <dgm:cxn modelId="{5BD705AB-31DD-4B58-8A6A-51E2B7AE5122}" type="presParOf" srcId="{2FCEBF0A-5280-4346-8E4A-4F7C9EE449A3}" destId="{5BA5B047-A5AC-46FE-9EE1-02E75AB49745}" srcOrd="5" destOrd="0" presId="urn:microsoft.com/office/officeart/2009/3/layout/IncreasingArrowsProcess"/>
    <dgm:cxn modelId="{902A20C0-A5D2-42D2-B7CD-21A5828F57C1}" type="presParOf" srcId="{2FCEBF0A-5280-4346-8E4A-4F7C9EE449A3}" destId="{E57001F1-8D6E-42CA-BD23-30BB589CD916}" srcOrd="6" destOrd="0" presId="urn:microsoft.com/office/officeart/2009/3/layout/IncreasingArrowsProcess"/>
    <dgm:cxn modelId="{64359DAC-76AC-40B6-9055-28908AE6D251}" type="presParOf" srcId="{2FCEBF0A-5280-4346-8E4A-4F7C9EE449A3}" destId="{662D4DFA-953C-4E0B-9E00-3B0E46A0F61F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7205F8-7714-46E3-AEEA-3B3A744506FE}">
      <dsp:nvSpPr>
        <dsp:cNvPr id="0" name=""/>
        <dsp:cNvSpPr/>
      </dsp:nvSpPr>
      <dsp:spPr>
        <a:xfrm>
          <a:off x="352191" y="35436"/>
          <a:ext cx="7601417" cy="1106652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75681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>
              <a:latin typeface="Arial Narrow" panose="020B0606020202030204" pitchFamily="34" charset="0"/>
            </a:rPr>
            <a:t>Registrar y remitir información</a:t>
          </a:r>
          <a:endParaRPr lang="es-CO" sz="1900" kern="1200" dirty="0">
            <a:latin typeface="Arial Narrow" panose="020B0606020202030204" pitchFamily="34" charset="0"/>
          </a:endParaRPr>
        </a:p>
      </dsp:txBody>
      <dsp:txXfrm>
        <a:off x="352191" y="312099"/>
        <a:ext cx="7324754" cy="553326"/>
      </dsp:txXfrm>
    </dsp:sp>
    <dsp:sp modelId="{BA47C47F-10B4-49DD-94F8-502705050F05}">
      <dsp:nvSpPr>
        <dsp:cNvPr id="0" name=""/>
        <dsp:cNvSpPr/>
      </dsp:nvSpPr>
      <dsp:spPr>
        <a:xfrm>
          <a:off x="352191" y="890630"/>
          <a:ext cx="1752126" cy="20469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b="1" kern="1200" dirty="0" smtClean="0">
              <a:latin typeface="Arial Narrow" panose="020B0606020202030204" pitchFamily="34" charset="0"/>
            </a:rPr>
            <a:t>Alcaldías locales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>
              <a:latin typeface="Arial Narrow" panose="020B0606020202030204" pitchFamily="34" charset="0"/>
            </a:rPr>
            <a:t>Hasta el 28 de febrero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>
              <a:latin typeface="Arial Narrow" panose="020B0606020202030204" pitchFamily="34" charset="0"/>
            </a:rPr>
            <a:t>Formato enviado por SDDE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>
              <a:latin typeface="Arial Narrow" panose="020B0606020202030204" pitchFamily="34" charset="0"/>
            </a:rPr>
            <a:t>Remiten a SDDE</a:t>
          </a:r>
          <a:endParaRPr lang="es-CO" sz="1900" kern="1200" dirty="0">
            <a:latin typeface="Arial Narrow" panose="020B0606020202030204" pitchFamily="34" charset="0"/>
          </a:endParaRPr>
        </a:p>
      </dsp:txBody>
      <dsp:txXfrm>
        <a:off x="352191" y="890630"/>
        <a:ext cx="1752126" cy="2046972"/>
      </dsp:txXfrm>
    </dsp:sp>
    <dsp:sp modelId="{421709FF-6F38-4CE8-9EC4-072881882665}">
      <dsp:nvSpPr>
        <dsp:cNvPr id="0" name=""/>
        <dsp:cNvSpPr/>
      </dsp:nvSpPr>
      <dsp:spPr>
        <a:xfrm>
          <a:off x="2104318" y="404189"/>
          <a:ext cx="5849290" cy="1106652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75681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>
              <a:latin typeface="Arial Narrow" panose="020B0606020202030204" pitchFamily="34" charset="0"/>
            </a:rPr>
            <a:t>Consolidar y remitir información</a:t>
          </a:r>
          <a:endParaRPr lang="es-CO" sz="1900" kern="1200" dirty="0">
            <a:latin typeface="Arial Narrow" panose="020B0606020202030204" pitchFamily="34" charset="0"/>
          </a:endParaRPr>
        </a:p>
      </dsp:txBody>
      <dsp:txXfrm>
        <a:off x="2104318" y="680852"/>
        <a:ext cx="5572627" cy="553326"/>
      </dsp:txXfrm>
    </dsp:sp>
    <dsp:sp modelId="{EC440A3F-DA92-4F8C-99A9-9A54A4C9CC57}">
      <dsp:nvSpPr>
        <dsp:cNvPr id="0" name=""/>
        <dsp:cNvSpPr/>
      </dsp:nvSpPr>
      <dsp:spPr>
        <a:xfrm>
          <a:off x="2104318" y="1259383"/>
          <a:ext cx="1752126" cy="19947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b="1" kern="1200" dirty="0" smtClean="0">
              <a:latin typeface="Arial Narrow" panose="020B0606020202030204" pitchFamily="34" charset="0"/>
            </a:rPr>
            <a:t>SDDE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>
              <a:latin typeface="Arial Narrow" panose="020B0606020202030204" pitchFamily="34" charset="0"/>
            </a:rPr>
            <a:t>Hasta el 3 de marzo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>
              <a:latin typeface="Arial Narrow" panose="020B0606020202030204" pitchFamily="34" charset="0"/>
            </a:rPr>
            <a:t>Remiten a IDIGER</a:t>
          </a:r>
          <a:endParaRPr lang="es-CO" sz="1900" kern="1200" dirty="0">
            <a:latin typeface="Arial Narrow" panose="020B0606020202030204" pitchFamily="34" charset="0"/>
          </a:endParaRPr>
        </a:p>
      </dsp:txBody>
      <dsp:txXfrm>
        <a:off x="2104318" y="1259383"/>
        <a:ext cx="1752126" cy="1994798"/>
      </dsp:txXfrm>
    </dsp:sp>
    <dsp:sp modelId="{EA7567C4-5C5C-4D4A-99DD-FFFA7842D83E}">
      <dsp:nvSpPr>
        <dsp:cNvPr id="0" name=""/>
        <dsp:cNvSpPr/>
      </dsp:nvSpPr>
      <dsp:spPr>
        <a:xfrm>
          <a:off x="3856444" y="772942"/>
          <a:ext cx="4097163" cy="1106652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75681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>
              <a:latin typeface="Arial Narrow" panose="020B0606020202030204" pitchFamily="34" charset="0"/>
            </a:rPr>
            <a:t>Gestionar ayudas</a:t>
          </a:r>
          <a:endParaRPr lang="es-CO" sz="1900" kern="1200" dirty="0">
            <a:latin typeface="Arial Narrow" panose="020B0606020202030204" pitchFamily="34" charset="0"/>
          </a:endParaRPr>
        </a:p>
      </dsp:txBody>
      <dsp:txXfrm>
        <a:off x="3856444" y="1049605"/>
        <a:ext cx="3820500" cy="553326"/>
      </dsp:txXfrm>
    </dsp:sp>
    <dsp:sp modelId="{5BA5B047-A5AC-46FE-9EE1-02E75AB49745}">
      <dsp:nvSpPr>
        <dsp:cNvPr id="0" name=""/>
        <dsp:cNvSpPr/>
      </dsp:nvSpPr>
      <dsp:spPr>
        <a:xfrm>
          <a:off x="3856444" y="1628136"/>
          <a:ext cx="1752126" cy="2008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b="1" kern="1200" dirty="0" smtClean="0">
              <a:latin typeface="Arial Narrow" panose="020B0606020202030204" pitchFamily="34" charset="0"/>
            </a:rPr>
            <a:t>IDIGER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>
              <a:latin typeface="Arial Narrow" panose="020B0606020202030204" pitchFamily="34" charset="0"/>
            </a:rPr>
            <a:t>Gestiona adquisición de ayudas</a:t>
          </a:r>
          <a:endParaRPr lang="es-CO" sz="1900" kern="1200" dirty="0">
            <a:latin typeface="Arial Narrow" panose="020B0606020202030204" pitchFamily="34" charset="0"/>
          </a:endParaRPr>
        </a:p>
      </dsp:txBody>
      <dsp:txXfrm>
        <a:off x="3856444" y="1628136"/>
        <a:ext cx="1752126" cy="2008136"/>
      </dsp:txXfrm>
    </dsp:sp>
    <dsp:sp modelId="{E57001F1-8D6E-42CA-BD23-30BB589CD916}">
      <dsp:nvSpPr>
        <dsp:cNvPr id="0" name=""/>
        <dsp:cNvSpPr/>
      </dsp:nvSpPr>
      <dsp:spPr>
        <a:xfrm>
          <a:off x="5608571" y="1141696"/>
          <a:ext cx="2345037" cy="1106652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75681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>
              <a:latin typeface="Arial Narrow" panose="020B0606020202030204" pitchFamily="34" charset="0"/>
            </a:rPr>
            <a:t>Entrega de ayudas</a:t>
          </a:r>
          <a:endParaRPr lang="es-CO" sz="1900" kern="1200" dirty="0">
            <a:latin typeface="Arial Narrow" panose="020B0606020202030204" pitchFamily="34" charset="0"/>
          </a:endParaRPr>
        </a:p>
      </dsp:txBody>
      <dsp:txXfrm>
        <a:off x="5608571" y="1418359"/>
        <a:ext cx="2068374" cy="553326"/>
      </dsp:txXfrm>
    </dsp:sp>
    <dsp:sp modelId="{662D4DFA-953C-4E0B-9E00-3B0E46A0F61F}">
      <dsp:nvSpPr>
        <dsp:cNvPr id="0" name=""/>
        <dsp:cNvSpPr/>
      </dsp:nvSpPr>
      <dsp:spPr>
        <a:xfrm>
          <a:off x="5608571" y="1996889"/>
          <a:ext cx="1768089" cy="20316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900" b="1" kern="1200" dirty="0">
            <a:latin typeface="Arial Narrow" panose="020B0606020202030204" pitchFamily="34" charset="0"/>
          </a:endParaRPr>
        </a:p>
      </dsp:txBody>
      <dsp:txXfrm>
        <a:off x="5608571" y="1996889"/>
        <a:ext cx="1768089" cy="20316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3639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3755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5804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3828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3562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0616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9573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803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31909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6207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49419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9230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18815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93117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5558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3582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6185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4824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3832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41041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44914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782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38301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49467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31438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23317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61775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029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21031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08965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38328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09552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0950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4E447-6086-B24C-AEF1-0B2C66E3544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B6920-19A3-4843-B9D5-11DF9EC37B0B}" type="slidenum">
              <a:rPr lang="es-ES" smtClean="0"/>
              <a:t>‹Nº›</a:t>
            </a:fld>
            <a:endParaRPr lang="es-ES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C83E58D8-7BDE-BF40-BFA6-75817E79FEF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B777B-0F3B-4F43-AC3C-5C6C311F1351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FA049-1292-6741-9CF4-3BB30D17C8D4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11B3B51-D78D-F443-9F51-96DC68F4117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543661" y="5902324"/>
            <a:ext cx="1307922" cy="70579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C1A13B95-3280-E44A-834F-4926B2043AC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32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B21B8-515C-8E45-ACC6-C958B3C94B4B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D7B5D-4AAF-944F-8F79-1958F93DB250}" type="slidenum">
              <a:rPr lang="es-ES" smtClean="0"/>
              <a:t>‹Nº›</a:t>
            </a:fld>
            <a:endParaRPr lang="es-E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8EA34F9F-298A-044D-AAEF-D6B74FB4130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67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3DB13-654C-4B41-8DFF-F70797730382}" type="datetimeFigureOut">
              <a:rPr lang="es-ES" smtClean="0"/>
              <a:t>26/02/2020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8D71F-2004-B44E-AB4E-71FB18684A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392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41F82B45-28C6-4DBE-A51F-45B4C5D0C178}"/>
              </a:ext>
            </a:extLst>
          </p:cNvPr>
          <p:cNvSpPr txBox="1"/>
          <p:nvPr/>
        </p:nvSpPr>
        <p:spPr>
          <a:xfrm>
            <a:off x="100584" y="417231"/>
            <a:ext cx="5623560" cy="3108543"/>
          </a:xfrm>
          <a:prstGeom prst="rect">
            <a:avLst/>
          </a:prstGeom>
          <a:solidFill>
            <a:srgbClr val="FFFFFF">
              <a:alpha val="6902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latin typeface="Arial Narrow" panose="020B0606020202030204" pitchFamily="34" charset="0"/>
              </a:rPr>
              <a:t> </a:t>
            </a:r>
            <a:r>
              <a:rPr lang="es-MX" sz="3200" b="1" dirty="0">
                <a:solidFill>
                  <a:schemeClr val="bg1"/>
                </a:solidFill>
                <a:latin typeface="Arial Narrow" panose="020B0606020202030204" pitchFamily="34" charset="0"/>
              </a:rPr>
              <a:t>Mesa de Trabajo para el Manejo de Emergencias y Desastres</a:t>
            </a:r>
            <a:endParaRPr lang="es-MX" sz="2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es-MX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MX" dirty="0">
                <a:solidFill>
                  <a:schemeClr val="bg1"/>
                </a:solidFill>
                <a:latin typeface="Arial Narrow" panose="020B0606020202030204" pitchFamily="34" charset="0"/>
              </a:rPr>
              <a:t>Comisión Intersectorial de Gestión de Riesgos y Cambio Climático </a:t>
            </a:r>
            <a:endParaRPr lang="es-MX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es-MX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es-MX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es-MX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MX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Fenómeno de Heladas en </a:t>
            </a:r>
            <a:r>
              <a:rPr lang="es-MX" sz="2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Bogotá</a:t>
            </a:r>
            <a:endParaRPr lang="es-CO" sz="2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6EF5C68D-E6B5-4A90-A783-13149C25B763}"/>
              </a:ext>
            </a:extLst>
          </p:cNvPr>
          <p:cNvSpPr txBox="1"/>
          <p:nvPr/>
        </p:nvSpPr>
        <p:spPr>
          <a:xfrm>
            <a:off x="100584" y="6222385"/>
            <a:ext cx="4965192" cy="461665"/>
          </a:xfrm>
          <a:prstGeom prst="rect">
            <a:avLst/>
          </a:prstGeom>
          <a:solidFill>
            <a:srgbClr val="FFFFFF">
              <a:alpha val="6902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25 </a:t>
            </a:r>
            <a:r>
              <a:rPr lang="es-MX" sz="2400" dirty="0">
                <a:solidFill>
                  <a:schemeClr val="bg1"/>
                </a:solidFill>
                <a:latin typeface="Arial Narrow" panose="020B0606020202030204" pitchFamily="34" charset="0"/>
              </a:rPr>
              <a:t>de </a:t>
            </a:r>
            <a:r>
              <a:rPr lang="es-MX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febrero </a:t>
            </a:r>
            <a:r>
              <a:rPr lang="es-MX" sz="2400" dirty="0">
                <a:solidFill>
                  <a:schemeClr val="bg1"/>
                </a:solidFill>
                <a:latin typeface="Arial Narrow" panose="020B0606020202030204" pitchFamily="34" charset="0"/>
              </a:rPr>
              <a:t>de 2020</a:t>
            </a:r>
            <a:endParaRPr lang="es-CO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827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629322" y="189847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 smtClean="0">
                <a:latin typeface="Arial Narrow"/>
                <a:cs typeface="Arial Narrow"/>
              </a:rPr>
              <a:t>Antecedentes</a:t>
            </a:r>
            <a:endParaRPr lang="es-ES" sz="1600" dirty="0">
              <a:latin typeface="Arial Narrow"/>
              <a:cs typeface="Arial Narrow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" t="3679" r="1129" b="31053"/>
          <a:stretch/>
        </p:blipFill>
        <p:spPr bwMode="auto">
          <a:xfrm>
            <a:off x="9525" y="919604"/>
            <a:ext cx="9140683" cy="38238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71475" y="4914900"/>
            <a:ext cx="8134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Formatos avalados por: 	ULATA.</a:t>
            </a:r>
          </a:p>
          <a:p>
            <a:r>
              <a:rPr lang="es-CO" dirty="0"/>
              <a:t>	</a:t>
            </a:r>
            <a:r>
              <a:rPr lang="es-CO" dirty="0" smtClean="0"/>
              <a:t>				Alcalde Local.</a:t>
            </a:r>
          </a:p>
          <a:p>
            <a:r>
              <a:rPr lang="es-CO" dirty="0" smtClean="0"/>
              <a:t>					Secretaría Distrital de Desarrollo Económico.</a:t>
            </a:r>
          </a:p>
          <a:p>
            <a:r>
              <a:rPr lang="es-CO" dirty="0"/>
              <a:t>	</a:t>
            </a:r>
            <a:r>
              <a:rPr lang="es-CO" dirty="0" smtClean="0"/>
              <a:t>				Secretaría Distrital de Integración Social.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29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122441"/>
            <a:ext cx="7772400" cy="857913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2</a:t>
            </a:r>
            <a:r>
              <a:rPr lang="es-ES" sz="3600" b="1" dirty="0" smtClean="0">
                <a:latin typeface="Arial Narrow"/>
                <a:cs typeface="Arial Narrow"/>
              </a:rPr>
              <a:t>. </a:t>
            </a:r>
            <a:r>
              <a:rPr lang="es-ES" sz="3600" b="1" dirty="0">
                <a:latin typeface="Arial Narrow"/>
                <a:cs typeface="Arial Narrow"/>
              </a:rPr>
              <a:t>Presentación de situación en cada localidad</a:t>
            </a:r>
          </a:p>
        </p:txBody>
      </p:sp>
      <p:sp>
        <p:nvSpPr>
          <p:cNvPr id="4" name="Rectángulo: esquinas redondeadas 48">
            <a:extLst>
              <a:ext uri="{FF2B5EF4-FFF2-40B4-BE49-F238E27FC236}">
                <a16:creationId xmlns="" xmlns:a16="http://schemas.microsoft.com/office/drawing/2014/main" id="{447B17C7-5D3F-4CC8-BBE8-64612F009D60}"/>
              </a:ext>
            </a:extLst>
          </p:cNvPr>
          <p:cNvSpPr/>
          <p:nvPr/>
        </p:nvSpPr>
        <p:spPr>
          <a:xfrm>
            <a:off x="685800" y="2686282"/>
            <a:ext cx="7445502" cy="74271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Usme</a:t>
            </a:r>
            <a:endParaRPr lang="es-ES" sz="5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366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122441"/>
            <a:ext cx="7772400" cy="857913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2</a:t>
            </a:r>
            <a:r>
              <a:rPr lang="es-ES" sz="3600" b="1" dirty="0" smtClean="0">
                <a:latin typeface="Arial Narrow"/>
                <a:cs typeface="Arial Narrow"/>
              </a:rPr>
              <a:t>. </a:t>
            </a:r>
            <a:r>
              <a:rPr lang="es-ES" sz="3600" b="1" dirty="0">
                <a:latin typeface="Arial Narrow"/>
                <a:cs typeface="Arial Narrow"/>
              </a:rPr>
              <a:t>Presentación de situación en cada localidad</a:t>
            </a:r>
          </a:p>
        </p:txBody>
      </p:sp>
      <p:sp>
        <p:nvSpPr>
          <p:cNvPr id="4" name="Rectángulo: esquinas redondeadas 48">
            <a:extLst>
              <a:ext uri="{FF2B5EF4-FFF2-40B4-BE49-F238E27FC236}">
                <a16:creationId xmlns="" xmlns:a16="http://schemas.microsoft.com/office/drawing/2014/main" id="{447B17C7-5D3F-4CC8-BBE8-64612F009D60}"/>
              </a:ext>
            </a:extLst>
          </p:cNvPr>
          <p:cNvSpPr/>
          <p:nvPr/>
        </p:nvSpPr>
        <p:spPr>
          <a:xfrm>
            <a:off x="685800" y="2686282"/>
            <a:ext cx="7445502" cy="74271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Sumapaz</a:t>
            </a:r>
            <a:endParaRPr lang="es-ES" sz="5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6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122441"/>
            <a:ext cx="7772400" cy="857913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2</a:t>
            </a:r>
            <a:r>
              <a:rPr lang="es-ES" sz="3600" b="1" dirty="0" smtClean="0">
                <a:latin typeface="Arial Narrow"/>
                <a:cs typeface="Arial Narrow"/>
              </a:rPr>
              <a:t>. </a:t>
            </a:r>
            <a:r>
              <a:rPr lang="es-ES" sz="3600" b="1" dirty="0">
                <a:latin typeface="Arial Narrow"/>
                <a:cs typeface="Arial Narrow"/>
              </a:rPr>
              <a:t>Presentación de situación en cada localidad</a:t>
            </a:r>
          </a:p>
        </p:txBody>
      </p:sp>
      <p:sp>
        <p:nvSpPr>
          <p:cNvPr id="4" name="Rectángulo: esquinas redondeadas 48">
            <a:extLst>
              <a:ext uri="{FF2B5EF4-FFF2-40B4-BE49-F238E27FC236}">
                <a16:creationId xmlns="" xmlns:a16="http://schemas.microsoft.com/office/drawing/2014/main" id="{447B17C7-5D3F-4CC8-BBE8-64612F009D60}"/>
              </a:ext>
            </a:extLst>
          </p:cNvPr>
          <p:cNvSpPr/>
          <p:nvPr/>
        </p:nvSpPr>
        <p:spPr>
          <a:xfrm>
            <a:off x="685800" y="2686282"/>
            <a:ext cx="7445502" cy="74271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Ciudad Bolívar</a:t>
            </a:r>
            <a:endParaRPr lang="es-ES" sz="5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6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122441"/>
            <a:ext cx="7772400" cy="857913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2</a:t>
            </a:r>
            <a:r>
              <a:rPr lang="es-ES" sz="3600" b="1" dirty="0" smtClean="0">
                <a:latin typeface="Arial Narrow"/>
                <a:cs typeface="Arial Narrow"/>
              </a:rPr>
              <a:t>. </a:t>
            </a:r>
            <a:r>
              <a:rPr lang="es-ES" sz="3600" b="1" dirty="0">
                <a:latin typeface="Arial Narrow"/>
                <a:cs typeface="Arial Narrow"/>
              </a:rPr>
              <a:t>Presentación de situación en cada localidad</a:t>
            </a:r>
          </a:p>
        </p:txBody>
      </p:sp>
      <p:sp>
        <p:nvSpPr>
          <p:cNvPr id="4" name="Rectángulo: esquinas redondeadas 48">
            <a:extLst>
              <a:ext uri="{FF2B5EF4-FFF2-40B4-BE49-F238E27FC236}">
                <a16:creationId xmlns="" xmlns:a16="http://schemas.microsoft.com/office/drawing/2014/main" id="{447B17C7-5D3F-4CC8-BBE8-64612F009D60}"/>
              </a:ext>
            </a:extLst>
          </p:cNvPr>
          <p:cNvSpPr/>
          <p:nvPr/>
        </p:nvSpPr>
        <p:spPr>
          <a:xfrm>
            <a:off x="685800" y="2686282"/>
            <a:ext cx="7445502" cy="74271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Usaquén</a:t>
            </a:r>
            <a:endParaRPr lang="es-ES" sz="5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6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122441"/>
            <a:ext cx="7772400" cy="857913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2</a:t>
            </a:r>
            <a:r>
              <a:rPr lang="es-ES" sz="3600" b="1" dirty="0" smtClean="0">
                <a:latin typeface="Arial Narrow"/>
                <a:cs typeface="Arial Narrow"/>
              </a:rPr>
              <a:t>. </a:t>
            </a:r>
            <a:r>
              <a:rPr lang="es-ES" sz="3600" b="1" dirty="0">
                <a:latin typeface="Arial Narrow"/>
                <a:cs typeface="Arial Narrow"/>
              </a:rPr>
              <a:t>Presentación de situación en cada localidad</a:t>
            </a:r>
          </a:p>
        </p:txBody>
      </p:sp>
      <p:sp>
        <p:nvSpPr>
          <p:cNvPr id="4" name="Rectángulo: esquinas redondeadas 48">
            <a:extLst>
              <a:ext uri="{FF2B5EF4-FFF2-40B4-BE49-F238E27FC236}">
                <a16:creationId xmlns="" xmlns:a16="http://schemas.microsoft.com/office/drawing/2014/main" id="{447B17C7-5D3F-4CC8-BBE8-64612F009D60}"/>
              </a:ext>
            </a:extLst>
          </p:cNvPr>
          <p:cNvSpPr/>
          <p:nvPr/>
        </p:nvSpPr>
        <p:spPr>
          <a:xfrm>
            <a:off x="685800" y="2686282"/>
            <a:ext cx="7445502" cy="74271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Santa Fe</a:t>
            </a:r>
            <a:endParaRPr lang="es-ES" sz="5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6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122441"/>
            <a:ext cx="7772400" cy="857913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2</a:t>
            </a:r>
            <a:r>
              <a:rPr lang="es-ES" sz="3600" b="1" dirty="0" smtClean="0">
                <a:latin typeface="Arial Narrow"/>
                <a:cs typeface="Arial Narrow"/>
              </a:rPr>
              <a:t>. </a:t>
            </a:r>
            <a:r>
              <a:rPr lang="es-ES" sz="3600" b="1" dirty="0">
                <a:latin typeface="Arial Narrow"/>
                <a:cs typeface="Arial Narrow"/>
              </a:rPr>
              <a:t>Presentación de situación en cada localidad</a:t>
            </a:r>
          </a:p>
        </p:txBody>
      </p:sp>
      <p:sp>
        <p:nvSpPr>
          <p:cNvPr id="4" name="Rectángulo: esquinas redondeadas 48">
            <a:extLst>
              <a:ext uri="{FF2B5EF4-FFF2-40B4-BE49-F238E27FC236}">
                <a16:creationId xmlns="" xmlns:a16="http://schemas.microsoft.com/office/drawing/2014/main" id="{447B17C7-5D3F-4CC8-BBE8-64612F009D60}"/>
              </a:ext>
            </a:extLst>
          </p:cNvPr>
          <p:cNvSpPr/>
          <p:nvPr/>
        </p:nvSpPr>
        <p:spPr>
          <a:xfrm>
            <a:off x="685800" y="2686282"/>
            <a:ext cx="7445502" cy="74271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San Cristóbal</a:t>
            </a:r>
            <a:endParaRPr lang="es-ES" sz="5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6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122441"/>
            <a:ext cx="7772400" cy="857913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2</a:t>
            </a:r>
            <a:r>
              <a:rPr lang="es-ES" sz="3600" b="1" dirty="0" smtClean="0">
                <a:latin typeface="Arial Narrow"/>
                <a:cs typeface="Arial Narrow"/>
              </a:rPr>
              <a:t>. </a:t>
            </a:r>
            <a:r>
              <a:rPr lang="es-ES" sz="3600" b="1" dirty="0">
                <a:latin typeface="Arial Narrow"/>
                <a:cs typeface="Arial Narrow"/>
              </a:rPr>
              <a:t>Presentación de situación en cada localidad</a:t>
            </a:r>
          </a:p>
        </p:txBody>
      </p:sp>
      <p:sp>
        <p:nvSpPr>
          <p:cNvPr id="4" name="Rectángulo: esquinas redondeadas 48">
            <a:extLst>
              <a:ext uri="{FF2B5EF4-FFF2-40B4-BE49-F238E27FC236}">
                <a16:creationId xmlns="" xmlns:a16="http://schemas.microsoft.com/office/drawing/2014/main" id="{447B17C7-5D3F-4CC8-BBE8-64612F009D60}"/>
              </a:ext>
            </a:extLst>
          </p:cNvPr>
          <p:cNvSpPr/>
          <p:nvPr/>
        </p:nvSpPr>
        <p:spPr>
          <a:xfrm>
            <a:off x="685800" y="2686282"/>
            <a:ext cx="7445502" cy="74271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Chapinero</a:t>
            </a:r>
            <a:endParaRPr lang="es-ES" sz="5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6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122441"/>
            <a:ext cx="7772400" cy="857913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2</a:t>
            </a:r>
            <a:r>
              <a:rPr lang="es-ES" sz="3600" b="1" dirty="0" smtClean="0">
                <a:latin typeface="Arial Narrow"/>
                <a:cs typeface="Arial Narrow"/>
              </a:rPr>
              <a:t>. </a:t>
            </a:r>
            <a:r>
              <a:rPr lang="es-ES" sz="3600" b="1" dirty="0">
                <a:latin typeface="Arial Narrow"/>
                <a:cs typeface="Arial Narrow"/>
              </a:rPr>
              <a:t>Presentación de situación en cada localidad</a:t>
            </a:r>
          </a:p>
        </p:txBody>
      </p:sp>
      <p:sp>
        <p:nvSpPr>
          <p:cNvPr id="4" name="Rectángulo: esquinas redondeadas 48">
            <a:extLst>
              <a:ext uri="{FF2B5EF4-FFF2-40B4-BE49-F238E27FC236}">
                <a16:creationId xmlns="" xmlns:a16="http://schemas.microsoft.com/office/drawing/2014/main" id="{447B17C7-5D3F-4CC8-BBE8-64612F009D60}"/>
              </a:ext>
            </a:extLst>
          </p:cNvPr>
          <p:cNvSpPr/>
          <p:nvPr/>
        </p:nvSpPr>
        <p:spPr>
          <a:xfrm>
            <a:off x="685800" y="2686282"/>
            <a:ext cx="7445502" cy="74271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Suba</a:t>
            </a:r>
            <a:endParaRPr lang="es-ES" sz="5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65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122441"/>
            <a:ext cx="7772400" cy="857913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2</a:t>
            </a:r>
            <a:r>
              <a:rPr lang="es-ES" sz="3600" b="1" dirty="0" smtClean="0">
                <a:latin typeface="Arial Narrow"/>
                <a:cs typeface="Arial Narrow"/>
              </a:rPr>
              <a:t>. </a:t>
            </a:r>
            <a:r>
              <a:rPr lang="es-ES" sz="3600" b="1" dirty="0">
                <a:latin typeface="Arial Narrow"/>
                <a:cs typeface="Arial Narrow"/>
              </a:rPr>
              <a:t>Presentación de situación en cada localidad</a:t>
            </a:r>
          </a:p>
        </p:txBody>
      </p:sp>
      <p:sp>
        <p:nvSpPr>
          <p:cNvPr id="4" name="Rectángulo: esquinas redondeadas 48">
            <a:extLst>
              <a:ext uri="{FF2B5EF4-FFF2-40B4-BE49-F238E27FC236}">
                <a16:creationId xmlns="" xmlns:a16="http://schemas.microsoft.com/office/drawing/2014/main" id="{447B17C7-5D3F-4CC8-BBE8-64612F009D60}"/>
              </a:ext>
            </a:extLst>
          </p:cNvPr>
          <p:cNvSpPr/>
          <p:nvPr/>
        </p:nvSpPr>
        <p:spPr>
          <a:xfrm>
            <a:off x="685800" y="2686282"/>
            <a:ext cx="7445502" cy="74271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Bosa</a:t>
            </a:r>
            <a:endParaRPr lang="es-ES" sz="5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6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685800" y="380347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 smtClean="0">
                <a:latin typeface="Arial Narrow"/>
                <a:cs typeface="Arial Narrow"/>
              </a:rPr>
              <a:t>Decreto 172 de 2014</a:t>
            </a:r>
            <a:br>
              <a:rPr lang="es-ES" sz="3200" b="1" dirty="0" smtClean="0">
                <a:latin typeface="Arial Narrow"/>
                <a:cs typeface="Arial Narrow"/>
              </a:rPr>
            </a:br>
            <a:r>
              <a:rPr lang="es-ES" sz="1400" dirty="0" smtClean="0">
                <a:latin typeface="Arial Narrow"/>
                <a:cs typeface="Arial Narrow"/>
              </a:rPr>
              <a:t>Por el cual se reglamenta el Acuerdo 546 de 2013, se organizan las instancias de coordinación y orientación del Sistema Distrital de Gestión de Riesgos y Cambio Climático SDGR-CC y se definen lineamientos para su funcionamiento</a:t>
            </a:r>
            <a:endParaRPr lang="es-ES" sz="1400" dirty="0">
              <a:latin typeface="Arial Narrow"/>
              <a:cs typeface="Arial Narrow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85276" y="1875690"/>
            <a:ext cx="826049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b="1" dirty="0">
                <a:latin typeface="Arial Narrow" pitchFamily="34" charset="0"/>
              </a:rPr>
              <a:t>Artículo 13°- Comisión Intersectorial de Gestión de Riesgos y Cambio Climático. </a:t>
            </a:r>
            <a:r>
              <a:rPr lang="es-ES" sz="2200" dirty="0">
                <a:latin typeface="Arial Narrow" pitchFamily="34" charset="0"/>
              </a:rPr>
              <a:t>Confórmese de manera permanente la Comisión Intersectorial de Gestión de Riesgos y Cambio Climático, la cual tendrá por objeto la orientación, articulación y seguimiento en la implementación de las diferentes políticas, planes, programas, estrategias e intervenciones en materia de gestión de riesgos y cambio </a:t>
            </a:r>
            <a:r>
              <a:rPr lang="es-ES" sz="2200" dirty="0" smtClean="0">
                <a:latin typeface="Arial Narrow" pitchFamily="34" charset="0"/>
              </a:rPr>
              <a:t>climático (…)</a:t>
            </a:r>
          </a:p>
          <a:p>
            <a:pPr algn="just"/>
            <a:endParaRPr lang="es-ES" sz="2200" dirty="0">
              <a:latin typeface="Arial Narrow" pitchFamily="34" charset="0"/>
            </a:endParaRPr>
          </a:p>
          <a:p>
            <a:pPr algn="just"/>
            <a:r>
              <a:rPr lang="es-ES" sz="2200" dirty="0">
                <a:latin typeface="Arial Narrow" pitchFamily="34" charset="0"/>
              </a:rPr>
              <a:t>Artículo 15°- Mesas de Trabajo de la Comisión Intersectorial de Gestión de Riesgos y Cambio Climático. Las Mesas de Trabajo son espacios creados a voluntad del Comisión Intersectorial de Gestión de Riesgos y Cambio Climático, para el desarrollo de acciones tendientes a la implementación de las diferentes políticas, planes, estrategias e intervenciones en materia gestión de riesgos y cambio climático.</a:t>
            </a:r>
            <a:endParaRPr lang="es-CO" sz="22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29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122441"/>
            <a:ext cx="7772400" cy="857913"/>
          </a:xfrm>
        </p:spPr>
        <p:txBody>
          <a:bodyPr>
            <a:normAutofit/>
          </a:bodyPr>
          <a:lstStyle/>
          <a:p>
            <a:pPr algn="l"/>
            <a:r>
              <a:rPr lang="es-ES" sz="3600" b="1" dirty="0" smtClean="0">
                <a:latin typeface="Arial Narrow"/>
                <a:cs typeface="Arial Narrow"/>
              </a:rPr>
              <a:t>3. </a:t>
            </a:r>
            <a:r>
              <a:rPr lang="es-ES" sz="3600" b="1" dirty="0">
                <a:latin typeface="Arial Narrow"/>
                <a:cs typeface="Arial Narrow"/>
              </a:rPr>
              <a:t>Acuerdos y plan de acción</a:t>
            </a: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59325961"/>
              </p:ext>
            </p:extLst>
          </p:nvPr>
        </p:nvGraphicFramePr>
        <p:xfrm>
          <a:off x="438150" y="1254125"/>
          <a:ext cx="8305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299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2425" y="1619250"/>
            <a:ext cx="80295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 Narrow" panose="020B0606020202030204" pitchFamily="34" charset="0"/>
              </a:rPr>
              <a:t>Crear grupo en </a:t>
            </a:r>
            <a:r>
              <a:rPr lang="es-CO" sz="2400" dirty="0" err="1" smtClean="0">
                <a:latin typeface="Arial Narrow" panose="020B0606020202030204" pitchFamily="34" charset="0"/>
              </a:rPr>
              <a:t>whatsapp</a:t>
            </a:r>
            <a:r>
              <a:rPr lang="es-CO" sz="2400" dirty="0" smtClean="0">
                <a:latin typeface="Arial Narrow" panose="020B0606020202030204" pitchFamily="34" charset="0"/>
              </a:rPr>
              <a:t> para coordinación de acciones – IDIGER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 Narrow" panose="020B0606020202030204" pitchFamily="34" charset="0"/>
              </a:rPr>
              <a:t>Confirmar necesidad de formato con firmas de afectados - IDIGER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 Narrow" panose="020B0606020202030204" pitchFamily="34" charset="0"/>
              </a:rPr>
              <a:t>Confirmar nuevo </a:t>
            </a:r>
            <a:r>
              <a:rPr lang="es-CO" sz="2400" dirty="0">
                <a:latin typeface="Arial Narrow" panose="020B0606020202030204" pitchFamily="34" charset="0"/>
              </a:rPr>
              <a:t>plazo para entrega de </a:t>
            </a:r>
            <a:r>
              <a:rPr lang="es-CO" sz="2400" dirty="0" smtClean="0">
                <a:latin typeface="Arial Narrow" panose="020B0606020202030204" pitchFamily="34" charset="0"/>
              </a:rPr>
              <a:t>información de afectados pendientes </a:t>
            </a:r>
            <a:r>
              <a:rPr lang="es-CO" sz="2400" dirty="0">
                <a:latin typeface="Arial Narrow" panose="020B0606020202030204" pitchFamily="34" charset="0"/>
              </a:rPr>
              <a:t>– IDIGER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 Narrow" panose="020B0606020202030204" pitchFamily="34" charset="0"/>
              </a:rPr>
              <a:t>Enviar por chat formato único de afectados – IDIGER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 Narrow" panose="020B0606020202030204" pitchFamily="34" charset="0"/>
              </a:rPr>
              <a:t>Remitir el jueves 27 los registros actuales en el nuevo formato a la SDDE – Alcaldías locales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 Narrow" panose="020B0606020202030204" pitchFamily="34" charset="0"/>
              </a:rPr>
              <a:t>Remitir información consolidada a IDIGER el viernes 28 – SDDE</a:t>
            </a:r>
          </a:p>
        </p:txBody>
      </p:sp>
      <p:sp>
        <p:nvSpPr>
          <p:cNvPr id="3" name="Título 1"/>
          <p:cNvSpPr>
            <a:spLocks noGrp="1"/>
          </p:cNvSpPr>
          <p:nvPr>
            <p:ph type="ctrTitle"/>
          </p:nvPr>
        </p:nvSpPr>
        <p:spPr>
          <a:xfrm>
            <a:off x="323850" y="122441"/>
            <a:ext cx="7772400" cy="857913"/>
          </a:xfrm>
        </p:spPr>
        <p:txBody>
          <a:bodyPr>
            <a:normAutofit/>
          </a:bodyPr>
          <a:lstStyle/>
          <a:p>
            <a:pPr algn="l"/>
            <a:r>
              <a:rPr lang="es-ES" sz="3600" b="1" dirty="0" smtClean="0">
                <a:latin typeface="Arial Narrow"/>
                <a:cs typeface="Arial Narrow"/>
              </a:rPr>
              <a:t>Compromisos </a:t>
            </a:r>
            <a:endParaRPr lang="es-ES" sz="3600" b="1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31057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59965" y="1869281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8000" b="1" dirty="0" smtClean="0">
                <a:solidFill>
                  <a:schemeClr val="bg1"/>
                </a:solidFill>
                <a:latin typeface="Arial Narrow"/>
                <a:cs typeface="Arial Narrow"/>
              </a:rPr>
              <a:t>GRACIAS</a:t>
            </a:r>
            <a:endParaRPr lang="es-ES" sz="8000" b="1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08963" y="4458004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dirty="0" smtClean="0">
                <a:solidFill>
                  <a:schemeClr val="bg1"/>
                </a:solidFill>
                <a:latin typeface="Arial Narrow"/>
                <a:cs typeface="Arial Narrow"/>
              </a:rPr>
              <a:t>Instituto Distrital de Gestión de Riesgos y Cambio Climático – IDIGER</a:t>
            </a:r>
          </a:p>
          <a:p>
            <a:r>
              <a:rPr lang="es-ES" sz="3200" dirty="0" smtClean="0">
                <a:solidFill>
                  <a:schemeClr val="bg1"/>
                </a:solidFill>
                <a:latin typeface="Arial Narrow"/>
                <a:cs typeface="Arial Narrow"/>
              </a:rPr>
              <a:t>Diagonal </a:t>
            </a:r>
            <a:r>
              <a:rPr lang="es-ES" sz="3200" dirty="0">
                <a:solidFill>
                  <a:schemeClr val="bg1"/>
                </a:solidFill>
                <a:latin typeface="Arial Narrow"/>
                <a:cs typeface="Arial Narrow"/>
              </a:rPr>
              <a:t>47 # 77A - 09 Interior </a:t>
            </a:r>
            <a:r>
              <a:rPr lang="es-ES" sz="3200" dirty="0" smtClean="0">
                <a:solidFill>
                  <a:schemeClr val="bg1"/>
                </a:solidFill>
                <a:latin typeface="Arial Narrow"/>
                <a:cs typeface="Arial Narrow"/>
              </a:rPr>
              <a:t>11</a:t>
            </a:r>
          </a:p>
          <a:p>
            <a:r>
              <a:rPr lang="es-ES" sz="3200" dirty="0" smtClean="0">
                <a:solidFill>
                  <a:schemeClr val="bg1"/>
                </a:solidFill>
                <a:latin typeface="Arial Narrow"/>
                <a:cs typeface="Arial Narrow"/>
              </a:rPr>
              <a:t>PBX 429 28 00</a:t>
            </a:r>
            <a:endParaRPr lang="es-ES" sz="3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10822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122441"/>
            <a:ext cx="7772400" cy="857913"/>
          </a:xfrm>
        </p:spPr>
        <p:txBody>
          <a:bodyPr>
            <a:normAutofit/>
          </a:bodyPr>
          <a:lstStyle/>
          <a:p>
            <a:pPr algn="l"/>
            <a:r>
              <a:rPr lang="es-ES" sz="3600" b="1" dirty="0">
                <a:latin typeface="Arial Narrow"/>
                <a:cs typeface="Arial Narrow"/>
              </a:rPr>
              <a:t>Orden del día</a:t>
            </a:r>
          </a:p>
        </p:txBody>
      </p:sp>
      <p:sp>
        <p:nvSpPr>
          <p:cNvPr id="7" name="Rectángulo: esquinas redondeadas 5">
            <a:extLst>
              <a:ext uri="{FF2B5EF4-FFF2-40B4-BE49-F238E27FC236}">
                <a16:creationId xmlns="" xmlns:a16="http://schemas.microsoft.com/office/drawing/2014/main" id="{43EE516D-3458-4589-BC49-6E1E02F8B841}"/>
              </a:ext>
            </a:extLst>
          </p:cNvPr>
          <p:cNvSpPr/>
          <p:nvPr/>
        </p:nvSpPr>
        <p:spPr>
          <a:xfrm>
            <a:off x="1965960" y="1259967"/>
            <a:ext cx="5705856" cy="53035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Contexto general (IDIGER)</a:t>
            </a:r>
            <a:endParaRPr lang="es-CO" sz="2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Elipse 6">
            <a:extLst>
              <a:ext uri="{FF2B5EF4-FFF2-40B4-BE49-F238E27FC236}">
                <a16:creationId xmlns="" xmlns:a16="http://schemas.microsoft.com/office/drawing/2014/main" id="{848DE7BA-F110-4DEF-A0D9-0330C9014112}"/>
              </a:ext>
            </a:extLst>
          </p:cNvPr>
          <p:cNvSpPr/>
          <p:nvPr/>
        </p:nvSpPr>
        <p:spPr>
          <a:xfrm>
            <a:off x="1239012" y="1300143"/>
            <a:ext cx="448056" cy="4500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chemeClr val="tx1"/>
                </a:solidFill>
                <a:latin typeface="Arial Narrow" panose="020B0606020202030204" pitchFamily="34" charset="0"/>
              </a:rPr>
              <a:t>1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="" xmlns:a16="http://schemas.microsoft.com/office/drawing/2014/main" id="{A757C57C-C09C-4513-B27E-797A87E82631}"/>
              </a:ext>
            </a:extLst>
          </p:cNvPr>
          <p:cNvCxnSpPr>
            <a:cxnSpLocks/>
            <a:stCxn id="7" idx="1"/>
            <a:endCxn id="8" idx="6"/>
          </p:cNvCxnSpPr>
          <p:nvPr/>
        </p:nvCxnSpPr>
        <p:spPr>
          <a:xfrm flipH="1">
            <a:off x="1687068" y="1525143"/>
            <a:ext cx="278892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ángulo: esquinas redondeadas 27">
            <a:extLst>
              <a:ext uri="{FF2B5EF4-FFF2-40B4-BE49-F238E27FC236}">
                <a16:creationId xmlns="" xmlns:a16="http://schemas.microsoft.com/office/drawing/2014/main" id="{A738D4F9-286A-40DE-B4FD-A496C68D1A5B}"/>
              </a:ext>
            </a:extLst>
          </p:cNvPr>
          <p:cNvSpPr/>
          <p:nvPr/>
        </p:nvSpPr>
        <p:spPr>
          <a:xfrm>
            <a:off x="1965960" y="2053173"/>
            <a:ext cx="5705856" cy="53035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Presentación </a:t>
            </a:r>
            <a:r>
              <a:rPr lang="es-ES" sz="2400" b="1" dirty="0">
                <a:solidFill>
                  <a:schemeClr val="tx1"/>
                </a:solidFill>
                <a:latin typeface="Arial Narrow" panose="020B0606020202030204" pitchFamily="34" charset="0"/>
              </a:rPr>
              <a:t>de situación en cada </a:t>
            </a:r>
            <a:r>
              <a:rPr lang="es-ES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localidad</a:t>
            </a:r>
            <a:endParaRPr lang="es-ES" sz="2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Elipse 28">
            <a:extLst>
              <a:ext uri="{FF2B5EF4-FFF2-40B4-BE49-F238E27FC236}">
                <a16:creationId xmlns="" xmlns:a16="http://schemas.microsoft.com/office/drawing/2014/main" id="{AB56CD0F-9BD2-4136-AF7C-461589B9834B}"/>
              </a:ext>
            </a:extLst>
          </p:cNvPr>
          <p:cNvSpPr/>
          <p:nvPr/>
        </p:nvSpPr>
        <p:spPr>
          <a:xfrm>
            <a:off x="1239012" y="2093349"/>
            <a:ext cx="448056" cy="4500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chemeClr val="tx1"/>
                </a:solidFill>
                <a:latin typeface="Arial Narrow" panose="020B0606020202030204" pitchFamily="34" charset="0"/>
              </a:rPr>
              <a:t>2</a:t>
            </a:r>
          </a:p>
        </p:txBody>
      </p:sp>
      <p:cxnSp>
        <p:nvCxnSpPr>
          <p:cNvPr id="27" name="Conector recto 29">
            <a:extLst>
              <a:ext uri="{FF2B5EF4-FFF2-40B4-BE49-F238E27FC236}">
                <a16:creationId xmlns="" xmlns:a16="http://schemas.microsoft.com/office/drawing/2014/main" id="{5233ADD9-B056-45AF-9D57-D9B376D6EAC2}"/>
              </a:ext>
            </a:extLst>
          </p:cNvPr>
          <p:cNvCxnSpPr>
            <a:cxnSpLocks/>
            <a:stCxn id="25" idx="1"/>
            <a:endCxn id="26" idx="6"/>
          </p:cNvCxnSpPr>
          <p:nvPr/>
        </p:nvCxnSpPr>
        <p:spPr>
          <a:xfrm flipH="1">
            <a:off x="1687068" y="2318349"/>
            <a:ext cx="278892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ángulo: esquinas redondeadas 48">
            <a:extLst>
              <a:ext uri="{FF2B5EF4-FFF2-40B4-BE49-F238E27FC236}">
                <a16:creationId xmlns="" xmlns:a16="http://schemas.microsoft.com/office/drawing/2014/main" id="{447B17C7-5D3F-4CC8-BBE8-64612F009D60}"/>
              </a:ext>
            </a:extLst>
          </p:cNvPr>
          <p:cNvSpPr/>
          <p:nvPr/>
        </p:nvSpPr>
        <p:spPr>
          <a:xfrm>
            <a:off x="3012948" y="2753429"/>
            <a:ext cx="4658868" cy="47578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Usme</a:t>
            </a:r>
            <a:r>
              <a:rPr lang="es-ES" sz="1600" dirty="0">
                <a:solidFill>
                  <a:schemeClr val="tx1"/>
                </a:solidFill>
                <a:latin typeface="Arial Narrow" panose="020B0606020202030204" pitchFamily="34" charset="0"/>
              </a:rPr>
              <a:t>, Sumapaz, </a:t>
            </a:r>
            <a:r>
              <a:rPr lang="es-ES" sz="1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Ciudad </a:t>
            </a:r>
            <a:r>
              <a:rPr lang="es-ES" sz="1600" dirty="0">
                <a:solidFill>
                  <a:schemeClr val="tx1"/>
                </a:solidFill>
                <a:latin typeface="Arial Narrow" panose="020B0606020202030204" pitchFamily="34" charset="0"/>
              </a:rPr>
              <a:t>Bolívar, Usaquén, Santa Fe, San Cristóbal, Chapinero, Suba y </a:t>
            </a:r>
            <a:r>
              <a:rPr lang="es-ES" sz="1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Bosa</a:t>
            </a:r>
            <a:endParaRPr lang="es-ES" sz="16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Elipse 49">
            <a:extLst>
              <a:ext uri="{FF2B5EF4-FFF2-40B4-BE49-F238E27FC236}">
                <a16:creationId xmlns="" xmlns:a16="http://schemas.microsoft.com/office/drawing/2014/main" id="{D2720AD7-279A-4331-ABF6-29CD81B9BE0B}"/>
              </a:ext>
            </a:extLst>
          </p:cNvPr>
          <p:cNvSpPr/>
          <p:nvPr/>
        </p:nvSpPr>
        <p:spPr>
          <a:xfrm>
            <a:off x="2324862" y="2766322"/>
            <a:ext cx="448056" cy="4500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3" name="Conector recto 50">
            <a:extLst>
              <a:ext uri="{FF2B5EF4-FFF2-40B4-BE49-F238E27FC236}">
                <a16:creationId xmlns="" xmlns:a16="http://schemas.microsoft.com/office/drawing/2014/main" id="{41C95C1D-0004-4936-B559-7B8F86961B21}"/>
              </a:ext>
            </a:extLst>
          </p:cNvPr>
          <p:cNvCxnSpPr>
            <a:cxnSpLocks/>
            <a:stCxn id="31" idx="1"/>
            <a:endCxn id="32" idx="6"/>
          </p:cNvCxnSpPr>
          <p:nvPr/>
        </p:nvCxnSpPr>
        <p:spPr>
          <a:xfrm flipH="1">
            <a:off x="2772918" y="2991322"/>
            <a:ext cx="240030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ángulo: esquinas redondeadas 5">
            <a:extLst>
              <a:ext uri="{FF2B5EF4-FFF2-40B4-BE49-F238E27FC236}">
                <a16:creationId xmlns="" xmlns:a16="http://schemas.microsoft.com/office/drawing/2014/main" id="{43EE516D-3458-4589-BC49-6E1E02F8B841}"/>
              </a:ext>
            </a:extLst>
          </p:cNvPr>
          <p:cNvSpPr/>
          <p:nvPr/>
        </p:nvSpPr>
        <p:spPr>
          <a:xfrm>
            <a:off x="1965960" y="3514518"/>
            <a:ext cx="5705856" cy="53035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="1" dirty="0">
                <a:solidFill>
                  <a:schemeClr val="tx1"/>
                </a:solidFill>
                <a:latin typeface="Arial Narrow" panose="020B0606020202030204" pitchFamily="34" charset="0"/>
              </a:rPr>
              <a:t>Acuerdos y plan de </a:t>
            </a:r>
            <a:r>
              <a:rPr lang="es-ES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acción</a:t>
            </a:r>
            <a:endParaRPr lang="es-ES" sz="2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9" name="Elipse 6">
            <a:extLst>
              <a:ext uri="{FF2B5EF4-FFF2-40B4-BE49-F238E27FC236}">
                <a16:creationId xmlns="" xmlns:a16="http://schemas.microsoft.com/office/drawing/2014/main" id="{848DE7BA-F110-4DEF-A0D9-0330C9014112}"/>
              </a:ext>
            </a:extLst>
          </p:cNvPr>
          <p:cNvSpPr/>
          <p:nvPr/>
        </p:nvSpPr>
        <p:spPr>
          <a:xfrm>
            <a:off x="1239012" y="3554694"/>
            <a:ext cx="448056" cy="4500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</a:t>
            </a:r>
            <a:endParaRPr lang="es-CO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40" name="Conector recto 8">
            <a:extLst>
              <a:ext uri="{FF2B5EF4-FFF2-40B4-BE49-F238E27FC236}">
                <a16:creationId xmlns="" xmlns:a16="http://schemas.microsoft.com/office/drawing/2014/main" id="{A757C57C-C09C-4513-B27E-797A87E82631}"/>
              </a:ext>
            </a:extLst>
          </p:cNvPr>
          <p:cNvCxnSpPr>
            <a:cxnSpLocks/>
            <a:stCxn id="38" idx="1"/>
            <a:endCxn id="39" idx="6"/>
          </p:cNvCxnSpPr>
          <p:nvPr/>
        </p:nvCxnSpPr>
        <p:spPr>
          <a:xfrm flipH="1">
            <a:off x="1687068" y="3779694"/>
            <a:ext cx="278892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ángulo: esquinas redondeadas 5">
            <a:extLst>
              <a:ext uri="{FF2B5EF4-FFF2-40B4-BE49-F238E27FC236}">
                <a16:creationId xmlns="" xmlns:a16="http://schemas.microsoft.com/office/drawing/2014/main" id="{43EE516D-3458-4589-BC49-6E1E02F8B841}"/>
              </a:ext>
            </a:extLst>
          </p:cNvPr>
          <p:cNvSpPr/>
          <p:nvPr/>
        </p:nvSpPr>
        <p:spPr>
          <a:xfrm>
            <a:off x="1965960" y="4304482"/>
            <a:ext cx="5705856" cy="53035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Varios</a:t>
            </a:r>
            <a:endParaRPr lang="es-ES" sz="2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Elipse 6">
            <a:extLst>
              <a:ext uri="{FF2B5EF4-FFF2-40B4-BE49-F238E27FC236}">
                <a16:creationId xmlns="" xmlns:a16="http://schemas.microsoft.com/office/drawing/2014/main" id="{848DE7BA-F110-4DEF-A0D9-0330C9014112}"/>
              </a:ext>
            </a:extLst>
          </p:cNvPr>
          <p:cNvSpPr/>
          <p:nvPr/>
        </p:nvSpPr>
        <p:spPr>
          <a:xfrm>
            <a:off x="1239012" y="4344658"/>
            <a:ext cx="448056" cy="4500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chemeClr val="tx1"/>
                </a:solidFill>
                <a:latin typeface="Arial Narrow" panose="020B0606020202030204" pitchFamily="34" charset="0"/>
              </a:rPr>
              <a:t>4</a:t>
            </a:r>
          </a:p>
        </p:txBody>
      </p:sp>
      <p:cxnSp>
        <p:nvCxnSpPr>
          <p:cNvPr id="45" name="Conector recto 8">
            <a:extLst>
              <a:ext uri="{FF2B5EF4-FFF2-40B4-BE49-F238E27FC236}">
                <a16:creationId xmlns="" xmlns:a16="http://schemas.microsoft.com/office/drawing/2014/main" id="{A757C57C-C09C-4513-B27E-797A87E82631}"/>
              </a:ext>
            </a:extLst>
          </p:cNvPr>
          <p:cNvCxnSpPr>
            <a:cxnSpLocks/>
            <a:stCxn id="43" idx="1"/>
            <a:endCxn id="44" idx="6"/>
          </p:cNvCxnSpPr>
          <p:nvPr/>
        </p:nvCxnSpPr>
        <p:spPr>
          <a:xfrm flipH="1">
            <a:off x="1687068" y="4569658"/>
            <a:ext cx="278892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2355816" y="2822045"/>
            <a:ext cx="417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 smtClean="0">
                <a:latin typeface="Arial Narrow" panose="020B0606020202030204" pitchFamily="34" charset="0"/>
              </a:rPr>
              <a:t>2.1</a:t>
            </a:r>
            <a:endParaRPr lang="es-CO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486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48">
            <a:extLst>
              <a:ext uri="{FF2B5EF4-FFF2-40B4-BE49-F238E27FC236}">
                <a16:creationId xmlns="" xmlns:a16="http://schemas.microsoft.com/office/drawing/2014/main" id="{447B17C7-5D3F-4CC8-BBE8-64612F009D60}"/>
              </a:ext>
            </a:extLst>
          </p:cNvPr>
          <p:cNvSpPr/>
          <p:nvPr/>
        </p:nvSpPr>
        <p:spPr>
          <a:xfrm>
            <a:off x="685800" y="2686282"/>
            <a:ext cx="7445502" cy="74271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b="1" dirty="0">
                <a:solidFill>
                  <a:schemeClr val="tx1"/>
                </a:solidFill>
                <a:latin typeface="Arial Narrow" panose="020B0606020202030204" pitchFamily="34" charset="0"/>
              </a:rPr>
              <a:t>1. Contexto general</a:t>
            </a:r>
          </a:p>
        </p:txBody>
      </p:sp>
    </p:spTree>
    <p:extLst>
      <p:ext uri="{BB962C8B-B14F-4D97-AF65-F5344CB8AC3E}">
        <p14:creationId xmlns:p14="http://schemas.microsoft.com/office/powerpoint/2010/main" val="3794120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629322" y="237472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 smtClean="0">
                <a:latin typeface="Arial Narrow"/>
                <a:cs typeface="Arial Narrow"/>
              </a:rPr>
              <a:t>Antecedentes</a:t>
            </a:r>
            <a:endParaRPr lang="es-ES" sz="1600" dirty="0">
              <a:latin typeface="Arial Narrow"/>
              <a:cs typeface="Arial Narrow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56" y="1219198"/>
            <a:ext cx="7819981" cy="47434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Elipse"/>
          <p:cNvSpPr/>
          <p:nvPr/>
        </p:nvSpPr>
        <p:spPr>
          <a:xfrm>
            <a:off x="5476875" y="4933950"/>
            <a:ext cx="45719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6" name="5 Conector recto"/>
          <p:cNvCxnSpPr>
            <a:stCxn id="2" idx="6"/>
            <a:endCxn id="7" idx="2"/>
          </p:cNvCxnSpPr>
          <p:nvPr/>
        </p:nvCxnSpPr>
        <p:spPr>
          <a:xfrm flipV="1">
            <a:off x="5522594" y="3653193"/>
            <a:ext cx="2416017" cy="1318857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6837997" y="2699086"/>
            <a:ext cx="2201228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 6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 febrero se registró una helada meteorológica 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-0.5°C.</a:t>
            </a: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99493" y="5991225"/>
            <a:ext cx="1941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Estación Aeropuerto El Dorado</a:t>
            </a:r>
          </a:p>
          <a:p>
            <a:pPr algn="ctr"/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Fuente. IDEAM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02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629322" y="189847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 smtClean="0">
                <a:latin typeface="Arial Narrow"/>
                <a:cs typeface="Arial Narrow"/>
              </a:rPr>
              <a:t>Antecedentes</a:t>
            </a:r>
            <a:endParaRPr lang="es-ES" sz="1600" dirty="0">
              <a:latin typeface="Arial Narrow"/>
              <a:cs typeface="Arial Narrow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41754" y="1095385"/>
            <a:ext cx="82604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b="1" dirty="0" smtClean="0">
                <a:latin typeface="Arial Narrow" pitchFamily="34" charset="0"/>
              </a:rPr>
              <a:t>Convenio (163-2020) </a:t>
            </a:r>
            <a:r>
              <a:rPr lang="es-ES" sz="2200" b="1" dirty="0" err="1" smtClean="0">
                <a:latin typeface="Arial Narrow" pitchFamily="34" charset="0"/>
              </a:rPr>
              <a:t>Minagricultura</a:t>
            </a:r>
            <a:r>
              <a:rPr lang="es-ES" sz="2200" b="1" dirty="0" smtClean="0">
                <a:latin typeface="Arial Narrow" pitchFamily="34" charset="0"/>
              </a:rPr>
              <a:t> y UNGRD </a:t>
            </a:r>
            <a:endParaRPr lang="es-CO" sz="2200" b="1" dirty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2" y="1689430"/>
            <a:ext cx="7496175" cy="1077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25" t="29074" r="32188" b="27037"/>
          <a:stretch/>
        </p:blipFill>
        <p:spPr bwMode="auto">
          <a:xfrm>
            <a:off x="2105025" y="3028950"/>
            <a:ext cx="4933950" cy="35115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105025" y="4314825"/>
            <a:ext cx="4333875" cy="200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2105024" y="4857750"/>
            <a:ext cx="4333875" cy="200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892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629322" y="189847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 smtClean="0">
                <a:latin typeface="Arial Narrow"/>
                <a:cs typeface="Arial Narrow"/>
              </a:rPr>
              <a:t>Antecedentes</a:t>
            </a:r>
            <a:endParaRPr lang="es-ES" sz="1600" dirty="0">
              <a:latin typeface="Arial Narrow"/>
              <a:cs typeface="Arial Narrow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41754" y="1095385"/>
            <a:ext cx="82604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b="1" dirty="0" smtClean="0">
                <a:latin typeface="Arial Narrow" pitchFamily="34" charset="0"/>
              </a:rPr>
              <a:t>Calamidad pública – Ley 1523 de 2012</a:t>
            </a:r>
            <a:endParaRPr lang="es-CO" sz="2200" b="1" dirty="0">
              <a:latin typeface="Arial Narrow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1" t="23457" r="20096" b="17784"/>
          <a:stretch/>
        </p:blipFill>
        <p:spPr bwMode="auto">
          <a:xfrm>
            <a:off x="820070" y="2000249"/>
            <a:ext cx="7503860" cy="3952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962025" y="4924425"/>
            <a:ext cx="7200900" cy="10286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171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629322" y="189847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 smtClean="0">
                <a:latin typeface="Arial Narrow"/>
                <a:cs typeface="Arial Narrow"/>
              </a:rPr>
              <a:t>Antecedentes</a:t>
            </a:r>
            <a:endParaRPr lang="es-ES" sz="1600" dirty="0">
              <a:latin typeface="Arial Narrow"/>
              <a:cs typeface="Arial Narrow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41754" y="1095385"/>
            <a:ext cx="82604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b="1" dirty="0" smtClean="0">
                <a:latin typeface="Arial Narrow" pitchFamily="34" charset="0"/>
              </a:rPr>
              <a:t>Calamidad pública – Ley 1523 de 2012</a:t>
            </a:r>
            <a:endParaRPr lang="es-CO" sz="2200" b="1" dirty="0">
              <a:latin typeface="Arial Narrow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6" t="23785" r="29334" b="12673"/>
          <a:stretch/>
        </p:blipFill>
        <p:spPr bwMode="auto">
          <a:xfrm>
            <a:off x="1733550" y="1685924"/>
            <a:ext cx="5676900" cy="46313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786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629322" y="189847"/>
            <a:ext cx="7772400" cy="8579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 smtClean="0">
                <a:latin typeface="Arial Narrow"/>
                <a:cs typeface="Arial Narrow"/>
              </a:rPr>
              <a:t>Antecedentes</a:t>
            </a:r>
            <a:endParaRPr lang="es-ES" sz="1600" dirty="0">
              <a:latin typeface="Arial Narrow"/>
              <a:cs typeface="Arial Narrow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41754" y="1095385"/>
            <a:ext cx="82604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b="1" dirty="0" smtClean="0">
                <a:latin typeface="Arial Narrow" pitchFamily="34" charset="0"/>
              </a:rPr>
              <a:t>Convenio (163-2020) </a:t>
            </a:r>
            <a:r>
              <a:rPr lang="es-ES" sz="2200" b="1" dirty="0" err="1" smtClean="0">
                <a:latin typeface="Arial Narrow" pitchFamily="34" charset="0"/>
              </a:rPr>
              <a:t>Minagricultura</a:t>
            </a:r>
            <a:r>
              <a:rPr lang="es-ES" sz="2200" b="1" dirty="0" smtClean="0">
                <a:latin typeface="Arial Narrow" pitchFamily="34" charset="0"/>
              </a:rPr>
              <a:t> y UNGRD </a:t>
            </a:r>
            <a:endParaRPr lang="es-CO" sz="2200" b="1" dirty="0">
              <a:latin typeface="Arial Narrow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25" t="29074" r="32188" b="27037"/>
          <a:stretch/>
        </p:blipFill>
        <p:spPr bwMode="auto">
          <a:xfrm>
            <a:off x="2048547" y="1546223"/>
            <a:ext cx="4933950" cy="35115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105023" y="2647950"/>
            <a:ext cx="4333875" cy="200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2105024" y="3009900"/>
            <a:ext cx="4419601" cy="3619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006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predeterminado">
  <a:themeElements>
    <a:clrScheme name="Crepúsculo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repúsc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predeterminado.thmx</Template>
  <TotalTime>510</TotalTime>
  <Words>379</Words>
  <Application>Microsoft Office PowerPoint</Application>
  <PresentationFormat>Presentación en pantalla (4:3)</PresentationFormat>
  <Paragraphs>84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22</vt:i4>
      </vt:variant>
    </vt:vector>
  </HeadingPairs>
  <TitlesOfParts>
    <vt:vector size="26" baseType="lpstr">
      <vt:lpstr>Tema predeterminado</vt:lpstr>
      <vt:lpstr>1_Diseño personalizado</vt:lpstr>
      <vt:lpstr>2_Diseño personalizado</vt:lpstr>
      <vt:lpstr>Diseño personalizado</vt:lpstr>
      <vt:lpstr>Presentación de PowerPoint</vt:lpstr>
      <vt:lpstr>Presentación de PowerPoint</vt:lpstr>
      <vt:lpstr>Orden del día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2. Presentación de situación en cada localidad</vt:lpstr>
      <vt:lpstr>2. Presentación de situación en cada localidad</vt:lpstr>
      <vt:lpstr>2. Presentación de situación en cada localidad</vt:lpstr>
      <vt:lpstr>2. Presentación de situación en cada localidad</vt:lpstr>
      <vt:lpstr>2. Presentación de situación en cada localidad</vt:lpstr>
      <vt:lpstr>2. Presentación de situación en cada localidad</vt:lpstr>
      <vt:lpstr>2. Presentación de situación en cada localidad</vt:lpstr>
      <vt:lpstr>2. Presentación de situación en cada localidad</vt:lpstr>
      <vt:lpstr>2. Presentación de situación en cada localidad</vt:lpstr>
      <vt:lpstr>3. Acuerdos y plan de acción</vt:lpstr>
      <vt:lpstr>Compromisos </vt:lpstr>
      <vt:lpstr>Presentación de PowerPoint</vt:lpstr>
    </vt:vector>
  </TitlesOfParts>
  <Company>alcaldia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 Ac</dc:creator>
  <cp:lastModifiedBy>Ing. Sandra Martinez</cp:lastModifiedBy>
  <cp:revision>32</cp:revision>
  <dcterms:created xsi:type="dcterms:W3CDTF">2020-01-10T18:21:22Z</dcterms:created>
  <dcterms:modified xsi:type="dcterms:W3CDTF">2020-02-26T19:48:14Z</dcterms:modified>
</cp:coreProperties>
</file>