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708" r:id="rId2"/>
    <p:sldMasterId id="2147483696" r:id="rId3"/>
    <p:sldMasterId id="2147483720" r:id="rId4"/>
  </p:sldMasterIdLst>
  <p:notesMasterIdLst>
    <p:notesMasterId r:id="rId21"/>
  </p:notesMasterIdLst>
  <p:sldIdLst>
    <p:sldId id="256" r:id="rId5"/>
    <p:sldId id="259" r:id="rId6"/>
    <p:sldId id="263" r:id="rId7"/>
    <p:sldId id="335" r:id="rId8"/>
    <p:sldId id="338" r:id="rId9"/>
    <p:sldId id="344" r:id="rId10"/>
    <p:sldId id="340" r:id="rId11"/>
    <p:sldId id="336" r:id="rId12"/>
    <p:sldId id="325" r:id="rId13"/>
    <p:sldId id="339" r:id="rId14"/>
    <p:sldId id="341" r:id="rId15"/>
    <p:sldId id="342" r:id="rId16"/>
    <p:sldId id="324" r:id="rId17"/>
    <p:sldId id="343" r:id="rId18"/>
    <p:sldId id="333" r:id="rId19"/>
    <p:sldId id="261" r:id="rId20"/>
  </p:sldIdLst>
  <p:sldSz cx="9144000" cy="6858000" type="screen4x3"/>
  <p:notesSz cx="7086600" cy="9024938"/>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9"/>
    <a:srgbClr val="DCF0C6"/>
    <a:srgbClr val="E39734"/>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373"/>
    <p:restoredTop sz="94678"/>
  </p:normalViewPr>
  <p:slideViewPr>
    <p:cSldViewPr snapToGrid="0" snapToObjects="1">
      <p:cViewPr>
        <p:scale>
          <a:sx n="110" d="100"/>
          <a:sy n="110" d="100"/>
        </p:scale>
        <p:origin x="-1560"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070860" cy="452814"/>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4014100" y="0"/>
            <a:ext cx="3070860" cy="452814"/>
          </a:xfrm>
          <a:prstGeom prst="rect">
            <a:avLst/>
          </a:prstGeom>
        </p:spPr>
        <p:txBody>
          <a:bodyPr vert="horz" lIns="91440" tIns="45720" rIns="91440" bIns="45720" rtlCol="0"/>
          <a:lstStyle>
            <a:lvl1pPr algn="r">
              <a:defRPr sz="1200"/>
            </a:lvl1pPr>
          </a:lstStyle>
          <a:p>
            <a:fld id="{4BF12E04-0B2D-40CE-A0CC-669D4E9C690F}" type="datetimeFigureOut">
              <a:rPr lang="es-CO" smtClean="0"/>
              <a:t>10/03/2020</a:t>
            </a:fld>
            <a:endParaRPr lang="es-CO"/>
          </a:p>
        </p:txBody>
      </p:sp>
      <p:sp>
        <p:nvSpPr>
          <p:cNvPr id="4" name="Marcador de imagen de diapositiva 3"/>
          <p:cNvSpPr>
            <a:spLocks noGrp="1" noRot="1" noChangeAspect="1"/>
          </p:cNvSpPr>
          <p:nvPr>
            <p:ph type="sldImg" idx="2"/>
          </p:nvPr>
        </p:nvSpPr>
        <p:spPr>
          <a:xfrm>
            <a:off x="1512888" y="1128713"/>
            <a:ext cx="4060825" cy="3044825"/>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708660" y="4343252"/>
            <a:ext cx="5669280" cy="3553569"/>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572125"/>
            <a:ext cx="3070860" cy="452813"/>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4014100" y="8572125"/>
            <a:ext cx="3070860" cy="452813"/>
          </a:xfrm>
          <a:prstGeom prst="rect">
            <a:avLst/>
          </a:prstGeom>
        </p:spPr>
        <p:txBody>
          <a:bodyPr vert="horz" lIns="91440" tIns="45720" rIns="91440" bIns="45720" rtlCol="0" anchor="b"/>
          <a:lstStyle>
            <a:lvl1pPr algn="r">
              <a:defRPr sz="1200"/>
            </a:lvl1pPr>
          </a:lstStyle>
          <a:p>
            <a:fld id="{321D78FD-A7FC-42BF-BAD1-D37634FC5965}" type="slidenum">
              <a:rPr lang="es-CO" smtClean="0"/>
              <a:t>‹Nº›</a:t>
            </a:fld>
            <a:endParaRPr lang="es-CO"/>
          </a:p>
        </p:txBody>
      </p:sp>
    </p:spTree>
    <p:extLst>
      <p:ext uri="{BB962C8B-B14F-4D97-AF65-F5344CB8AC3E}">
        <p14:creationId xmlns:p14="http://schemas.microsoft.com/office/powerpoint/2010/main" val="303898790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chor="b"/>
          <a:lstStyle>
            <a:lvl1pPr>
              <a:defRPr sz="5400"/>
            </a:lvl1pPr>
          </a:lstStyle>
          <a:p>
            <a:r>
              <a:rPr lang="es-ES_tradnl"/>
              <a:t>Clic para editar título</a:t>
            </a:r>
            <a:endParaRPr lang="en-US" dirty="0"/>
          </a:p>
        </p:txBody>
      </p:sp>
      <p:sp>
        <p:nvSpPr>
          <p:cNvPr id="3" name="Subtitle 2"/>
          <p:cNvSpPr>
            <a:spLocks noGrp="1"/>
          </p:cNvSpPr>
          <p:nvPr>
            <p:ph type="subTitle" idx="1"/>
          </p:nvPr>
        </p:nvSpPr>
        <p:spPr>
          <a:xfrm>
            <a:off x="1371600" y="3886200"/>
            <a:ext cx="6400800" cy="1752600"/>
          </a:xfrm>
        </p:spPr>
        <p:txBody>
          <a:bodyPr anchor="t">
            <a:normAutofit/>
          </a:bodyPr>
          <a:lstStyle>
            <a:lvl1pPr marL="0" indent="0" algn="ctr">
              <a:buNone/>
              <a:defRPr sz="28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n-US" dirty="0"/>
          </a:p>
        </p:txBody>
      </p:sp>
      <p:sp>
        <p:nvSpPr>
          <p:cNvPr id="4" name="Date Placeholder 3"/>
          <p:cNvSpPr>
            <a:spLocks noGrp="1"/>
          </p:cNvSpPr>
          <p:nvPr>
            <p:ph type="dt" sz="half" idx="10"/>
          </p:nvPr>
        </p:nvSpPr>
        <p:spPr/>
        <p:txBody>
          <a:bodyPr/>
          <a:lstStyle/>
          <a:p>
            <a:fld id="{5904E447-6086-B24C-AEF1-0B2C66E35441}" type="datetimeFigureOut">
              <a:rPr lang="es-ES" smtClean="0"/>
              <a:t>10/03/2020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Vertical Text Placeholder 2"/>
          <p:cNvSpPr>
            <a:spLocks noGrp="1"/>
          </p:cNvSpPr>
          <p:nvPr>
            <p:ph type="body" orient="vert" idx="1"/>
          </p:nvPr>
        </p:nvSpPr>
        <p:spPr/>
        <p:txBody>
          <a:bodyPr vert="eaVert" ancho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Date Placeholder 3"/>
          <p:cNvSpPr>
            <a:spLocks noGrp="1"/>
          </p:cNvSpPr>
          <p:nvPr>
            <p:ph type="dt" sz="half" idx="10"/>
          </p:nvPr>
        </p:nvSpPr>
        <p:spPr/>
        <p:txBody>
          <a:bodyPr/>
          <a:lstStyle/>
          <a:p>
            <a:fld id="{5904E447-6086-B24C-AEF1-0B2C66E35441}" type="datetimeFigureOut">
              <a:rPr lang="es-ES" smtClean="0"/>
              <a:t>10/03/2020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s-ES_tradnl"/>
              <a:t>Clic para editar título</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ncho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5904E447-6086-B24C-AEF1-0B2C66E35441}" type="datetimeFigureOut">
              <a:rPr lang="es-ES" smtClean="0"/>
              <a:t>10/03/2020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19636394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14537555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6CCB777B-0F3B-4F43-AC3C-5C6C311F1351}"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32658043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6CCB777B-0F3B-4F43-AC3C-5C6C311F1351}"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36838288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6CCB777B-0F3B-4F43-AC3C-5C6C311F1351}" type="datetimeFigureOut">
              <a:rPr lang="es-ES" smtClean="0"/>
              <a:t>10/03/2020</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212356284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6CCB777B-0F3B-4F43-AC3C-5C6C311F1351}" type="datetimeFigureOut">
              <a:rPr lang="es-ES" smtClean="0"/>
              <a:t>10/03/2020</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81061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6CCB777B-0F3B-4F43-AC3C-5C6C311F1351}" type="datetimeFigureOut">
              <a:rPr lang="es-ES" smtClean="0"/>
              <a:t>10/03/2020</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151957316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6CCB777B-0F3B-4F43-AC3C-5C6C311F1351}"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44803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dirty="0"/>
          </a:p>
        </p:txBody>
      </p:sp>
      <p:sp>
        <p:nvSpPr>
          <p:cNvPr id="3" name="Content Placeholder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10"/>
          </p:nvPr>
        </p:nvSpPr>
        <p:spPr/>
        <p:txBody>
          <a:bodyPr/>
          <a:lstStyle/>
          <a:p>
            <a:fld id="{5904E447-6086-B24C-AEF1-0B2C66E35441}" type="datetimeFigureOut">
              <a:rPr lang="es-ES" smtClean="0"/>
              <a:t>10/03/2020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6CCB777B-0F3B-4F43-AC3C-5C6C311F1351}"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53319092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239620716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6CCB777B-0F3B-4F43-AC3C-5C6C311F1351}"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DD6FA049-1292-6741-9CF4-3BB30D17C8D4}" type="slidenum">
              <a:rPr lang="es-ES" smtClean="0"/>
              <a:t>‹Nº›</a:t>
            </a:fld>
            <a:endParaRPr lang="es-ES"/>
          </a:p>
        </p:txBody>
      </p:sp>
    </p:spTree>
    <p:extLst>
      <p:ext uri="{BB962C8B-B14F-4D97-AF65-F5344CB8AC3E}">
        <p14:creationId xmlns:p14="http://schemas.microsoft.com/office/powerpoint/2010/main" val="15149419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269230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5318815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910B21B8-515C-8E45-ACC6-C958B3C94B4B}"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24493117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910B21B8-515C-8E45-ACC6-C958B3C94B4B}"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187555824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910B21B8-515C-8E45-ACC6-C958B3C94B4B}" type="datetimeFigureOut">
              <a:rPr lang="es-ES" smtClean="0"/>
              <a:t>10/03/2020</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143035829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910B21B8-515C-8E45-ACC6-C958B3C94B4B}" type="datetimeFigureOut">
              <a:rPr lang="es-ES" smtClean="0"/>
              <a:t>10/03/2020</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133161857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910B21B8-515C-8E45-ACC6-C958B3C94B4B}" type="datetimeFigureOut">
              <a:rPr lang="es-ES" smtClean="0"/>
              <a:t>10/03/2020</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4134824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Date Placeholder 3"/>
          <p:cNvSpPr>
            <a:spLocks noGrp="1"/>
          </p:cNvSpPr>
          <p:nvPr>
            <p:ph type="dt" sz="half" idx="10"/>
          </p:nvPr>
        </p:nvSpPr>
        <p:spPr/>
        <p:txBody>
          <a:bodyPr/>
          <a:lstStyle/>
          <a:p>
            <a:fld id="{5904E447-6086-B24C-AEF1-0B2C66E35441}" type="datetimeFigureOut">
              <a:rPr lang="es-ES" smtClean="0"/>
              <a:t>10/03/2020</a:t>
            </a:fld>
            <a:endParaRPr lang="es-ES"/>
          </a:p>
        </p:txBody>
      </p:sp>
      <p:sp>
        <p:nvSpPr>
          <p:cNvPr id="5" name="Footer Placeholder 4"/>
          <p:cNvSpPr>
            <a:spLocks noGrp="1"/>
          </p:cNvSpPr>
          <p:nvPr>
            <p:ph type="ftr" sz="quarter" idx="11"/>
          </p:nvPr>
        </p:nvSpPr>
        <p:spPr/>
        <p:txBody>
          <a:bodyPr/>
          <a:lstStyle/>
          <a:p>
            <a:endParaRPr lang="es-ES"/>
          </a:p>
        </p:txBody>
      </p:sp>
      <p:sp>
        <p:nvSpPr>
          <p:cNvPr id="6" name="Slide Number Placeholder 5"/>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910B21B8-515C-8E45-ACC6-C958B3C94B4B}"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63383228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910B21B8-515C-8E45-ACC6-C958B3C94B4B}"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5441041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10544914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910B21B8-515C-8E45-ACC6-C958B3C94B4B}"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2FCD7B5D-4AAF-944F-8F79-1958F93DB250}" type="slidenum">
              <a:rPr lang="es-ES" smtClean="0"/>
              <a:t>‹Nº›</a:t>
            </a:fld>
            <a:endParaRPr lang="es-ES"/>
          </a:p>
        </p:txBody>
      </p:sp>
    </p:spTree>
    <p:extLst>
      <p:ext uri="{BB962C8B-B14F-4D97-AF65-F5344CB8AC3E}">
        <p14:creationId xmlns:p14="http://schemas.microsoft.com/office/powerpoint/2010/main" val="34957822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es-ES_tradnl"/>
              <a:t>Clic para editar título</a:t>
            </a:r>
            <a:endParaRPr lang="es-ES"/>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_tradnl"/>
              <a:t>Haga clic para modificar el estilo de subtítulo del patrón</a:t>
            </a:r>
            <a:endParaRPr lang="es-ES"/>
          </a:p>
        </p:txBody>
      </p:sp>
      <p:sp>
        <p:nvSpPr>
          <p:cNvPr id="4" name="Marcador de fecha 3"/>
          <p:cNvSpPr>
            <a:spLocks noGrp="1"/>
          </p:cNvSpPr>
          <p:nvPr>
            <p:ph type="dt" sz="half" idx="10"/>
          </p:nvPr>
        </p:nvSpPr>
        <p:spPr/>
        <p:txBody>
          <a:bodyPr/>
          <a:lstStyle/>
          <a:p>
            <a:fld id="{BAE3DB13-654C-4B41-8DFF-F70797730382}"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379383012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idx="1"/>
          </p:nvPr>
        </p:nvSpPr>
        <p:spPr/>
        <p:txBody>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BAE3DB13-654C-4B41-8DFF-F70797730382}"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60494674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a:t>Clic para editar título</a:t>
            </a:r>
            <a:endParaRPr lang="es-ES"/>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_tradnl"/>
              <a:t>Haga clic para modificar el estilo de texto del patrón</a:t>
            </a:r>
          </a:p>
        </p:txBody>
      </p:sp>
      <p:sp>
        <p:nvSpPr>
          <p:cNvPr id="4" name="Marcador de fecha 3"/>
          <p:cNvSpPr>
            <a:spLocks noGrp="1"/>
          </p:cNvSpPr>
          <p:nvPr>
            <p:ph type="dt" sz="half" idx="10"/>
          </p:nvPr>
        </p:nvSpPr>
        <p:spPr/>
        <p:txBody>
          <a:bodyPr/>
          <a:lstStyle/>
          <a:p>
            <a:fld id="{BAE3DB13-654C-4B41-8DFF-F70797730382}"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114314382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conteni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conteni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fecha 4"/>
          <p:cNvSpPr>
            <a:spLocks noGrp="1"/>
          </p:cNvSpPr>
          <p:nvPr>
            <p:ph type="dt" sz="half" idx="10"/>
          </p:nvPr>
        </p:nvSpPr>
        <p:spPr/>
        <p:txBody>
          <a:bodyPr/>
          <a:lstStyle/>
          <a:p>
            <a:fld id="{BAE3DB13-654C-4B41-8DFF-F70797730382}"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342331711"/>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es-ES_tradnl"/>
              <a:t>Clic para editar título</a:t>
            </a:r>
            <a:endParaRPr lang="es-ES"/>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7" name="Marcador de fecha 6"/>
          <p:cNvSpPr>
            <a:spLocks noGrp="1"/>
          </p:cNvSpPr>
          <p:nvPr>
            <p:ph type="dt" sz="half" idx="10"/>
          </p:nvPr>
        </p:nvSpPr>
        <p:spPr/>
        <p:txBody>
          <a:bodyPr/>
          <a:lstStyle/>
          <a:p>
            <a:fld id="{BAE3DB13-654C-4B41-8DFF-F70797730382}" type="datetimeFigureOut">
              <a:rPr lang="es-ES" smtClean="0"/>
              <a:t>10/03/2020</a:t>
            </a:fld>
            <a:endParaRPr lang="es-ES"/>
          </a:p>
        </p:txBody>
      </p:sp>
      <p:sp>
        <p:nvSpPr>
          <p:cNvPr id="8" name="Marcador de pie de página 7"/>
          <p:cNvSpPr>
            <a:spLocks noGrp="1"/>
          </p:cNvSpPr>
          <p:nvPr>
            <p:ph type="ftr" sz="quarter" idx="11"/>
          </p:nvPr>
        </p:nvSpPr>
        <p:spPr/>
        <p:txBody>
          <a:bodyPr/>
          <a:lstStyle/>
          <a:p>
            <a:endParaRPr lang="es-ES"/>
          </a:p>
        </p:txBody>
      </p:sp>
      <p:sp>
        <p:nvSpPr>
          <p:cNvPr id="9" name="Marcador de número de diapositiva 8"/>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107617753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fecha 2"/>
          <p:cNvSpPr>
            <a:spLocks noGrp="1"/>
          </p:cNvSpPr>
          <p:nvPr>
            <p:ph type="dt" sz="half" idx="10"/>
          </p:nvPr>
        </p:nvSpPr>
        <p:spPr/>
        <p:txBody>
          <a:bodyPr/>
          <a:lstStyle/>
          <a:p>
            <a:fld id="{BAE3DB13-654C-4B41-8DFF-F70797730382}" type="datetimeFigureOut">
              <a:rPr lang="es-ES" smtClean="0"/>
              <a:t>10/03/2020</a:t>
            </a:fld>
            <a:endParaRPr lang="es-ES"/>
          </a:p>
        </p:txBody>
      </p:sp>
      <p:sp>
        <p:nvSpPr>
          <p:cNvPr id="4" name="Marcador de pie de página 3"/>
          <p:cNvSpPr>
            <a:spLocks noGrp="1"/>
          </p:cNvSpPr>
          <p:nvPr>
            <p:ph type="ftr" sz="quarter" idx="11"/>
          </p:nvPr>
        </p:nvSpPr>
        <p:spPr/>
        <p:txBody>
          <a:bodyPr/>
          <a:lstStyle/>
          <a:p>
            <a:endParaRPr lang="es-ES"/>
          </a:p>
        </p:txBody>
      </p:sp>
      <p:sp>
        <p:nvSpPr>
          <p:cNvPr id="5" name="Marcador de número de diapositiva 4"/>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6502955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Date Placeholder 4"/>
          <p:cNvSpPr>
            <a:spLocks noGrp="1"/>
          </p:cNvSpPr>
          <p:nvPr>
            <p:ph type="dt" sz="half" idx="10"/>
          </p:nvPr>
        </p:nvSpPr>
        <p:spPr/>
        <p:txBody>
          <a:bodyPr/>
          <a:lstStyle/>
          <a:p>
            <a:fld id="{5904E447-6086-B24C-AEF1-0B2C66E35441}" type="datetimeFigureOut">
              <a:rPr lang="es-ES" smtClean="0"/>
              <a:t>10/03/2020</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BAE3DB13-654C-4B41-8DFF-F70797730382}" type="datetimeFigureOut">
              <a:rPr lang="es-ES" smtClean="0"/>
              <a:t>10/03/2020</a:t>
            </a:fld>
            <a:endParaRPr lang="es-ES"/>
          </a:p>
        </p:txBody>
      </p:sp>
      <p:sp>
        <p:nvSpPr>
          <p:cNvPr id="3" name="Marcador de pie de página 2"/>
          <p:cNvSpPr>
            <a:spLocks noGrp="1"/>
          </p:cNvSpPr>
          <p:nvPr>
            <p:ph type="ftr" sz="quarter" idx="11"/>
          </p:nvPr>
        </p:nvSpPr>
        <p:spPr/>
        <p:txBody>
          <a:bodyPr/>
          <a:lstStyle/>
          <a:p>
            <a:endParaRPr lang="es-ES"/>
          </a:p>
        </p:txBody>
      </p:sp>
      <p:sp>
        <p:nvSpPr>
          <p:cNvPr id="4" name="Marcador de número de diapositiva 3"/>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50210313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s-ES"/>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BAE3DB13-654C-4B41-8DFF-F70797730382}"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20089659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s-ES"/>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Marcador de fecha 4"/>
          <p:cNvSpPr>
            <a:spLocks noGrp="1"/>
          </p:cNvSpPr>
          <p:nvPr>
            <p:ph type="dt" sz="half" idx="10"/>
          </p:nvPr>
        </p:nvSpPr>
        <p:spPr/>
        <p:txBody>
          <a:bodyPr/>
          <a:lstStyle/>
          <a:p>
            <a:fld id="{BAE3DB13-654C-4B41-8DFF-F70797730382}" type="datetimeFigureOut">
              <a:rPr lang="es-ES" smtClean="0"/>
              <a:t>10/03/2020</a:t>
            </a:fld>
            <a:endParaRPr lang="es-ES"/>
          </a:p>
        </p:txBody>
      </p:sp>
      <p:sp>
        <p:nvSpPr>
          <p:cNvPr id="6" name="Marcador de pie de página 5"/>
          <p:cNvSpPr>
            <a:spLocks noGrp="1"/>
          </p:cNvSpPr>
          <p:nvPr>
            <p:ph type="ftr" sz="quarter" idx="11"/>
          </p:nvPr>
        </p:nvSpPr>
        <p:spPr/>
        <p:txBody>
          <a:bodyPr/>
          <a:lstStyle/>
          <a:p>
            <a:endParaRPr lang="es-ES"/>
          </a:p>
        </p:txBody>
      </p:sp>
      <p:sp>
        <p:nvSpPr>
          <p:cNvPr id="7" name="Marcador de número de diapositiva 6"/>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201383283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a:t>Clic para editar título</a:t>
            </a:r>
            <a:endParaRPr lang="es-ES"/>
          </a:p>
        </p:txBody>
      </p:sp>
      <p:sp>
        <p:nvSpPr>
          <p:cNvPr id="3" name="Marcador de texto vertical 2"/>
          <p:cNvSpPr>
            <a:spLocks noGrp="1"/>
          </p:cNvSpPr>
          <p:nvPr>
            <p:ph type="body" orient="vert" idx="1"/>
          </p:nvPr>
        </p:nvSpPr>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BAE3DB13-654C-4B41-8DFF-F70797730382}"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36109552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es-ES_tradnl"/>
              <a:t>Clic para editar título</a:t>
            </a:r>
            <a:endParaRPr lang="es-ES"/>
          </a:p>
        </p:txBody>
      </p:sp>
      <p:sp>
        <p:nvSpPr>
          <p:cNvPr id="3" name="Marcador de texto vertical 2"/>
          <p:cNvSpPr>
            <a:spLocks noGrp="1"/>
          </p:cNvSpPr>
          <p:nvPr>
            <p:ph type="body" orient="vert" idx="1"/>
          </p:nvPr>
        </p:nvSpPr>
        <p:spPr>
          <a:xfrm>
            <a:off x="457200" y="274638"/>
            <a:ext cx="6019800" cy="5851525"/>
          </a:xfrm>
        </p:spPr>
        <p:txBody>
          <a:bodyPr vert="eaVert"/>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10"/>
          </p:nvPr>
        </p:nvSpPr>
        <p:spPr/>
        <p:txBody>
          <a:bodyPr/>
          <a:lstStyle/>
          <a:p>
            <a:fld id="{BAE3DB13-654C-4B41-8DFF-F70797730382}" type="datetimeFigureOut">
              <a:rPr lang="es-ES" smtClean="0"/>
              <a:t>10/03/2020</a:t>
            </a:fld>
            <a:endParaRPr lang="es-ES"/>
          </a:p>
        </p:txBody>
      </p:sp>
      <p:sp>
        <p:nvSpPr>
          <p:cNvPr id="5" name="Marcador de pie de página 4"/>
          <p:cNvSpPr>
            <a:spLocks noGrp="1"/>
          </p:cNvSpPr>
          <p:nvPr>
            <p:ph type="ftr" sz="quarter" idx="11"/>
          </p:nvPr>
        </p:nvSpPr>
        <p:spPr/>
        <p:txBody>
          <a:bodyPr/>
          <a:lstStyle/>
          <a:p>
            <a:endParaRPr lang="es-ES"/>
          </a:p>
        </p:txBody>
      </p:sp>
      <p:sp>
        <p:nvSpPr>
          <p:cNvPr id="6" name="Marcador de número de diapositiva 5"/>
          <p:cNvSpPr>
            <a:spLocks noGrp="1"/>
          </p:cNvSpPr>
          <p:nvPr>
            <p:ph type="sldNum" sz="quarter" idx="12"/>
          </p:nvPr>
        </p:nvSpPr>
        <p:spPr/>
        <p:txBody>
          <a:bodyPr/>
          <a:lstStyle/>
          <a:p>
            <a:fld id="{39F8D71F-2004-B44E-AB4E-71FB18684AD3}" type="slidenum">
              <a:rPr lang="es-ES" smtClean="0"/>
              <a:t>‹Nº›</a:t>
            </a:fld>
            <a:endParaRPr lang="es-ES"/>
          </a:p>
        </p:txBody>
      </p:sp>
    </p:spTree>
    <p:extLst>
      <p:ext uri="{BB962C8B-B14F-4D97-AF65-F5344CB8AC3E}">
        <p14:creationId xmlns:p14="http://schemas.microsoft.com/office/powerpoint/2010/main" val="3340950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s-ES_tradnl"/>
              <a:t>Clic para editar título</a:t>
            </a:r>
            <a:endParaRPr lang="en-US" dirty="0"/>
          </a:p>
        </p:txBody>
      </p:sp>
      <p:sp>
        <p:nvSpPr>
          <p:cNvPr id="3" name="Text Placeholder 2"/>
          <p:cNvSpPr>
            <a:spLocks noGrp="1"/>
          </p:cNvSpPr>
          <p:nvPr>
            <p:ph type="body" idx="1"/>
          </p:nvPr>
        </p:nvSpPr>
        <p:spPr>
          <a:xfrm>
            <a:off x="457200" y="1535113"/>
            <a:ext cx="4040188" cy="639762"/>
          </a:xfrm>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5" name="Text Placeholder 4"/>
          <p:cNvSpPr>
            <a:spLocks noGrp="1"/>
          </p:cNvSpPr>
          <p:nvPr>
            <p:ph type="body" sz="quarter" idx="3"/>
          </p:nvPr>
        </p:nvSpPr>
        <p:spPr>
          <a:xfrm>
            <a:off x="4645025" y="1535113"/>
            <a:ext cx="4041775" cy="639762"/>
          </a:xfrm>
        </p:spPr>
        <p:txBody>
          <a:bodyPr anchor="t"/>
          <a:lstStyle>
            <a:lvl1pPr marL="0" indent="0">
              <a:buNone/>
              <a:defRPr sz="20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a:t>Haga clic para modificar el estilo de texto del patrón</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7" name="Date Placeholder 6"/>
          <p:cNvSpPr>
            <a:spLocks noGrp="1"/>
          </p:cNvSpPr>
          <p:nvPr>
            <p:ph type="dt" sz="half" idx="10"/>
          </p:nvPr>
        </p:nvSpPr>
        <p:spPr/>
        <p:txBody>
          <a:bodyPr/>
          <a:lstStyle/>
          <a:p>
            <a:fld id="{5904E447-6086-B24C-AEF1-0B2C66E35441}" type="datetimeFigureOut">
              <a:rPr lang="es-ES" smtClean="0"/>
              <a:t>10/03/2020</a:t>
            </a:fld>
            <a:endParaRPr lang="es-ES"/>
          </a:p>
        </p:txBody>
      </p:sp>
      <p:sp>
        <p:nvSpPr>
          <p:cNvPr id="8" name="Footer Placeholder 7"/>
          <p:cNvSpPr>
            <a:spLocks noGrp="1"/>
          </p:cNvSpPr>
          <p:nvPr>
            <p:ph type="ftr" sz="quarter" idx="11"/>
          </p:nvPr>
        </p:nvSpPr>
        <p:spPr/>
        <p:txBody>
          <a:bodyPr/>
          <a:lstStyle/>
          <a:p>
            <a:endParaRPr lang="es-ES"/>
          </a:p>
        </p:txBody>
      </p:sp>
      <p:sp>
        <p:nvSpPr>
          <p:cNvPr id="9" name="Slide Number Placeholder 8"/>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_tradnl"/>
              <a:t>Clic para editar título</a:t>
            </a:r>
            <a:endParaRPr lang="en-US"/>
          </a:p>
        </p:txBody>
      </p:sp>
      <p:sp>
        <p:nvSpPr>
          <p:cNvPr id="3" name="Date Placeholder 2"/>
          <p:cNvSpPr>
            <a:spLocks noGrp="1"/>
          </p:cNvSpPr>
          <p:nvPr>
            <p:ph type="dt" sz="half" idx="10"/>
          </p:nvPr>
        </p:nvSpPr>
        <p:spPr/>
        <p:txBody>
          <a:bodyPr/>
          <a:lstStyle/>
          <a:p>
            <a:fld id="{5904E447-6086-B24C-AEF1-0B2C66E35441}" type="datetimeFigureOut">
              <a:rPr lang="es-ES" smtClean="0"/>
              <a:t>10/03/2020</a:t>
            </a:fld>
            <a:endParaRPr lang="es-ES"/>
          </a:p>
        </p:txBody>
      </p:sp>
      <p:sp>
        <p:nvSpPr>
          <p:cNvPr id="4" name="Footer Placeholder 3"/>
          <p:cNvSpPr>
            <a:spLocks noGrp="1"/>
          </p:cNvSpPr>
          <p:nvPr>
            <p:ph type="ftr" sz="quarter" idx="11"/>
          </p:nvPr>
        </p:nvSpPr>
        <p:spPr/>
        <p:txBody>
          <a:bodyPr/>
          <a:lstStyle/>
          <a:p>
            <a:endParaRPr lang="es-ES"/>
          </a:p>
        </p:txBody>
      </p:sp>
      <p:sp>
        <p:nvSpPr>
          <p:cNvPr id="5" name="Slide Number Placeholder 4"/>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904E447-6086-B24C-AEF1-0B2C66E35441}" type="datetimeFigureOut">
              <a:rPr lang="es-ES" smtClean="0"/>
              <a:t>10/03/2020</a:t>
            </a:fld>
            <a:endParaRPr lang="es-ES"/>
          </a:p>
        </p:txBody>
      </p:sp>
      <p:sp>
        <p:nvSpPr>
          <p:cNvPr id="3" name="Footer Placeholder 2"/>
          <p:cNvSpPr>
            <a:spLocks noGrp="1"/>
          </p:cNvSpPr>
          <p:nvPr>
            <p:ph type="ftr" sz="quarter" idx="11"/>
          </p:nvPr>
        </p:nvSpPr>
        <p:spPr/>
        <p:txBody>
          <a:bodyPr/>
          <a:lstStyle/>
          <a:p>
            <a:endParaRPr lang="es-ES"/>
          </a:p>
        </p:txBody>
      </p:sp>
      <p:sp>
        <p:nvSpPr>
          <p:cNvPr id="4" name="Slide Number Placeholder 3"/>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s-ES_tradnl"/>
              <a:t>Clic para editar título</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solidFill>
                  <a:schemeClr val="accent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5904E447-6086-B24C-AEF1-0B2C66E35441}" type="datetimeFigureOut">
              <a:rPr lang="es-ES" smtClean="0"/>
              <a:t>10/03/2020</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s-ES_tradnl"/>
              <a:t>Clic para editar título</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_tradnl"/>
              <a:t>Arrastre la imagen al marcador de posición o haga clic en el icono para agregar</a:t>
            </a:r>
            <a:endParaRPr lang="en-US"/>
          </a:p>
        </p:txBody>
      </p:sp>
      <p:sp>
        <p:nvSpPr>
          <p:cNvPr id="4" name="Text Placeholder 3"/>
          <p:cNvSpPr>
            <a:spLocks noGrp="1"/>
          </p:cNvSpPr>
          <p:nvPr>
            <p:ph type="body" sz="half" idx="2"/>
          </p:nvPr>
        </p:nvSpPr>
        <p:spPr>
          <a:xfrm>
            <a:off x="1792288" y="5367338"/>
            <a:ext cx="5486400" cy="804862"/>
          </a:xfrm>
        </p:spPr>
        <p:txBody>
          <a:bodyPr anchor="t"/>
          <a:lstStyle>
            <a:lvl1pPr marL="0" indent="0">
              <a:buNone/>
              <a:defRPr sz="1400">
                <a:solidFill>
                  <a:schemeClr val="accent2">
                    <a:lumMod val="40000"/>
                    <a:lumOff val="6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a:t>Haga clic para modificar el estilo de texto del patrón</a:t>
            </a:r>
          </a:p>
        </p:txBody>
      </p:sp>
      <p:sp>
        <p:nvSpPr>
          <p:cNvPr id="5" name="Date Placeholder 4"/>
          <p:cNvSpPr>
            <a:spLocks noGrp="1"/>
          </p:cNvSpPr>
          <p:nvPr>
            <p:ph type="dt" sz="half" idx="10"/>
          </p:nvPr>
        </p:nvSpPr>
        <p:spPr/>
        <p:txBody>
          <a:bodyPr/>
          <a:lstStyle/>
          <a:p>
            <a:fld id="{5904E447-6086-B24C-AEF1-0B2C66E35441}" type="datetimeFigureOut">
              <a:rPr lang="es-ES" smtClean="0"/>
              <a:t>10/03/2020</a:t>
            </a:fld>
            <a:endParaRPr lang="es-ES"/>
          </a:p>
        </p:txBody>
      </p:sp>
      <p:sp>
        <p:nvSpPr>
          <p:cNvPr id="6" name="Footer Placeholder 5"/>
          <p:cNvSpPr>
            <a:spLocks noGrp="1"/>
          </p:cNvSpPr>
          <p:nvPr>
            <p:ph type="ftr" sz="quarter" idx="11"/>
          </p:nvPr>
        </p:nvSpPr>
        <p:spPr/>
        <p:txBody>
          <a:bodyPr/>
          <a:lstStyle/>
          <a:p>
            <a:endParaRPr lang="es-ES"/>
          </a:p>
        </p:txBody>
      </p:sp>
      <p:sp>
        <p:nvSpPr>
          <p:cNvPr id="7" name="Slide Number Placeholder 6"/>
          <p:cNvSpPr>
            <a:spLocks noGrp="1"/>
          </p:cNvSpPr>
          <p:nvPr>
            <p:ph type="sldNum" sz="quarter" idx="12"/>
          </p:nvPr>
        </p:nvSpPr>
        <p:spPr/>
        <p:txBody>
          <a:bodyPr/>
          <a:lstStyle/>
          <a:p>
            <a:fld id="{CA1B6920-19A3-4843-B9D5-11DF9EC37B0B}"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2.emf"/><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3.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4.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1143000"/>
          </a:xfrm>
          <a:prstGeom prst="rect">
            <a:avLst/>
          </a:prstGeom>
        </p:spPr>
        <p:txBody>
          <a:bodyPr vert="horz" lIns="91440" tIns="45720" rIns="91440" bIns="45720" rtlCol="0" anchor="t">
            <a:normAutofit/>
          </a:bodyPr>
          <a:lstStyle/>
          <a:p>
            <a:r>
              <a:rPr lang="es-ES_tradnl"/>
              <a:t>Clic para editar título</a:t>
            </a:r>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chor="ctr">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04E447-6086-B24C-AEF1-0B2C66E35441}" type="datetimeFigureOut">
              <a:rPr lang="es-ES" smtClean="0"/>
              <a:t>10/03/2020</a:t>
            </a:fld>
            <a:endParaRPr lang="es-E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1B6920-19A3-4843-B9D5-11DF9EC37B0B}" type="slidenum">
              <a:rPr lang="es-ES" smtClean="0"/>
              <a:t>‹Nº›</a:t>
            </a:fld>
            <a:endParaRPr lang="es-ES"/>
          </a:p>
        </p:txBody>
      </p:sp>
      <p:pic>
        <p:nvPicPr>
          <p:cNvPr id="14" name="Imagen 13">
            <a:extLst>
              <a:ext uri="{FF2B5EF4-FFF2-40B4-BE49-F238E27FC236}">
                <a16:creationId xmlns:a16="http://schemas.microsoft.com/office/drawing/2014/main" xmlns="" id="{C83E58D8-7BDE-BF40-BFA6-75817E79FEFA}"/>
              </a:ext>
            </a:extLst>
          </p:cNvPr>
          <p:cNvPicPr>
            <a:picLocks noChangeAspect="1"/>
          </p:cNvPicPr>
          <p:nvPr userDrawn="1"/>
        </p:nvPicPr>
        <p:blipFill>
          <a:blip r:embed="rId13"/>
          <a:stretch>
            <a:fillRect/>
          </a:stretch>
        </p:blipFill>
        <p:spPr>
          <a:xfrm>
            <a:off x="0" y="0"/>
            <a:ext cx="9144000" cy="6858000"/>
          </a:xfrm>
          <a:prstGeom prst="rect">
            <a:avLst/>
          </a:prstGeom>
        </p:spPr>
      </p:pic>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50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914400" rtl="0" eaLnBrk="1" latinLnBrk="0" hangingPunct="1">
        <a:lnSpc>
          <a:spcPct val="150000"/>
        </a:lnSpc>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lnSpc>
          <a:spcPct val="150000"/>
        </a:lnSpc>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50000"/>
        </a:lnSpc>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50000"/>
        </a:lnSpc>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50000"/>
        </a:lnSpc>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CB777B-0F3B-4F43-AC3C-5C6C311F1351}" type="datetimeFigureOut">
              <a:rPr lang="es-ES" smtClean="0"/>
              <a:t>10/03/2020</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6FA049-1292-6741-9CF4-3BB30D17C8D4}" type="slidenum">
              <a:rPr lang="es-ES" smtClean="0"/>
              <a:t>‹Nº›</a:t>
            </a:fld>
            <a:endParaRPr lang="es-ES"/>
          </a:p>
        </p:txBody>
      </p:sp>
      <p:pic>
        <p:nvPicPr>
          <p:cNvPr id="8" name="Imagen 7">
            <a:extLst>
              <a:ext uri="{FF2B5EF4-FFF2-40B4-BE49-F238E27FC236}">
                <a16:creationId xmlns:a16="http://schemas.microsoft.com/office/drawing/2014/main" xmlns="" id="{011B3B51-D78D-F443-9F51-96DC68F4117C}"/>
              </a:ext>
            </a:extLst>
          </p:cNvPr>
          <p:cNvPicPr>
            <a:picLocks noChangeAspect="1"/>
          </p:cNvPicPr>
          <p:nvPr userDrawn="1"/>
        </p:nvPicPr>
        <p:blipFill>
          <a:blip r:embed="rId13"/>
          <a:stretch>
            <a:fillRect/>
          </a:stretch>
        </p:blipFill>
        <p:spPr>
          <a:xfrm>
            <a:off x="7543661" y="5902324"/>
            <a:ext cx="1307922" cy="705793"/>
          </a:xfrm>
          <a:prstGeom prst="rect">
            <a:avLst/>
          </a:prstGeom>
        </p:spPr>
      </p:pic>
      <p:pic>
        <p:nvPicPr>
          <p:cNvPr id="12" name="Imagen 11">
            <a:extLst>
              <a:ext uri="{FF2B5EF4-FFF2-40B4-BE49-F238E27FC236}">
                <a16:creationId xmlns:a16="http://schemas.microsoft.com/office/drawing/2014/main" xmlns="" id="{C1A13B95-3280-E44A-834F-4926B2043AC1}"/>
              </a:ext>
            </a:extLst>
          </p:cNvPr>
          <p:cNvPicPr>
            <a:picLocks noChangeAspect="1"/>
          </p:cNvPicPr>
          <p:nvPr userDrawn="1"/>
        </p:nvPicPr>
        <p:blipFill>
          <a:blip r:embed="rId14"/>
          <a:stretch>
            <a:fillRect/>
          </a:stretch>
        </p:blipFill>
        <p:spPr>
          <a:xfrm>
            <a:off x="0" y="0"/>
            <a:ext cx="9144000" cy="6858000"/>
          </a:xfrm>
          <a:prstGeom prst="rect">
            <a:avLst/>
          </a:prstGeom>
        </p:spPr>
      </p:pic>
    </p:spTree>
    <p:extLst>
      <p:ext uri="{BB962C8B-B14F-4D97-AF65-F5344CB8AC3E}">
        <p14:creationId xmlns:p14="http://schemas.microsoft.com/office/powerpoint/2010/main" val="286232413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0B21B8-515C-8E45-ACC6-C958B3C94B4B}" type="datetimeFigureOut">
              <a:rPr lang="es-ES" smtClean="0"/>
              <a:t>10/03/2020</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CD7B5D-4AAF-944F-8F79-1958F93DB250}" type="slidenum">
              <a:rPr lang="es-ES" smtClean="0"/>
              <a:t>‹Nº›</a:t>
            </a:fld>
            <a:endParaRPr lang="es-ES"/>
          </a:p>
        </p:txBody>
      </p:sp>
      <p:pic>
        <p:nvPicPr>
          <p:cNvPr id="10" name="Imagen 9">
            <a:extLst>
              <a:ext uri="{FF2B5EF4-FFF2-40B4-BE49-F238E27FC236}">
                <a16:creationId xmlns:a16="http://schemas.microsoft.com/office/drawing/2014/main" xmlns="" id="{8EA34F9F-298A-044D-AAEF-D6B74FB41304}"/>
              </a:ext>
            </a:extLst>
          </p:cNvPr>
          <p:cNvPicPr>
            <a:picLocks noChangeAspect="1"/>
          </p:cNvPicPr>
          <p:nvPr userDrawn="1"/>
        </p:nvPicPr>
        <p:blipFill>
          <a:blip r:embed="rId13"/>
          <a:stretch>
            <a:fillRect/>
          </a:stretch>
        </p:blipFill>
        <p:spPr>
          <a:xfrm>
            <a:off x="0" y="0"/>
            <a:ext cx="9144000" cy="6858000"/>
          </a:xfrm>
          <a:prstGeom prst="rect">
            <a:avLst/>
          </a:prstGeom>
        </p:spPr>
      </p:pic>
    </p:spTree>
    <p:extLst>
      <p:ext uri="{BB962C8B-B14F-4D97-AF65-F5344CB8AC3E}">
        <p14:creationId xmlns:p14="http://schemas.microsoft.com/office/powerpoint/2010/main" val="28966726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_tradnl"/>
              <a:t>Clic para editar título</a:t>
            </a:r>
            <a:endParaRPr lang="es-ES"/>
          </a:p>
        </p:txBody>
      </p:sp>
      <p:sp>
        <p:nvSpPr>
          <p:cNvPr id="3" name="Marcador de tex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4" name="Marcador de fech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E3DB13-654C-4B41-8DFF-F70797730382}" type="datetimeFigureOut">
              <a:rPr lang="es-ES" smtClean="0"/>
              <a:t>10/03/2020</a:t>
            </a:fld>
            <a:endParaRPr lang="es-ES"/>
          </a:p>
        </p:txBody>
      </p:sp>
      <p:sp>
        <p:nvSpPr>
          <p:cNvPr id="5" name="Marcador de pie de pá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9F8D71F-2004-B44E-AB4E-71FB18684AD3}" type="slidenum">
              <a:rPr lang="es-ES" smtClean="0"/>
              <a:t>‹Nº›</a:t>
            </a:fld>
            <a:endParaRPr lang="es-ES"/>
          </a:p>
        </p:txBody>
      </p:sp>
    </p:spTree>
    <p:extLst>
      <p:ext uri="{BB962C8B-B14F-4D97-AF65-F5344CB8AC3E}">
        <p14:creationId xmlns:p14="http://schemas.microsoft.com/office/powerpoint/2010/main" val="3573921326"/>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2" Type="http://schemas.openxmlformats.org/officeDocument/2006/relationships/hyperlink" Target="mailto:smartinez@idiger.gov.co" TargetMode="Externa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3.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png"/><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xmlns="" id="{41F82B45-28C6-4DBE-A51F-45B4C5D0C178}"/>
              </a:ext>
            </a:extLst>
          </p:cNvPr>
          <p:cNvSpPr txBox="1"/>
          <p:nvPr/>
        </p:nvSpPr>
        <p:spPr>
          <a:xfrm>
            <a:off x="100584" y="417231"/>
            <a:ext cx="5623560" cy="3046988"/>
          </a:xfrm>
          <a:prstGeom prst="rect">
            <a:avLst/>
          </a:prstGeom>
          <a:solidFill>
            <a:srgbClr val="FFFFFF">
              <a:alpha val="69020"/>
            </a:srgbClr>
          </a:solidFill>
        </p:spPr>
        <p:txBody>
          <a:bodyPr wrap="square" rtlCol="0">
            <a:spAutoFit/>
          </a:bodyPr>
          <a:lstStyle/>
          <a:p>
            <a:pPr algn="ctr"/>
            <a:r>
              <a:rPr lang="es-MX" sz="2400" b="1" dirty="0">
                <a:latin typeface="Arial Narrow" panose="020B0606020202030204" pitchFamily="34" charset="0"/>
              </a:rPr>
              <a:t> </a:t>
            </a:r>
            <a:r>
              <a:rPr lang="es-MX" sz="3200" b="1" dirty="0">
                <a:solidFill>
                  <a:schemeClr val="bg1"/>
                </a:solidFill>
                <a:latin typeface="Arial Narrow" panose="020B0606020202030204" pitchFamily="34" charset="0"/>
              </a:rPr>
              <a:t>Mesa de Trabajo para el Manejo de Emergencias y Desastres</a:t>
            </a:r>
            <a:endParaRPr lang="es-MX" sz="2400" b="1" dirty="0">
              <a:solidFill>
                <a:schemeClr val="bg1"/>
              </a:solidFill>
              <a:latin typeface="Arial Narrow" panose="020B0606020202030204" pitchFamily="34" charset="0"/>
            </a:endParaRPr>
          </a:p>
          <a:p>
            <a:pPr algn="ctr"/>
            <a:endParaRPr lang="es-MX" b="1" dirty="0">
              <a:solidFill>
                <a:schemeClr val="bg1"/>
              </a:solidFill>
              <a:latin typeface="Arial Narrow" panose="020B0606020202030204" pitchFamily="34" charset="0"/>
            </a:endParaRPr>
          </a:p>
          <a:p>
            <a:pPr algn="ctr"/>
            <a:r>
              <a:rPr lang="es-MX" dirty="0">
                <a:solidFill>
                  <a:schemeClr val="bg1"/>
                </a:solidFill>
                <a:latin typeface="Arial Narrow" panose="020B0606020202030204" pitchFamily="34" charset="0"/>
              </a:rPr>
              <a:t>Comisión Intersectorial de Gestión de Riesgos y Cambio Climático </a:t>
            </a:r>
          </a:p>
          <a:p>
            <a:pPr algn="ctr"/>
            <a:endParaRPr lang="es-MX" dirty="0">
              <a:solidFill>
                <a:schemeClr val="bg1"/>
              </a:solidFill>
              <a:latin typeface="Arial Narrow" panose="020B0606020202030204" pitchFamily="34" charset="0"/>
            </a:endParaRPr>
          </a:p>
          <a:p>
            <a:pPr algn="ctr"/>
            <a:endParaRPr lang="es-MX" dirty="0">
              <a:solidFill>
                <a:schemeClr val="bg1"/>
              </a:solidFill>
              <a:latin typeface="Arial Narrow" panose="020B0606020202030204" pitchFamily="34" charset="0"/>
            </a:endParaRPr>
          </a:p>
          <a:p>
            <a:pPr algn="ctr"/>
            <a:endParaRPr lang="es-MX" dirty="0">
              <a:solidFill>
                <a:schemeClr val="bg1"/>
              </a:solidFill>
              <a:latin typeface="Arial Narrow" panose="020B0606020202030204" pitchFamily="34" charset="0"/>
            </a:endParaRPr>
          </a:p>
          <a:p>
            <a:pPr algn="ctr"/>
            <a:r>
              <a:rPr lang="es-MX" sz="2000" b="1" dirty="0">
                <a:solidFill>
                  <a:schemeClr val="bg1"/>
                </a:solidFill>
                <a:latin typeface="Arial Narrow" panose="020B0606020202030204" pitchFamily="34" charset="0"/>
              </a:rPr>
              <a:t>Primera temporada de lluvias</a:t>
            </a:r>
            <a:endParaRPr lang="es-CO" sz="2000" b="1" dirty="0">
              <a:solidFill>
                <a:schemeClr val="bg1"/>
              </a:solidFill>
              <a:latin typeface="Arial Narrow" panose="020B0606020202030204" pitchFamily="34" charset="0"/>
            </a:endParaRPr>
          </a:p>
        </p:txBody>
      </p:sp>
      <p:sp>
        <p:nvSpPr>
          <p:cNvPr id="3" name="CuadroTexto 2">
            <a:extLst>
              <a:ext uri="{FF2B5EF4-FFF2-40B4-BE49-F238E27FC236}">
                <a16:creationId xmlns:a16="http://schemas.microsoft.com/office/drawing/2014/main" xmlns="" id="{6EF5C68D-E6B5-4A90-A783-13149C25B763}"/>
              </a:ext>
            </a:extLst>
          </p:cNvPr>
          <p:cNvSpPr txBox="1"/>
          <p:nvPr/>
        </p:nvSpPr>
        <p:spPr>
          <a:xfrm>
            <a:off x="100584" y="6222385"/>
            <a:ext cx="4965192" cy="461665"/>
          </a:xfrm>
          <a:prstGeom prst="rect">
            <a:avLst/>
          </a:prstGeom>
          <a:solidFill>
            <a:srgbClr val="FFFFFF">
              <a:alpha val="69020"/>
            </a:srgbClr>
          </a:solidFill>
        </p:spPr>
        <p:txBody>
          <a:bodyPr wrap="square" rtlCol="0">
            <a:spAutoFit/>
          </a:bodyPr>
          <a:lstStyle/>
          <a:p>
            <a:pPr algn="ctr"/>
            <a:r>
              <a:rPr lang="es-MX" sz="2400" dirty="0">
                <a:solidFill>
                  <a:schemeClr val="bg1"/>
                </a:solidFill>
                <a:latin typeface="Arial Narrow" panose="020B0606020202030204" pitchFamily="34" charset="0"/>
              </a:rPr>
              <a:t>10 de Marzo de 2020</a:t>
            </a:r>
            <a:endParaRPr lang="es-CO" dirty="0">
              <a:solidFill>
                <a:schemeClr val="bg1"/>
              </a:solidFill>
              <a:latin typeface="Arial Narrow" panose="020B0606020202030204" pitchFamily="34" charset="0"/>
            </a:endParaRPr>
          </a:p>
        </p:txBody>
      </p:sp>
    </p:spTree>
    <p:extLst>
      <p:ext uri="{BB962C8B-B14F-4D97-AF65-F5344CB8AC3E}">
        <p14:creationId xmlns:p14="http://schemas.microsoft.com/office/powerpoint/2010/main" val="11488270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7"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61" name="Título 1"/>
          <p:cNvSpPr txBox="1">
            <a:spLocks/>
          </p:cNvSpPr>
          <p:nvPr/>
        </p:nvSpPr>
        <p:spPr bwMode="auto">
          <a:xfrm>
            <a:off x="827584" y="116632"/>
            <a:ext cx="7449951" cy="46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latin typeface="Arial Narrow" panose="020B0606020202030204" pitchFamily="34" charset="0"/>
                <a:cs typeface="Arial" panose="020B0604020202020204" pitchFamily="34" charset="0"/>
              </a:rPr>
              <a:t>Eventos primera temporada de lluvias 2019</a:t>
            </a:r>
          </a:p>
          <a:p>
            <a:pPr algn="ctr"/>
            <a:r>
              <a:rPr lang="es-ES" sz="3200" b="1" dirty="0">
                <a:solidFill>
                  <a:schemeClr val="accent3">
                    <a:lumMod val="75000"/>
                  </a:schemeClr>
                </a:solidFill>
                <a:latin typeface="Arial Narrow" panose="020B0606020202030204" pitchFamily="34" charset="0"/>
                <a:cs typeface="Arial" panose="020B0604020202020204" pitchFamily="34" charset="0"/>
              </a:rPr>
              <a:t>15 marzo a 15 de Junio</a:t>
            </a:r>
          </a:p>
        </p:txBody>
      </p:sp>
      <p:graphicFrame>
        <p:nvGraphicFramePr>
          <p:cNvPr id="8" name="Tabla 7">
            <a:extLst>
              <a:ext uri="{FF2B5EF4-FFF2-40B4-BE49-F238E27FC236}">
                <a16:creationId xmlns:a16="http://schemas.microsoft.com/office/drawing/2014/main" xmlns="" id="{D6BB9C65-C5F2-45B6-B40F-BEC796BA9DDD}"/>
              </a:ext>
            </a:extLst>
          </p:cNvPr>
          <p:cNvGraphicFramePr>
            <a:graphicFrameLocks noGrp="1"/>
          </p:cNvGraphicFramePr>
          <p:nvPr>
            <p:extLst>
              <p:ext uri="{D42A27DB-BD31-4B8C-83A1-F6EECF244321}">
                <p14:modId xmlns:p14="http://schemas.microsoft.com/office/powerpoint/2010/main" val="2550262300"/>
              </p:ext>
            </p:extLst>
          </p:nvPr>
        </p:nvGraphicFramePr>
        <p:xfrm>
          <a:off x="193357" y="1358665"/>
          <a:ext cx="8734988" cy="4299493"/>
        </p:xfrm>
        <a:graphic>
          <a:graphicData uri="http://schemas.openxmlformats.org/drawingml/2006/table">
            <a:tbl>
              <a:tblPr/>
              <a:tblGrid>
                <a:gridCol w="539888">
                  <a:extLst>
                    <a:ext uri="{9D8B030D-6E8A-4147-A177-3AD203B41FA5}">
                      <a16:colId xmlns:a16="http://schemas.microsoft.com/office/drawing/2014/main" xmlns="" val="451754549"/>
                    </a:ext>
                  </a:extLst>
                </a:gridCol>
                <a:gridCol w="1004290">
                  <a:extLst>
                    <a:ext uri="{9D8B030D-6E8A-4147-A177-3AD203B41FA5}">
                      <a16:colId xmlns:a16="http://schemas.microsoft.com/office/drawing/2014/main" xmlns="" val="1720431248"/>
                    </a:ext>
                  </a:extLst>
                </a:gridCol>
                <a:gridCol w="326855">
                  <a:extLst>
                    <a:ext uri="{9D8B030D-6E8A-4147-A177-3AD203B41FA5}">
                      <a16:colId xmlns:a16="http://schemas.microsoft.com/office/drawing/2014/main" xmlns="" val="3227673236"/>
                    </a:ext>
                  </a:extLst>
                </a:gridCol>
                <a:gridCol w="326855">
                  <a:extLst>
                    <a:ext uri="{9D8B030D-6E8A-4147-A177-3AD203B41FA5}">
                      <a16:colId xmlns:a16="http://schemas.microsoft.com/office/drawing/2014/main" xmlns="" val="2657936754"/>
                    </a:ext>
                  </a:extLst>
                </a:gridCol>
                <a:gridCol w="326855">
                  <a:extLst>
                    <a:ext uri="{9D8B030D-6E8A-4147-A177-3AD203B41FA5}">
                      <a16:colId xmlns:a16="http://schemas.microsoft.com/office/drawing/2014/main" xmlns="" val="2440098130"/>
                    </a:ext>
                  </a:extLst>
                </a:gridCol>
                <a:gridCol w="326855">
                  <a:extLst>
                    <a:ext uri="{9D8B030D-6E8A-4147-A177-3AD203B41FA5}">
                      <a16:colId xmlns:a16="http://schemas.microsoft.com/office/drawing/2014/main" xmlns="" val="1518705675"/>
                    </a:ext>
                  </a:extLst>
                </a:gridCol>
                <a:gridCol w="326855">
                  <a:extLst>
                    <a:ext uri="{9D8B030D-6E8A-4147-A177-3AD203B41FA5}">
                      <a16:colId xmlns:a16="http://schemas.microsoft.com/office/drawing/2014/main" xmlns="" val="3532283465"/>
                    </a:ext>
                  </a:extLst>
                </a:gridCol>
                <a:gridCol w="326855">
                  <a:extLst>
                    <a:ext uri="{9D8B030D-6E8A-4147-A177-3AD203B41FA5}">
                      <a16:colId xmlns:a16="http://schemas.microsoft.com/office/drawing/2014/main" xmlns="" val="2756124260"/>
                    </a:ext>
                  </a:extLst>
                </a:gridCol>
                <a:gridCol w="326855">
                  <a:extLst>
                    <a:ext uri="{9D8B030D-6E8A-4147-A177-3AD203B41FA5}">
                      <a16:colId xmlns:a16="http://schemas.microsoft.com/office/drawing/2014/main" xmlns="" val="523118897"/>
                    </a:ext>
                  </a:extLst>
                </a:gridCol>
                <a:gridCol w="326855">
                  <a:extLst>
                    <a:ext uri="{9D8B030D-6E8A-4147-A177-3AD203B41FA5}">
                      <a16:colId xmlns:a16="http://schemas.microsoft.com/office/drawing/2014/main" xmlns="" val="2230274355"/>
                    </a:ext>
                  </a:extLst>
                </a:gridCol>
                <a:gridCol w="326855">
                  <a:extLst>
                    <a:ext uri="{9D8B030D-6E8A-4147-A177-3AD203B41FA5}">
                      <a16:colId xmlns:a16="http://schemas.microsoft.com/office/drawing/2014/main" xmlns="" val="1506573715"/>
                    </a:ext>
                  </a:extLst>
                </a:gridCol>
                <a:gridCol w="326855">
                  <a:extLst>
                    <a:ext uri="{9D8B030D-6E8A-4147-A177-3AD203B41FA5}">
                      <a16:colId xmlns:a16="http://schemas.microsoft.com/office/drawing/2014/main" xmlns="" val="724132355"/>
                    </a:ext>
                  </a:extLst>
                </a:gridCol>
                <a:gridCol w="326855">
                  <a:extLst>
                    <a:ext uri="{9D8B030D-6E8A-4147-A177-3AD203B41FA5}">
                      <a16:colId xmlns:a16="http://schemas.microsoft.com/office/drawing/2014/main" xmlns="" val="479131495"/>
                    </a:ext>
                  </a:extLst>
                </a:gridCol>
                <a:gridCol w="326855">
                  <a:extLst>
                    <a:ext uri="{9D8B030D-6E8A-4147-A177-3AD203B41FA5}">
                      <a16:colId xmlns:a16="http://schemas.microsoft.com/office/drawing/2014/main" xmlns="" val="4029154312"/>
                    </a:ext>
                  </a:extLst>
                </a:gridCol>
                <a:gridCol w="326855">
                  <a:extLst>
                    <a:ext uri="{9D8B030D-6E8A-4147-A177-3AD203B41FA5}">
                      <a16:colId xmlns:a16="http://schemas.microsoft.com/office/drawing/2014/main" xmlns="" val="1965601773"/>
                    </a:ext>
                  </a:extLst>
                </a:gridCol>
                <a:gridCol w="326855">
                  <a:extLst>
                    <a:ext uri="{9D8B030D-6E8A-4147-A177-3AD203B41FA5}">
                      <a16:colId xmlns:a16="http://schemas.microsoft.com/office/drawing/2014/main" xmlns="" val="599652578"/>
                    </a:ext>
                  </a:extLst>
                </a:gridCol>
                <a:gridCol w="326855">
                  <a:extLst>
                    <a:ext uri="{9D8B030D-6E8A-4147-A177-3AD203B41FA5}">
                      <a16:colId xmlns:a16="http://schemas.microsoft.com/office/drawing/2014/main" xmlns="" val="1851311233"/>
                    </a:ext>
                  </a:extLst>
                </a:gridCol>
                <a:gridCol w="326855">
                  <a:extLst>
                    <a:ext uri="{9D8B030D-6E8A-4147-A177-3AD203B41FA5}">
                      <a16:colId xmlns:a16="http://schemas.microsoft.com/office/drawing/2014/main" xmlns="" val="2454714480"/>
                    </a:ext>
                  </a:extLst>
                </a:gridCol>
                <a:gridCol w="326855">
                  <a:extLst>
                    <a:ext uri="{9D8B030D-6E8A-4147-A177-3AD203B41FA5}">
                      <a16:colId xmlns:a16="http://schemas.microsoft.com/office/drawing/2014/main" xmlns="" val="3490730639"/>
                    </a:ext>
                  </a:extLst>
                </a:gridCol>
                <a:gridCol w="326855">
                  <a:extLst>
                    <a:ext uri="{9D8B030D-6E8A-4147-A177-3AD203B41FA5}">
                      <a16:colId xmlns:a16="http://schemas.microsoft.com/office/drawing/2014/main" xmlns="" val="2786136877"/>
                    </a:ext>
                  </a:extLst>
                </a:gridCol>
                <a:gridCol w="326855">
                  <a:extLst>
                    <a:ext uri="{9D8B030D-6E8A-4147-A177-3AD203B41FA5}">
                      <a16:colId xmlns:a16="http://schemas.microsoft.com/office/drawing/2014/main" xmlns="" val="4171800483"/>
                    </a:ext>
                  </a:extLst>
                </a:gridCol>
                <a:gridCol w="326855">
                  <a:extLst>
                    <a:ext uri="{9D8B030D-6E8A-4147-A177-3AD203B41FA5}">
                      <a16:colId xmlns:a16="http://schemas.microsoft.com/office/drawing/2014/main" xmlns="" val="2856175647"/>
                    </a:ext>
                  </a:extLst>
                </a:gridCol>
                <a:gridCol w="326855">
                  <a:extLst>
                    <a:ext uri="{9D8B030D-6E8A-4147-A177-3AD203B41FA5}">
                      <a16:colId xmlns:a16="http://schemas.microsoft.com/office/drawing/2014/main" xmlns="" val="1190960367"/>
                    </a:ext>
                  </a:extLst>
                </a:gridCol>
                <a:gridCol w="326855">
                  <a:extLst>
                    <a:ext uri="{9D8B030D-6E8A-4147-A177-3AD203B41FA5}">
                      <a16:colId xmlns:a16="http://schemas.microsoft.com/office/drawing/2014/main" xmlns="" val="1957827695"/>
                    </a:ext>
                  </a:extLst>
                </a:gridCol>
              </a:tblGrid>
              <a:tr h="214100">
                <a:tc rowSpan="2" gridSpan="2">
                  <a:txBody>
                    <a:bodyPr/>
                    <a:lstStyle/>
                    <a:p>
                      <a:pPr algn="ctr" fontAlgn="ctr"/>
                      <a:r>
                        <a:rPr lang="es-CO" sz="800" b="1" i="0" u="none" strike="noStrike" dirty="0">
                          <a:solidFill>
                            <a:srgbClr val="000000"/>
                          </a:solidFill>
                          <a:effectLst/>
                          <a:latin typeface="Arial" panose="020B0604020202020204" pitchFamily="34" charset="0"/>
                        </a:rPr>
                        <a:t>Tipos de evento</a:t>
                      </a: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rowSpan="2" hMerge="1">
                  <a:txBody>
                    <a:bodyPr/>
                    <a:lstStyle/>
                    <a:p>
                      <a:endParaRPr lang="es-CO"/>
                    </a:p>
                  </a:txBody>
                  <a:tcPr/>
                </a:tc>
                <a:tc gridSpan="22">
                  <a:txBody>
                    <a:bodyPr/>
                    <a:lstStyle/>
                    <a:p>
                      <a:pPr algn="ctr" fontAlgn="ctr"/>
                      <a:r>
                        <a:rPr lang="es-CO" sz="1000" b="1" i="0" u="none" strike="noStrike">
                          <a:solidFill>
                            <a:srgbClr val="FFFFFF"/>
                          </a:solidFill>
                          <a:effectLst/>
                          <a:latin typeface="Arial" panose="020B0604020202020204" pitchFamily="34" charset="0"/>
                        </a:rPr>
                        <a:t>Localidades</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xmlns="" val="682083426"/>
                  </a:ext>
                </a:extLst>
              </a:tr>
              <a:tr h="241015">
                <a:tc gridSpan="2" vMerge="1">
                  <a:txBody>
                    <a:bodyPr/>
                    <a:lstStyle/>
                    <a:p>
                      <a:endParaRPr lang="es-CO"/>
                    </a:p>
                  </a:txBody>
                  <a:tcPr/>
                </a:tc>
                <a:tc hMerge="1" vMerge="1">
                  <a:txBody>
                    <a:bodyPr/>
                    <a:lstStyle/>
                    <a:p>
                      <a:endParaRPr lang="es-CO"/>
                    </a:p>
                  </a:txBody>
                  <a:tcPr/>
                </a:tc>
                <a:tc>
                  <a:txBody>
                    <a:bodyPr/>
                    <a:lstStyle/>
                    <a:p>
                      <a:pPr algn="ctr" fontAlgn="ctr"/>
                      <a:r>
                        <a:rPr lang="es-CO" sz="700" b="1" i="0" u="none" strike="noStrike">
                          <a:solidFill>
                            <a:srgbClr val="000000"/>
                          </a:solidFill>
                          <a:effectLst/>
                          <a:latin typeface="Arial" panose="020B0604020202020204" pitchFamily="34" charset="0"/>
                        </a:rPr>
                        <a:t>1 Usaquén</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2 Chapinero</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3 Santa Fe</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4 San Cristóbal</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5 Usme</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6 Tunjuelito</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7 Bosa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8 Kennedy</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9 Fontibón</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10 Engativa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11 Suba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12 Barrios Unidos</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13 Teusaquillo</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14 Los Mártires</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15 Antonio Nariño</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16 Puente Aranda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17 La Candelaria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18 Rafael Uribe Uribe</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Ciudad Bolívar</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20 Sumapaz</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No Definida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a:txBody>
                    <a:bodyPr/>
                    <a:lstStyle/>
                    <a:p>
                      <a:pPr algn="ctr" fontAlgn="ctr"/>
                      <a:r>
                        <a:rPr lang="es-CO" sz="700" b="1" i="0" u="none" strike="noStrike">
                          <a:solidFill>
                            <a:srgbClr val="000000"/>
                          </a:solidFill>
                          <a:effectLst/>
                          <a:latin typeface="Arial" panose="020B0604020202020204" pitchFamily="34" charset="0"/>
                        </a:rPr>
                        <a:t>Total </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xmlns="" val="227191814"/>
                  </a:ext>
                </a:extLst>
              </a:tr>
              <a:tr h="122343">
                <a:tc rowSpan="9">
                  <a:txBody>
                    <a:bodyPr/>
                    <a:lstStyle/>
                    <a:p>
                      <a:pPr algn="ctr" fontAlgn="ctr"/>
                      <a:r>
                        <a:rPr lang="es-CO" sz="800" b="1" i="0" u="none" strike="noStrike">
                          <a:solidFill>
                            <a:srgbClr val="000000"/>
                          </a:solidFill>
                          <a:effectLst/>
                          <a:latin typeface="Arial" panose="020B0604020202020204" pitchFamily="34" charset="0"/>
                        </a:rPr>
                        <a:t>Directos</a:t>
                      </a: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800" b="0" i="0" u="none" strike="noStrike">
                          <a:solidFill>
                            <a:srgbClr val="000000"/>
                          </a:solidFill>
                          <a:effectLst/>
                          <a:latin typeface="Arial" panose="020B0604020202020204" pitchFamily="34" charset="0"/>
                        </a:rPr>
                        <a:t>Inundación</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1250907855"/>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Encharcamiento</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dirty="0">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CF0C6"/>
                    </a:solidFill>
                  </a:tcPr>
                </a:tc>
                <a:tc>
                  <a:txBody>
                    <a:bodyPr/>
                    <a:lstStyle/>
                    <a:p>
                      <a:pPr algn="r" fontAlgn="ctr"/>
                      <a:r>
                        <a:rPr lang="es-CO" sz="800" b="0" i="0" u="none" strike="noStrike" dirty="0">
                          <a:solidFill>
                            <a:srgbClr val="000000"/>
                          </a:solidFill>
                          <a:effectLst/>
                          <a:latin typeface="Arial" panose="020B0604020202020204" pitchFamily="34" charset="0"/>
                        </a:rPr>
                        <a:t>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17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no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80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3023391052"/>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Desbordamiento</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1250775114"/>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Insuficiencia de red: alcantarillado</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37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15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31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27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26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45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40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341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1273171882"/>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Granizada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165623942"/>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Vendaval</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928220165"/>
                  </a:ext>
                </a:extLst>
              </a:tr>
              <a:tr h="201866">
                <a:tc vMerge="1">
                  <a:txBody>
                    <a:bodyPr/>
                    <a:lstStyle/>
                    <a:p>
                      <a:endParaRPr lang="es-CO"/>
                    </a:p>
                  </a:txBody>
                  <a:tcPr/>
                </a:tc>
                <a:tc>
                  <a:txBody>
                    <a:bodyPr/>
                    <a:lstStyle/>
                    <a:p>
                      <a:pPr algn="l" fontAlgn="ctr"/>
                      <a:r>
                        <a:rPr lang="es-CO" sz="800" b="0" i="0" u="none" strike="noStrike" dirty="0">
                          <a:solidFill>
                            <a:srgbClr val="000000"/>
                          </a:solidFill>
                          <a:effectLst/>
                          <a:latin typeface="Arial" panose="020B0604020202020204" pitchFamily="34" charset="0"/>
                        </a:rPr>
                        <a:t>Represamiento de cauce</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1444925215"/>
                  </a:ext>
                </a:extLst>
              </a:tr>
              <a:tr h="201866">
                <a:tc vMerge="1">
                  <a:txBody>
                    <a:bodyPr/>
                    <a:lstStyle/>
                    <a:p>
                      <a:endParaRPr lang="es-CO"/>
                    </a:p>
                  </a:txBody>
                  <a:tcPr/>
                </a:tc>
                <a:tc>
                  <a:txBody>
                    <a:bodyPr/>
                    <a:lstStyle/>
                    <a:p>
                      <a:pPr algn="l" fontAlgn="ctr"/>
                      <a:r>
                        <a:rPr lang="es-CO" sz="800" b="0" i="0" u="none" strike="noStrike" dirty="0">
                          <a:solidFill>
                            <a:srgbClr val="000000"/>
                          </a:solidFill>
                          <a:effectLst/>
                          <a:latin typeface="Arial" panose="020B0604020202020204" pitchFamily="34" charset="0"/>
                        </a:rPr>
                        <a:t>Tormentas eléctricas</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dirty="0">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849735784"/>
                  </a:ext>
                </a:extLst>
              </a:tr>
              <a:tr h="201866">
                <a:tc vMerge="1">
                  <a:txBody>
                    <a:bodyPr/>
                    <a:lstStyle/>
                    <a:p>
                      <a:endParaRPr lang="es-CO"/>
                    </a:p>
                  </a:txBody>
                  <a:tcPr/>
                </a:tc>
                <a:tc>
                  <a:txBody>
                    <a:bodyPr/>
                    <a:lstStyle/>
                    <a:p>
                      <a:pPr algn="l" fontAlgn="ctr"/>
                      <a:r>
                        <a:rPr lang="es-CO" sz="800" b="1" i="0" u="none" strike="noStrike">
                          <a:solidFill>
                            <a:srgbClr val="000000"/>
                          </a:solidFill>
                          <a:effectLst/>
                          <a:latin typeface="Arial" panose="020B0604020202020204" pitchFamily="34" charset="0"/>
                        </a:rPr>
                        <a:t>Subtotal DIRECTOS</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49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ctr"/>
                      <a:r>
                        <a:rPr lang="es-CO" sz="800" b="1" i="0" u="none" strike="noStrike">
                          <a:solidFill>
                            <a:srgbClr val="000000"/>
                          </a:solidFill>
                          <a:effectLst/>
                          <a:latin typeface="Arial" panose="020B0604020202020204" pitchFamily="34" charset="0"/>
                        </a:rPr>
                        <a:t>18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28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18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37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31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32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28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66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r" fontAlgn="ctr"/>
                      <a:r>
                        <a:rPr lang="es-CO" sz="800" b="1"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41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ctr"/>
                      <a:r>
                        <a:rPr lang="es-CO" sz="800" b="1"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429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xmlns="" val="2348260078"/>
                  </a:ext>
                </a:extLst>
              </a:tr>
              <a:tr h="103991">
                <a:tc>
                  <a:txBody>
                    <a:bodyPr/>
                    <a:lstStyle/>
                    <a:p>
                      <a:pPr algn="ctr" fontAlgn="ctr"/>
                      <a:endParaRPr lang="es-CO" sz="800" b="1"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755019191"/>
                  </a:ext>
                </a:extLst>
              </a:tr>
              <a:tr h="201866">
                <a:tc rowSpan="6">
                  <a:txBody>
                    <a:bodyPr/>
                    <a:lstStyle/>
                    <a:p>
                      <a:pPr algn="ctr" fontAlgn="ctr"/>
                      <a:r>
                        <a:rPr lang="es-CO" sz="800" b="1" i="0" u="none" strike="noStrike">
                          <a:solidFill>
                            <a:srgbClr val="000000"/>
                          </a:solidFill>
                          <a:effectLst/>
                          <a:latin typeface="Arial" panose="020B0604020202020204" pitchFamily="34" charset="0"/>
                        </a:rPr>
                        <a:t>Asociados</a:t>
                      </a: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s-CO" sz="800" b="0" i="0" u="none" strike="noStrike">
                          <a:solidFill>
                            <a:srgbClr val="000000"/>
                          </a:solidFill>
                          <a:effectLst/>
                          <a:latin typeface="Arial" panose="020B0604020202020204" pitchFamily="34" charset="0"/>
                        </a:rPr>
                        <a:t>Arbolado </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137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94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34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56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31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115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216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25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30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902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2167762871"/>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Daño de red: energía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29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23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31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29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29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37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45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18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17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18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409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453142075"/>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Daño de red: telecomunicaciones</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4263853136"/>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Remoción en masa</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11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12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20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23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99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736063083"/>
                  </a:ext>
                </a:extLst>
              </a:tr>
              <a:tr h="201866">
                <a:tc vMerge="1">
                  <a:txBody>
                    <a:bodyPr/>
                    <a:lstStyle/>
                    <a:p>
                      <a:endParaRPr lang="es-CO"/>
                    </a:p>
                  </a:txBody>
                  <a:tcPr/>
                </a:tc>
                <a:tc>
                  <a:txBody>
                    <a:bodyPr/>
                    <a:lstStyle/>
                    <a:p>
                      <a:pPr algn="l" fontAlgn="ctr"/>
                      <a:r>
                        <a:rPr lang="es-CO" sz="800" b="0" i="0" u="none" strike="noStrike">
                          <a:solidFill>
                            <a:srgbClr val="000000"/>
                          </a:solidFill>
                          <a:effectLst/>
                          <a:latin typeface="Arial" panose="020B0604020202020204" pitchFamily="34" charset="0"/>
                        </a:rPr>
                        <a:t>Riesgo o Colapso estructural</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14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11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B7B7"/>
                    </a:solidFill>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E1F2CE"/>
                    </a:solidFill>
                  </a:tcPr>
                </a:tc>
                <a:tc>
                  <a:txBody>
                    <a:bodyPr/>
                    <a:lstStyle/>
                    <a:p>
                      <a:pPr algn="r" fontAlgn="ctr"/>
                      <a:r>
                        <a:rPr lang="es-CO" sz="800" b="0" i="0" u="none" strike="noStrike">
                          <a:solidFill>
                            <a:srgbClr val="000000"/>
                          </a:solidFill>
                          <a:effectLst/>
                          <a:latin typeface="Arial" panose="020B0604020202020204" pitchFamily="34" charset="0"/>
                        </a:rPr>
                        <a:t>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FFFD5"/>
                    </a:solidFill>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FCD5B4"/>
                    </a:solidFill>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tcPr>
                </a:tc>
                <a:tc>
                  <a:txBody>
                    <a:bodyPr/>
                    <a:lstStyle/>
                    <a:p>
                      <a:pPr algn="r" fontAlgn="ctr"/>
                      <a:r>
                        <a:rPr lang="es-CO" sz="800" b="0" i="0" u="none" strike="noStrike">
                          <a:solidFill>
                            <a:srgbClr val="000000"/>
                          </a:solidFill>
                          <a:effectLst/>
                          <a:latin typeface="Arial" panose="020B0604020202020204" pitchFamily="34" charset="0"/>
                        </a:rPr>
                        <a:t>110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dot"/>
                      <a:round/>
                      <a:headEnd type="none" w="med" len="med"/>
                      <a:tailEnd type="none" w="med" len="med"/>
                    </a:lnB>
                    <a:solidFill>
                      <a:srgbClr val="D8E4BC"/>
                    </a:solidFill>
                  </a:tcPr>
                </a:tc>
                <a:extLst>
                  <a:ext uri="{0D108BD9-81ED-4DB2-BD59-A6C34878D82A}">
                    <a16:rowId xmlns:a16="http://schemas.microsoft.com/office/drawing/2014/main" xmlns="" val="4208038088"/>
                  </a:ext>
                </a:extLst>
              </a:tr>
              <a:tr h="201866">
                <a:tc vMerge="1">
                  <a:txBody>
                    <a:bodyPr/>
                    <a:lstStyle/>
                    <a:p>
                      <a:endParaRPr lang="es-CO"/>
                    </a:p>
                  </a:txBody>
                  <a:tcPr/>
                </a:tc>
                <a:tc>
                  <a:txBody>
                    <a:bodyPr/>
                    <a:lstStyle/>
                    <a:p>
                      <a:pPr algn="l" fontAlgn="ctr"/>
                      <a:r>
                        <a:rPr lang="es-CO" sz="800" b="1" i="0" u="none" strike="noStrike">
                          <a:solidFill>
                            <a:srgbClr val="000000"/>
                          </a:solidFill>
                          <a:effectLst/>
                          <a:latin typeface="Arial" panose="020B0604020202020204" pitchFamily="34" charset="0"/>
                        </a:rPr>
                        <a:t>Subtotal ASOCIADOS</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189</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ctr"/>
                      <a:r>
                        <a:rPr lang="es-CO" sz="800" b="1" i="0" u="none" strike="noStrike">
                          <a:solidFill>
                            <a:srgbClr val="000000"/>
                          </a:solidFill>
                          <a:effectLst/>
                          <a:latin typeface="Arial" panose="020B0604020202020204" pitchFamily="34" charset="0"/>
                        </a:rPr>
                        <a:t>144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ctr"/>
                      <a:r>
                        <a:rPr lang="es-CO" sz="800" b="1" i="0" u="none" strike="noStrike">
                          <a:solidFill>
                            <a:srgbClr val="000000"/>
                          </a:solidFill>
                          <a:effectLst/>
                          <a:latin typeface="Arial" panose="020B0604020202020204" pitchFamily="34" charset="0"/>
                        </a:rPr>
                        <a:t>72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72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56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12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64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95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63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162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ctr"/>
                      <a:r>
                        <a:rPr lang="es-CO" sz="800" b="1" i="0" u="none" strike="noStrike">
                          <a:solidFill>
                            <a:srgbClr val="000000"/>
                          </a:solidFill>
                          <a:effectLst/>
                          <a:latin typeface="Arial" panose="020B0604020202020204" pitchFamily="34" charset="0"/>
                        </a:rPr>
                        <a:t>272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r" fontAlgn="ctr"/>
                      <a:r>
                        <a:rPr lang="es-CO" sz="800" b="1" i="0" u="none" strike="noStrike">
                          <a:solidFill>
                            <a:srgbClr val="000000"/>
                          </a:solidFill>
                          <a:effectLst/>
                          <a:latin typeface="Arial" panose="020B0604020202020204" pitchFamily="34" charset="0"/>
                        </a:rPr>
                        <a:t>47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56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31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38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75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61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1546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dot"/>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extLst>
                  <a:ext uri="{0D108BD9-81ED-4DB2-BD59-A6C34878D82A}">
                    <a16:rowId xmlns:a16="http://schemas.microsoft.com/office/drawing/2014/main" xmlns="" val="3557451757"/>
                  </a:ext>
                </a:extLst>
              </a:tr>
              <a:tr h="103991">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endParaRPr lang="es-CO" sz="800" b="0" i="0" u="none" strike="noStrike">
                        <a:solidFill>
                          <a:srgbClr val="000000"/>
                        </a:solidFill>
                        <a:effectLst/>
                        <a:latin typeface="Arial" panose="020B0604020202020204" pitchFamily="34" charset="0"/>
                      </a:endParaRPr>
                    </a:p>
                  </a:txBody>
                  <a:tcPr marL="6117" marR="6117" marT="6117"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062549137"/>
                  </a:ext>
                </a:extLst>
              </a:tr>
              <a:tr h="201866">
                <a:tc gridSpan="2">
                  <a:txBody>
                    <a:bodyPr/>
                    <a:lstStyle/>
                    <a:p>
                      <a:pPr algn="ctr" fontAlgn="ctr"/>
                      <a:r>
                        <a:rPr lang="es-CO" sz="800" b="1" i="0" u="none" strike="noStrike">
                          <a:solidFill>
                            <a:srgbClr val="000000"/>
                          </a:solidFill>
                          <a:effectLst/>
                          <a:latin typeface="Arial" panose="020B0604020202020204" pitchFamily="34" charset="0"/>
                        </a:rPr>
                        <a:t>TOTAL EVENTOS</a:t>
                      </a: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s-CO"/>
                    </a:p>
                  </a:txBody>
                  <a:tcPr/>
                </a:tc>
                <a:tc>
                  <a:txBody>
                    <a:bodyPr/>
                    <a:lstStyle/>
                    <a:p>
                      <a:pPr algn="r" fontAlgn="ctr"/>
                      <a:r>
                        <a:rPr lang="es-CO" sz="800" b="1" i="0" u="none" strike="noStrike">
                          <a:solidFill>
                            <a:srgbClr val="000000"/>
                          </a:solidFill>
                          <a:effectLst/>
                          <a:latin typeface="Arial" panose="020B0604020202020204" pitchFamily="34" charset="0"/>
                        </a:rPr>
                        <a:t>238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r" fontAlgn="ctr"/>
                      <a:r>
                        <a:rPr lang="es-CO" sz="800" b="1" i="0" u="none" strike="noStrike">
                          <a:solidFill>
                            <a:srgbClr val="000000"/>
                          </a:solidFill>
                          <a:effectLst/>
                          <a:latin typeface="Arial" panose="020B0604020202020204" pitchFamily="34" charset="0"/>
                        </a:rPr>
                        <a:t>162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ctr"/>
                      <a:r>
                        <a:rPr lang="es-CO" sz="800" b="1" i="0" u="none" strike="noStrike">
                          <a:solidFill>
                            <a:srgbClr val="000000"/>
                          </a:solidFill>
                          <a:effectLst/>
                          <a:latin typeface="Arial" panose="020B0604020202020204" pitchFamily="34" charset="0"/>
                        </a:rPr>
                        <a:t>78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100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74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21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101</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126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ctr"/>
                      <a:r>
                        <a:rPr lang="es-CO" sz="800" b="1" i="0" u="none" strike="noStrike">
                          <a:solidFill>
                            <a:srgbClr val="000000"/>
                          </a:solidFill>
                          <a:effectLst/>
                          <a:latin typeface="Arial" panose="020B0604020202020204" pitchFamily="34" charset="0"/>
                        </a:rPr>
                        <a:t>95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190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r" fontAlgn="ctr"/>
                      <a:r>
                        <a:rPr lang="es-CO" sz="800" b="1" i="0" u="none" strike="noStrike">
                          <a:solidFill>
                            <a:srgbClr val="000000"/>
                          </a:solidFill>
                          <a:effectLst/>
                          <a:latin typeface="Arial" panose="020B0604020202020204" pitchFamily="34" charset="0"/>
                        </a:rPr>
                        <a:t>338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B7B7"/>
                    </a:solidFill>
                  </a:tcPr>
                </a:tc>
                <a:tc>
                  <a:txBody>
                    <a:bodyPr/>
                    <a:lstStyle/>
                    <a:p>
                      <a:pPr algn="r" fontAlgn="ctr"/>
                      <a:r>
                        <a:rPr lang="es-CO" sz="800" b="1" i="0" u="none" strike="noStrike">
                          <a:solidFill>
                            <a:srgbClr val="000000"/>
                          </a:solidFill>
                          <a:effectLst/>
                          <a:latin typeface="Arial" panose="020B0604020202020204" pitchFamily="34" charset="0"/>
                        </a:rPr>
                        <a:t>50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74</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38</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17</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46</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1F2CE"/>
                    </a:solidFill>
                  </a:tcPr>
                </a:tc>
                <a:tc>
                  <a:txBody>
                    <a:bodyPr/>
                    <a:lstStyle/>
                    <a:p>
                      <a:pPr algn="r" fontAlgn="ctr"/>
                      <a:r>
                        <a:rPr lang="es-CO" sz="800" b="1" i="0" u="none" strike="noStrike">
                          <a:solidFill>
                            <a:srgbClr val="000000"/>
                          </a:solidFill>
                          <a:effectLst/>
                          <a:latin typeface="Arial" panose="020B0604020202020204" pitchFamily="34" charset="0"/>
                        </a:rPr>
                        <a:t>20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93</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102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D5"/>
                    </a:solidFill>
                  </a:tcPr>
                </a:tc>
                <a:tc>
                  <a:txBody>
                    <a:bodyPr/>
                    <a:lstStyle/>
                    <a:p>
                      <a:pPr algn="r" fontAlgn="ctr"/>
                      <a:r>
                        <a:rPr lang="es-CO" sz="800" b="1" i="0" u="none" strike="noStrike">
                          <a:solidFill>
                            <a:srgbClr val="000000"/>
                          </a:solidFill>
                          <a:effectLst/>
                          <a:latin typeface="Arial" panose="020B0604020202020204" pitchFamily="34" charset="0"/>
                        </a:rPr>
                        <a:t>0</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a:solidFill>
                            <a:srgbClr val="000000"/>
                          </a:solidFill>
                          <a:effectLst/>
                          <a:latin typeface="Arial" panose="020B0604020202020204" pitchFamily="34" charset="0"/>
                        </a:rPr>
                        <a:t>12</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ctr"/>
                      <a:r>
                        <a:rPr lang="es-CO" sz="800" b="1" i="0" u="none" strike="noStrike" dirty="0">
                          <a:solidFill>
                            <a:srgbClr val="000000"/>
                          </a:solidFill>
                          <a:effectLst/>
                          <a:latin typeface="Arial" panose="020B0604020202020204" pitchFamily="34" charset="0"/>
                        </a:rPr>
                        <a:t>1975</a:t>
                      </a: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4064501477"/>
                  </a:ext>
                </a:extLst>
              </a:tr>
            </a:tbl>
          </a:graphicData>
        </a:graphic>
      </p:graphicFrame>
    </p:spTree>
    <p:extLst>
      <p:ext uri="{BB962C8B-B14F-4D97-AF65-F5344CB8AC3E}">
        <p14:creationId xmlns:p14="http://schemas.microsoft.com/office/powerpoint/2010/main" val="21359593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Título 1"/>
          <p:cNvSpPr txBox="1">
            <a:spLocks/>
          </p:cNvSpPr>
          <p:nvPr/>
        </p:nvSpPr>
        <p:spPr bwMode="auto">
          <a:xfrm>
            <a:off x="827584" y="64876"/>
            <a:ext cx="7449951" cy="46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latin typeface="Arial Narrow" panose="020B0606020202030204" pitchFamily="34" charset="0"/>
                <a:cs typeface="Arial" panose="020B0604020202020204" pitchFamily="34" charset="0"/>
              </a:rPr>
              <a:t>Puntos priorizados 2 marzo</a:t>
            </a:r>
          </a:p>
        </p:txBody>
      </p:sp>
      <p:pic>
        <p:nvPicPr>
          <p:cNvPr id="8" name="Imagen 4">
            <a:extLst>
              <a:ext uri="{FF2B5EF4-FFF2-40B4-BE49-F238E27FC236}">
                <a16:creationId xmlns:a16="http://schemas.microsoft.com/office/drawing/2014/main" xmlns="" id="{B412211A-C67A-4FEF-A9CA-8B590FCF79CD}"/>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7895" b="20306"/>
          <a:stretch/>
        </p:blipFill>
        <p:spPr>
          <a:xfrm>
            <a:off x="399055" y="646987"/>
            <a:ext cx="8294134" cy="2958861"/>
          </a:xfrm>
          <a:prstGeom prst="rect">
            <a:avLst/>
          </a:prstGeom>
        </p:spPr>
      </p:pic>
      <p:sp>
        <p:nvSpPr>
          <p:cNvPr id="15" name="Elipse 14">
            <a:extLst>
              <a:ext uri="{FF2B5EF4-FFF2-40B4-BE49-F238E27FC236}">
                <a16:creationId xmlns:a16="http://schemas.microsoft.com/office/drawing/2014/main" xmlns="" id="{0970A592-B1AF-4E87-BD6F-4BC70CBF21E9}"/>
              </a:ext>
            </a:extLst>
          </p:cNvPr>
          <p:cNvSpPr/>
          <p:nvPr/>
        </p:nvSpPr>
        <p:spPr>
          <a:xfrm>
            <a:off x="2692228" y="2035790"/>
            <a:ext cx="103517" cy="109684"/>
          </a:xfrm>
          <a:prstGeom prst="ellipse">
            <a:avLst/>
          </a:prstGeom>
          <a:solidFill>
            <a:srgbClr val="92D050"/>
          </a:solidFill>
          <a:ln>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6" name="Elipse 15">
            <a:extLst>
              <a:ext uri="{FF2B5EF4-FFF2-40B4-BE49-F238E27FC236}">
                <a16:creationId xmlns:a16="http://schemas.microsoft.com/office/drawing/2014/main" xmlns="" id="{2A5FF91F-8047-421F-8940-9172FEBA25E8}"/>
              </a:ext>
            </a:extLst>
          </p:cNvPr>
          <p:cNvSpPr/>
          <p:nvPr/>
        </p:nvSpPr>
        <p:spPr>
          <a:xfrm>
            <a:off x="2258032" y="1135792"/>
            <a:ext cx="103517" cy="109684"/>
          </a:xfrm>
          <a:prstGeom prst="ellipse">
            <a:avLst/>
          </a:prstGeom>
          <a:solidFill>
            <a:srgbClr val="92D050"/>
          </a:solidFill>
          <a:ln>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7" name="Elipse 16">
            <a:extLst>
              <a:ext uri="{FF2B5EF4-FFF2-40B4-BE49-F238E27FC236}">
                <a16:creationId xmlns:a16="http://schemas.microsoft.com/office/drawing/2014/main" xmlns="" id="{C1A480BD-3238-4396-A178-D96A81222E1E}"/>
              </a:ext>
            </a:extLst>
          </p:cNvPr>
          <p:cNvSpPr/>
          <p:nvPr/>
        </p:nvSpPr>
        <p:spPr>
          <a:xfrm>
            <a:off x="3238568" y="1375876"/>
            <a:ext cx="103517" cy="109684"/>
          </a:xfrm>
          <a:prstGeom prst="ellipse">
            <a:avLst/>
          </a:prstGeom>
          <a:solidFill>
            <a:srgbClr val="92D050"/>
          </a:solidFill>
          <a:ln>
            <a:solidFill>
              <a:srgbClr val="00B05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9" name="Elipse 18">
            <a:extLst>
              <a:ext uri="{FF2B5EF4-FFF2-40B4-BE49-F238E27FC236}">
                <a16:creationId xmlns:a16="http://schemas.microsoft.com/office/drawing/2014/main" xmlns="" id="{2DD0AAFE-FCB1-4580-BF03-340BF7416900}"/>
              </a:ext>
            </a:extLst>
          </p:cNvPr>
          <p:cNvSpPr/>
          <p:nvPr/>
        </p:nvSpPr>
        <p:spPr>
          <a:xfrm>
            <a:off x="1300402" y="1277839"/>
            <a:ext cx="103517" cy="109684"/>
          </a:xfrm>
          <a:prstGeom prst="ellipse">
            <a:avLst/>
          </a:prstGeom>
          <a:solidFill>
            <a:srgbClr val="00B0F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20" name="Elipse 19">
            <a:extLst>
              <a:ext uri="{FF2B5EF4-FFF2-40B4-BE49-F238E27FC236}">
                <a16:creationId xmlns:a16="http://schemas.microsoft.com/office/drawing/2014/main" xmlns="" id="{361831EA-ECF7-4B3F-9A66-2A45B6C16004}"/>
              </a:ext>
            </a:extLst>
          </p:cNvPr>
          <p:cNvSpPr/>
          <p:nvPr/>
        </p:nvSpPr>
        <p:spPr>
          <a:xfrm>
            <a:off x="1504560" y="1135792"/>
            <a:ext cx="103517" cy="109684"/>
          </a:xfrm>
          <a:prstGeom prst="ellipse">
            <a:avLst/>
          </a:prstGeom>
          <a:solidFill>
            <a:srgbClr val="00B0F0"/>
          </a:solidFill>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graphicFrame>
        <p:nvGraphicFramePr>
          <p:cNvPr id="22" name="Tabla 27">
            <a:extLst>
              <a:ext uri="{FF2B5EF4-FFF2-40B4-BE49-F238E27FC236}">
                <a16:creationId xmlns:a16="http://schemas.microsoft.com/office/drawing/2014/main" xmlns="" id="{6ACD23FF-49DD-405E-A6B7-7168CC31E9B4}"/>
              </a:ext>
            </a:extLst>
          </p:cNvPr>
          <p:cNvGraphicFramePr>
            <a:graphicFrameLocks noGrp="1"/>
          </p:cNvGraphicFramePr>
          <p:nvPr>
            <p:extLst>
              <p:ext uri="{D42A27DB-BD31-4B8C-83A1-F6EECF244321}">
                <p14:modId xmlns:p14="http://schemas.microsoft.com/office/powerpoint/2010/main" val="2057918168"/>
              </p:ext>
            </p:extLst>
          </p:nvPr>
        </p:nvGraphicFramePr>
        <p:xfrm>
          <a:off x="1556318" y="3699910"/>
          <a:ext cx="5702758" cy="3012948"/>
        </p:xfrm>
        <a:graphic>
          <a:graphicData uri="http://schemas.openxmlformats.org/drawingml/2006/table">
            <a:tbl>
              <a:tblPr firstRow="1" bandRow="1">
                <a:tableStyleId>{5940675A-B579-460E-94D1-54222C63F5DA}</a:tableStyleId>
              </a:tblPr>
              <a:tblGrid>
                <a:gridCol w="1848786">
                  <a:extLst>
                    <a:ext uri="{9D8B030D-6E8A-4147-A177-3AD203B41FA5}">
                      <a16:colId xmlns:a16="http://schemas.microsoft.com/office/drawing/2014/main" xmlns="" val="4248727252"/>
                    </a:ext>
                  </a:extLst>
                </a:gridCol>
                <a:gridCol w="1782865">
                  <a:extLst>
                    <a:ext uri="{9D8B030D-6E8A-4147-A177-3AD203B41FA5}">
                      <a16:colId xmlns:a16="http://schemas.microsoft.com/office/drawing/2014/main" xmlns="" val="902363446"/>
                    </a:ext>
                  </a:extLst>
                </a:gridCol>
                <a:gridCol w="2071107">
                  <a:extLst>
                    <a:ext uri="{9D8B030D-6E8A-4147-A177-3AD203B41FA5}">
                      <a16:colId xmlns:a16="http://schemas.microsoft.com/office/drawing/2014/main" xmlns="" val="2917598312"/>
                    </a:ext>
                  </a:extLst>
                </a:gridCol>
              </a:tblGrid>
              <a:tr h="216000">
                <a:tc>
                  <a:txBody>
                    <a:bodyPr/>
                    <a:lstStyle/>
                    <a:p>
                      <a:pPr algn="ctr">
                        <a:lnSpc>
                          <a:spcPct val="80000"/>
                        </a:lnSpc>
                      </a:pPr>
                      <a:r>
                        <a:rPr lang="es-CO" sz="1050" b="1" dirty="0">
                          <a:latin typeface="Arial" panose="020B0604020202020204" pitchFamily="34" charset="0"/>
                          <a:cs typeface="Arial" panose="020B0604020202020204" pitchFamily="34" charset="0"/>
                        </a:rPr>
                        <a:t>Localidad</a:t>
                      </a:r>
                    </a:p>
                  </a:txBody>
                  <a:tcPr>
                    <a:solidFill>
                      <a:schemeClr val="bg1">
                        <a:lumMod val="85000"/>
                      </a:schemeClr>
                    </a:solidFill>
                  </a:tcPr>
                </a:tc>
                <a:tc>
                  <a:txBody>
                    <a:bodyPr/>
                    <a:lstStyle/>
                    <a:p>
                      <a:pPr algn="ctr">
                        <a:lnSpc>
                          <a:spcPct val="80000"/>
                        </a:lnSpc>
                      </a:pPr>
                      <a:r>
                        <a:rPr lang="es-CO" sz="1050" b="1" dirty="0">
                          <a:latin typeface="Arial" panose="020B0604020202020204" pitchFamily="34" charset="0"/>
                          <a:cs typeface="Arial" panose="020B0604020202020204" pitchFamily="34" charset="0"/>
                        </a:rPr>
                        <a:t>Ubicación de recursos</a:t>
                      </a:r>
                    </a:p>
                  </a:txBody>
                  <a:tcPr>
                    <a:solidFill>
                      <a:schemeClr val="bg1">
                        <a:lumMod val="85000"/>
                      </a:schemeClr>
                    </a:solidFill>
                  </a:tcPr>
                </a:tc>
                <a:tc>
                  <a:txBody>
                    <a:bodyPr/>
                    <a:lstStyle/>
                    <a:p>
                      <a:pPr algn="ctr">
                        <a:lnSpc>
                          <a:spcPct val="80000"/>
                        </a:lnSpc>
                      </a:pPr>
                      <a:r>
                        <a:rPr lang="es-CO" sz="1050" b="1" dirty="0">
                          <a:latin typeface="Arial" panose="020B0604020202020204" pitchFamily="34" charset="0"/>
                          <a:cs typeface="Arial" panose="020B0604020202020204" pitchFamily="34" charset="0"/>
                        </a:rPr>
                        <a:t>Entidad</a:t>
                      </a:r>
                    </a:p>
                  </a:txBody>
                  <a:tcPr>
                    <a:solidFill>
                      <a:schemeClr val="bg1">
                        <a:lumMod val="85000"/>
                      </a:schemeClr>
                    </a:solidFill>
                  </a:tcPr>
                </a:tc>
                <a:extLst>
                  <a:ext uri="{0D108BD9-81ED-4DB2-BD59-A6C34878D82A}">
                    <a16:rowId xmlns:a16="http://schemas.microsoft.com/office/drawing/2014/main" xmlns="" val="1174957488"/>
                  </a:ext>
                </a:extLst>
              </a:tr>
              <a:tr h="216000">
                <a:tc gridSpan="3">
                  <a:txBody>
                    <a:bodyPr/>
                    <a:lstStyle/>
                    <a:p>
                      <a:pPr>
                        <a:lnSpc>
                          <a:spcPct val="80000"/>
                        </a:lnSpc>
                      </a:pPr>
                      <a:r>
                        <a:rPr lang="es-CO" sz="1050" dirty="0">
                          <a:latin typeface="Arial" panose="020B0604020202020204" pitchFamily="34" charset="0"/>
                          <a:cs typeface="Arial" panose="020B0604020202020204" pitchFamily="34" charset="0"/>
                        </a:rPr>
                        <a:t>Eventos con arbolado</a:t>
                      </a:r>
                    </a:p>
                  </a:txBody>
                  <a:tcPr>
                    <a:solidFill>
                      <a:schemeClr val="accent3">
                        <a:lumMod val="40000"/>
                        <a:lumOff val="60000"/>
                      </a:schemeClr>
                    </a:solidFill>
                  </a:tcPr>
                </a:tc>
                <a:tc hMerge="1">
                  <a:txBody>
                    <a:bodyPr/>
                    <a:lstStyle/>
                    <a:p>
                      <a:endParaRPr lang="es-CO"/>
                    </a:p>
                  </a:txBody>
                  <a:tcPr/>
                </a:tc>
                <a:tc hMerge="1">
                  <a:txBody>
                    <a:bodyPr/>
                    <a:lstStyle/>
                    <a:p>
                      <a:endParaRPr lang="es-CO" sz="1100" dirty="0">
                        <a:latin typeface="Arial" panose="020B0604020202020204" pitchFamily="34" charset="0"/>
                        <a:cs typeface="Arial" panose="020B0604020202020204" pitchFamily="34" charset="0"/>
                      </a:endParaRPr>
                    </a:p>
                  </a:txBody>
                  <a:tcPr>
                    <a:solidFill>
                      <a:schemeClr val="accent3">
                        <a:lumMod val="40000"/>
                        <a:lumOff val="60000"/>
                      </a:schemeClr>
                    </a:solidFill>
                  </a:tcPr>
                </a:tc>
                <a:extLst>
                  <a:ext uri="{0D108BD9-81ED-4DB2-BD59-A6C34878D82A}">
                    <a16:rowId xmlns:a16="http://schemas.microsoft.com/office/drawing/2014/main" xmlns="" val="1812115450"/>
                  </a:ext>
                </a:extLst>
              </a:tr>
              <a:tr h="216000">
                <a:tc>
                  <a:txBody>
                    <a:bodyPr/>
                    <a:lstStyle/>
                    <a:p>
                      <a:pPr>
                        <a:lnSpc>
                          <a:spcPct val="80000"/>
                        </a:lnSpc>
                      </a:pPr>
                      <a:r>
                        <a:rPr lang="es-CO" sz="1050" dirty="0">
                          <a:latin typeface="Arial" panose="020B0604020202020204" pitchFamily="34" charset="0"/>
                          <a:cs typeface="Arial" panose="020B0604020202020204" pitchFamily="34" charset="0"/>
                        </a:rPr>
                        <a:t>Engativá </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Jardín Botánico </a:t>
                      </a:r>
                    </a:p>
                  </a:txBody>
                  <a:tcPr/>
                </a:tc>
                <a:tc>
                  <a:txBody>
                    <a:bodyPr/>
                    <a:lstStyle/>
                    <a:p>
                      <a:pPr>
                        <a:lnSpc>
                          <a:spcPct val="80000"/>
                        </a:lnSpc>
                      </a:pPr>
                      <a:r>
                        <a:rPr lang="es-CO" sz="1050" dirty="0">
                          <a:latin typeface="Arial" panose="020B0604020202020204" pitchFamily="34" charset="0"/>
                          <a:cs typeface="Arial" panose="020B0604020202020204" pitchFamily="34" charset="0"/>
                        </a:rPr>
                        <a:t>Jardín Botánico </a:t>
                      </a:r>
                    </a:p>
                  </a:txBody>
                  <a:tcPr/>
                </a:tc>
                <a:extLst>
                  <a:ext uri="{0D108BD9-81ED-4DB2-BD59-A6C34878D82A}">
                    <a16:rowId xmlns:a16="http://schemas.microsoft.com/office/drawing/2014/main" xmlns="" val="2960778837"/>
                  </a:ext>
                </a:extLst>
              </a:tr>
              <a:tr h="216000">
                <a:tc>
                  <a:txBody>
                    <a:bodyPr/>
                    <a:lstStyle/>
                    <a:p>
                      <a:pPr>
                        <a:lnSpc>
                          <a:spcPct val="80000"/>
                        </a:lnSpc>
                      </a:pPr>
                      <a:r>
                        <a:rPr lang="es-CO" sz="1050" dirty="0">
                          <a:latin typeface="Arial" panose="020B0604020202020204" pitchFamily="34" charset="0"/>
                          <a:cs typeface="Arial" panose="020B0604020202020204" pitchFamily="34" charset="0"/>
                        </a:rPr>
                        <a:t>Chapinero </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Calera – CAI Patios</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UAECOB</a:t>
                      </a:r>
                    </a:p>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Convenio IDIGER - DCC</a:t>
                      </a:r>
                    </a:p>
                  </a:txBody>
                  <a:tcPr/>
                </a:tc>
                <a:extLst>
                  <a:ext uri="{0D108BD9-81ED-4DB2-BD59-A6C34878D82A}">
                    <a16:rowId xmlns:a16="http://schemas.microsoft.com/office/drawing/2014/main" xmlns="" val="798413634"/>
                  </a:ext>
                </a:extLst>
              </a:tr>
              <a:tr h="216000">
                <a:tc gridSpan="3">
                  <a:txBody>
                    <a:bodyPr/>
                    <a:lstStyle/>
                    <a:p>
                      <a:pPr>
                        <a:lnSpc>
                          <a:spcPct val="80000"/>
                        </a:lnSpc>
                      </a:pPr>
                      <a:r>
                        <a:rPr lang="es-CO" sz="1050" dirty="0">
                          <a:latin typeface="Arial" panose="020B0604020202020204" pitchFamily="34" charset="0"/>
                          <a:cs typeface="Arial" panose="020B0604020202020204" pitchFamily="34" charset="0"/>
                        </a:rPr>
                        <a:t>Encharcamientos </a:t>
                      </a:r>
                    </a:p>
                  </a:txBody>
                  <a:tcPr>
                    <a:solidFill>
                      <a:schemeClr val="tx2">
                        <a:lumMod val="20000"/>
                        <a:lumOff val="80000"/>
                      </a:schemeClr>
                    </a:solidFill>
                  </a:tcPr>
                </a:tc>
                <a:tc hMerge="1">
                  <a:txBody>
                    <a:bodyPr/>
                    <a:lstStyle/>
                    <a:p>
                      <a:endParaRPr lang="es-CO"/>
                    </a:p>
                  </a:txBody>
                  <a:tcPr/>
                </a:tc>
                <a:tc hMerge="1">
                  <a:txBody>
                    <a:bodyPr/>
                    <a:lstStyle/>
                    <a:p>
                      <a:endParaRPr lang="es-CO" sz="1100" dirty="0">
                        <a:latin typeface="Arial" panose="020B0604020202020204" pitchFamily="34" charset="0"/>
                        <a:cs typeface="Arial" panose="020B0604020202020204" pitchFamily="34" charset="0"/>
                      </a:endParaRPr>
                    </a:p>
                  </a:txBody>
                  <a:tcPr>
                    <a:solidFill>
                      <a:schemeClr val="tx2">
                        <a:lumMod val="20000"/>
                        <a:lumOff val="80000"/>
                      </a:schemeClr>
                    </a:solidFill>
                  </a:tcPr>
                </a:tc>
                <a:extLst>
                  <a:ext uri="{0D108BD9-81ED-4DB2-BD59-A6C34878D82A}">
                    <a16:rowId xmlns:a16="http://schemas.microsoft.com/office/drawing/2014/main" xmlns="" val="473629885"/>
                  </a:ext>
                </a:extLst>
              </a:tr>
              <a:tr h="216000">
                <a:tc>
                  <a:txBody>
                    <a:bodyPr/>
                    <a:lstStyle/>
                    <a:p>
                      <a:pPr>
                        <a:lnSpc>
                          <a:spcPct val="80000"/>
                        </a:lnSpc>
                      </a:pPr>
                      <a:r>
                        <a:rPr lang="es-CO" sz="1050" dirty="0">
                          <a:latin typeface="Arial" panose="020B0604020202020204" pitchFamily="34" charset="0"/>
                          <a:cs typeface="Arial" panose="020B0604020202020204" pitchFamily="34" charset="0"/>
                        </a:rPr>
                        <a:t>Usaquén </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185 x 19 – Canal Torca</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Convenio IDIGER - DCC</a:t>
                      </a:r>
                    </a:p>
                  </a:txBody>
                  <a:tcPr/>
                </a:tc>
                <a:extLst>
                  <a:ext uri="{0D108BD9-81ED-4DB2-BD59-A6C34878D82A}">
                    <a16:rowId xmlns:a16="http://schemas.microsoft.com/office/drawing/2014/main" xmlns="" val="1026174468"/>
                  </a:ext>
                </a:extLst>
              </a:tr>
              <a:tr h="216000">
                <a:tc gridSpan="3">
                  <a:txBody>
                    <a:bodyPr/>
                    <a:lstStyle/>
                    <a:p>
                      <a:pPr>
                        <a:lnSpc>
                          <a:spcPct val="80000"/>
                        </a:lnSpc>
                      </a:pPr>
                      <a:r>
                        <a:rPr lang="es-CO" sz="1050" dirty="0">
                          <a:latin typeface="Arial" panose="020B0604020202020204" pitchFamily="34" charset="0"/>
                          <a:cs typeface="Arial" panose="020B0604020202020204" pitchFamily="34" charset="0"/>
                        </a:rPr>
                        <a:t>Movimientos en masa</a:t>
                      </a:r>
                    </a:p>
                  </a:txBody>
                  <a:tcPr>
                    <a:solidFill>
                      <a:schemeClr val="accent6">
                        <a:lumMod val="40000"/>
                        <a:lumOff val="60000"/>
                      </a:schemeClr>
                    </a:solidFill>
                  </a:tcPr>
                </a:tc>
                <a:tc hMerge="1">
                  <a:txBody>
                    <a:bodyPr/>
                    <a:lstStyle/>
                    <a:p>
                      <a:endParaRPr lang="es-CO"/>
                    </a:p>
                  </a:txBody>
                  <a:tcPr/>
                </a:tc>
                <a:tc hMerge="1">
                  <a:txBody>
                    <a:bodyPr/>
                    <a:lstStyle/>
                    <a:p>
                      <a:pPr>
                        <a:lnSpc>
                          <a:spcPct val="80000"/>
                        </a:lnSpc>
                      </a:pPr>
                      <a:endParaRPr lang="es-CO" sz="105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318290818"/>
                  </a:ext>
                </a:extLst>
              </a:tr>
              <a:tr h="216000">
                <a:tc>
                  <a:txBody>
                    <a:bodyPr/>
                    <a:lstStyle/>
                    <a:p>
                      <a:pPr>
                        <a:lnSpc>
                          <a:spcPct val="80000"/>
                        </a:lnSpc>
                      </a:pPr>
                      <a:r>
                        <a:rPr lang="es-CO" sz="1050" dirty="0">
                          <a:latin typeface="Arial" panose="020B0604020202020204" pitchFamily="34" charset="0"/>
                          <a:cs typeface="Arial" panose="020B0604020202020204" pitchFamily="34" charset="0"/>
                        </a:rPr>
                        <a:t>Usme / Ciudad Bolívar</a:t>
                      </a:r>
                    </a:p>
                  </a:txBody>
                  <a:tcPr/>
                </a:tc>
                <a:tc>
                  <a:txBody>
                    <a:bodyPr/>
                    <a:lstStyle/>
                    <a:p>
                      <a:pPr>
                        <a:lnSpc>
                          <a:spcPct val="80000"/>
                        </a:lnSpc>
                      </a:pPr>
                      <a:r>
                        <a:rPr lang="es-CO" sz="1050">
                          <a:latin typeface="Arial" panose="020B0604020202020204" pitchFamily="34" charset="0"/>
                          <a:cs typeface="Arial" panose="020B0604020202020204" pitchFamily="34" charset="0"/>
                        </a:rPr>
                        <a:t>Portal Usme</a:t>
                      </a:r>
                      <a:endParaRPr lang="es-CO" sz="1050" dirty="0">
                        <a:latin typeface="Arial" panose="020B0604020202020204" pitchFamily="34" charset="0"/>
                        <a:cs typeface="Arial" panose="020B0604020202020204" pitchFamily="34" charset="0"/>
                      </a:endParaRP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Convenio IDIGER - DCC</a:t>
                      </a:r>
                    </a:p>
                  </a:txBody>
                  <a:tcPr/>
                </a:tc>
                <a:extLst>
                  <a:ext uri="{0D108BD9-81ED-4DB2-BD59-A6C34878D82A}">
                    <a16:rowId xmlns:a16="http://schemas.microsoft.com/office/drawing/2014/main" xmlns="" val="2661719321"/>
                  </a:ext>
                </a:extLst>
              </a:tr>
              <a:tr h="216000">
                <a:tc gridSpan="3">
                  <a:txBody>
                    <a:bodyPr/>
                    <a:lstStyle/>
                    <a:p>
                      <a:pPr>
                        <a:lnSpc>
                          <a:spcPct val="80000"/>
                        </a:lnSpc>
                      </a:pPr>
                      <a:r>
                        <a:rPr lang="es-CO" sz="1050" dirty="0">
                          <a:latin typeface="Arial" panose="020B0604020202020204" pitchFamily="34" charset="0"/>
                          <a:cs typeface="Arial" panose="020B0604020202020204" pitchFamily="34" charset="0"/>
                        </a:rPr>
                        <a:t>Mixtos </a:t>
                      </a:r>
                    </a:p>
                  </a:txBody>
                  <a:tcPr>
                    <a:solidFill>
                      <a:srgbClr val="FFFFC9"/>
                    </a:solidFill>
                  </a:tcPr>
                </a:tc>
                <a:tc hMerge="1">
                  <a:txBody>
                    <a:bodyPr/>
                    <a:lstStyle/>
                    <a:p>
                      <a:pPr>
                        <a:lnSpc>
                          <a:spcPct val="80000"/>
                        </a:lnSpc>
                      </a:pPr>
                      <a:endParaRPr lang="es-CO" sz="1050" dirty="0">
                        <a:latin typeface="Arial" panose="020B0604020202020204" pitchFamily="34" charset="0"/>
                        <a:cs typeface="Arial" panose="020B0604020202020204" pitchFamily="34" charset="0"/>
                      </a:endParaRPr>
                    </a:p>
                  </a:txBody>
                  <a:tcPr/>
                </a:tc>
                <a:tc hMerge="1">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endParaRPr lang="es-CO" sz="105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xmlns="" val="2103613254"/>
                  </a:ext>
                </a:extLst>
              </a:tr>
              <a:tr h="216000">
                <a:tc>
                  <a:txBody>
                    <a:bodyPr/>
                    <a:lstStyle/>
                    <a:p>
                      <a:pPr>
                        <a:lnSpc>
                          <a:spcPct val="80000"/>
                        </a:lnSpc>
                      </a:pPr>
                      <a:r>
                        <a:rPr lang="es-CO" sz="1050" dirty="0">
                          <a:latin typeface="Arial" panose="020B0604020202020204" pitchFamily="34" charset="0"/>
                          <a:cs typeface="Arial" panose="020B0604020202020204" pitchFamily="34" charset="0"/>
                        </a:rPr>
                        <a:t>Santa Fe</a:t>
                      </a:r>
                    </a:p>
                  </a:txBody>
                  <a:tcPr/>
                </a:tc>
                <a:tc>
                  <a:txBody>
                    <a:bodyPr/>
                    <a:lstStyle/>
                    <a:p>
                      <a:r>
                        <a:rPr lang="es-CO" sz="1050" dirty="0">
                          <a:latin typeface="Arial" panose="020B0604020202020204" pitchFamily="34" charset="0"/>
                          <a:cs typeface="Arial" panose="020B0604020202020204" pitchFamily="34" charset="0"/>
                        </a:rPr>
                        <a:t>Parque Nacional</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Convenio IDIGER – Cruz Roja</a:t>
                      </a:r>
                    </a:p>
                  </a:txBody>
                  <a:tcPr/>
                </a:tc>
                <a:extLst>
                  <a:ext uri="{0D108BD9-81ED-4DB2-BD59-A6C34878D82A}">
                    <a16:rowId xmlns:a16="http://schemas.microsoft.com/office/drawing/2014/main" xmlns="" val="4102781949"/>
                  </a:ext>
                </a:extLst>
              </a:tr>
              <a:tr h="216000">
                <a:tc>
                  <a:txBody>
                    <a:bodyPr/>
                    <a:lstStyle/>
                    <a:p>
                      <a:pPr>
                        <a:lnSpc>
                          <a:spcPct val="80000"/>
                        </a:lnSpc>
                      </a:pPr>
                      <a:r>
                        <a:rPr lang="es-CO" sz="1050" dirty="0">
                          <a:latin typeface="Arial" panose="020B0604020202020204" pitchFamily="34" charset="0"/>
                          <a:cs typeface="Arial" panose="020B0604020202020204" pitchFamily="34" charset="0"/>
                        </a:rPr>
                        <a:t>San Cristóbal </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err="1">
                          <a:latin typeface="Arial" panose="020B0604020202020204" pitchFamily="34" charset="0"/>
                          <a:cs typeface="Arial" panose="020B0604020202020204" pitchFamily="34" charset="0"/>
                        </a:rPr>
                        <a:t>Av</a:t>
                      </a:r>
                      <a:r>
                        <a:rPr lang="es-CO" sz="1050" dirty="0">
                          <a:latin typeface="Arial" panose="020B0604020202020204" pitchFamily="34" charset="0"/>
                          <a:cs typeface="Arial" panose="020B0604020202020204" pitchFamily="34" charset="0"/>
                        </a:rPr>
                        <a:t> 1º Mayo</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Convenio IDIGER - DCC</a:t>
                      </a:r>
                    </a:p>
                  </a:txBody>
                  <a:tcPr/>
                </a:tc>
                <a:extLst>
                  <a:ext uri="{0D108BD9-81ED-4DB2-BD59-A6C34878D82A}">
                    <a16:rowId xmlns:a16="http://schemas.microsoft.com/office/drawing/2014/main" xmlns="" val="489221254"/>
                  </a:ext>
                </a:extLst>
              </a:tr>
              <a:tr h="216000">
                <a:tc>
                  <a:txBody>
                    <a:bodyPr/>
                    <a:lstStyle/>
                    <a:p>
                      <a:pPr>
                        <a:lnSpc>
                          <a:spcPct val="80000"/>
                        </a:lnSpc>
                      </a:pPr>
                      <a:r>
                        <a:rPr lang="es-CO" sz="1050" dirty="0">
                          <a:latin typeface="Arial" panose="020B0604020202020204" pitchFamily="34" charset="0"/>
                          <a:cs typeface="Arial" panose="020B0604020202020204" pitchFamily="34" charset="0"/>
                        </a:rPr>
                        <a:t>Suba</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Portal Suba</a:t>
                      </a:r>
                    </a:p>
                  </a:txBody>
                  <a:tcPr/>
                </a:tc>
                <a:tc>
                  <a:txBody>
                    <a:bodyPr/>
                    <a:lstStyle/>
                    <a:p>
                      <a:pPr>
                        <a:lnSpc>
                          <a:spcPct val="80000"/>
                        </a:lnSpc>
                      </a:pPr>
                      <a:r>
                        <a:rPr lang="es-CO" sz="1050" dirty="0">
                          <a:latin typeface="Arial" panose="020B0604020202020204" pitchFamily="34" charset="0"/>
                          <a:cs typeface="Arial" panose="020B0604020202020204" pitchFamily="34" charset="0"/>
                        </a:rPr>
                        <a:t>Convenio IDIGER - DCC</a:t>
                      </a:r>
                    </a:p>
                  </a:txBody>
                  <a:tcPr/>
                </a:tc>
                <a:extLst>
                  <a:ext uri="{0D108BD9-81ED-4DB2-BD59-A6C34878D82A}">
                    <a16:rowId xmlns:a16="http://schemas.microsoft.com/office/drawing/2014/main" xmlns="" val="1378182903"/>
                  </a:ext>
                </a:extLst>
              </a:tr>
              <a:tr h="216000">
                <a:tc>
                  <a:txBody>
                    <a:bodyPr/>
                    <a:lstStyle/>
                    <a:p>
                      <a:pPr>
                        <a:lnSpc>
                          <a:spcPct val="80000"/>
                        </a:lnSpc>
                      </a:pPr>
                      <a:r>
                        <a:rPr lang="es-CO" sz="1050" dirty="0">
                          <a:latin typeface="Arial" panose="020B0604020202020204" pitchFamily="34" charset="0"/>
                          <a:cs typeface="Arial" panose="020B0604020202020204" pitchFamily="34" charset="0"/>
                        </a:rPr>
                        <a:t>Todas </a:t>
                      </a:r>
                    </a:p>
                  </a:txBody>
                  <a:tcPr/>
                </a:tc>
                <a:tc>
                  <a:txBody>
                    <a:bodyPr/>
                    <a:lstStyle/>
                    <a:p>
                      <a:pPr marL="0" marR="0" lvl="0" indent="0" algn="l" defTabSz="457200" rtl="0" eaLnBrk="1" fontAlgn="auto" latinLnBrk="0" hangingPunct="1">
                        <a:lnSpc>
                          <a:spcPct val="80000"/>
                        </a:lnSpc>
                        <a:spcBef>
                          <a:spcPts val="0"/>
                        </a:spcBef>
                        <a:spcAft>
                          <a:spcPts val="0"/>
                        </a:spcAft>
                        <a:buClrTx/>
                        <a:buSzTx/>
                        <a:buFontTx/>
                        <a:buNone/>
                        <a:tabLst/>
                        <a:defRPr/>
                      </a:pPr>
                      <a:r>
                        <a:rPr lang="es-CO" sz="1050" dirty="0">
                          <a:latin typeface="Arial" panose="020B0604020202020204" pitchFamily="34" charset="0"/>
                          <a:cs typeface="Arial" panose="020B0604020202020204" pitchFamily="34" charset="0"/>
                        </a:rPr>
                        <a:t>Estaciones de bomberos</a:t>
                      </a:r>
                    </a:p>
                  </a:txBody>
                  <a:tcPr/>
                </a:tc>
                <a:tc>
                  <a:txBody>
                    <a:bodyPr/>
                    <a:lstStyle/>
                    <a:p>
                      <a:pPr>
                        <a:lnSpc>
                          <a:spcPct val="80000"/>
                        </a:lnSpc>
                      </a:pPr>
                      <a:r>
                        <a:rPr lang="es-CO" sz="1050" dirty="0">
                          <a:latin typeface="Arial" panose="020B0604020202020204" pitchFamily="34" charset="0"/>
                          <a:cs typeface="Arial" panose="020B0604020202020204" pitchFamily="34" charset="0"/>
                        </a:rPr>
                        <a:t>UAECOB</a:t>
                      </a:r>
                    </a:p>
                  </a:txBody>
                  <a:tcPr/>
                </a:tc>
                <a:extLst>
                  <a:ext uri="{0D108BD9-81ED-4DB2-BD59-A6C34878D82A}">
                    <a16:rowId xmlns:a16="http://schemas.microsoft.com/office/drawing/2014/main" xmlns="" val="3989727583"/>
                  </a:ext>
                </a:extLst>
              </a:tr>
            </a:tbl>
          </a:graphicData>
        </a:graphic>
      </p:graphicFrame>
      <p:sp>
        <p:nvSpPr>
          <p:cNvPr id="32" name="Elipse 31">
            <a:extLst>
              <a:ext uri="{FF2B5EF4-FFF2-40B4-BE49-F238E27FC236}">
                <a16:creationId xmlns:a16="http://schemas.microsoft.com/office/drawing/2014/main" xmlns="" id="{CA0C87FD-1300-4050-8DB5-413B94A1F193}"/>
              </a:ext>
            </a:extLst>
          </p:cNvPr>
          <p:cNvSpPr/>
          <p:nvPr/>
        </p:nvSpPr>
        <p:spPr>
          <a:xfrm>
            <a:off x="4669172" y="2298869"/>
            <a:ext cx="103517" cy="109684"/>
          </a:xfrm>
          <a:prstGeom prst="ellipse">
            <a:avLst/>
          </a:prstGeom>
          <a:solidFill>
            <a:schemeClr val="accent6">
              <a:lumMod val="75000"/>
            </a:schemeClr>
          </a:solidFill>
          <a:ln>
            <a:solidFill>
              <a:schemeClr val="accent6">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34" name="Elipse 33">
            <a:extLst>
              <a:ext uri="{FF2B5EF4-FFF2-40B4-BE49-F238E27FC236}">
                <a16:creationId xmlns:a16="http://schemas.microsoft.com/office/drawing/2014/main" xmlns="" id="{A3DA4A2D-C8F2-4D33-B685-0FCF0FD74F5C}"/>
              </a:ext>
            </a:extLst>
          </p:cNvPr>
          <p:cNvSpPr/>
          <p:nvPr/>
        </p:nvSpPr>
        <p:spPr>
          <a:xfrm>
            <a:off x="3504650" y="1485560"/>
            <a:ext cx="103517" cy="109684"/>
          </a:xfrm>
          <a:prstGeom prst="ellipse">
            <a:avLst/>
          </a:prstGeom>
          <a:solidFill>
            <a:srgbClr val="FFFF00"/>
          </a:solidFill>
          <a:ln>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35" name="Elipse 34">
            <a:extLst>
              <a:ext uri="{FF2B5EF4-FFF2-40B4-BE49-F238E27FC236}">
                <a16:creationId xmlns:a16="http://schemas.microsoft.com/office/drawing/2014/main" xmlns="" id="{3AB71D01-484A-497A-93F2-31A5C40E1CBF}"/>
              </a:ext>
            </a:extLst>
          </p:cNvPr>
          <p:cNvSpPr/>
          <p:nvPr/>
        </p:nvSpPr>
        <p:spPr>
          <a:xfrm>
            <a:off x="4407697" y="1726916"/>
            <a:ext cx="103517" cy="109684"/>
          </a:xfrm>
          <a:prstGeom prst="ellipse">
            <a:avLst/>
          </a:prstGeom>
          <a:solidFill>
            <a:srgbClr val="FFFF00"/>
          </a:solidFill>
          <a:ln>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36" name="Elipse 35">
            <a:extLst>
              <a:ext uri="{FF2B5EF4-FFF2-40B4-BE49-F238E27FC236}">
                <a16:creationId xmlns:a16="http://schemas.microsoft.com/office/drawing/2014/main" xmlns="" id="{2123CC36-40E7-4784-9FC7-2E681DC26669}"/>
              </a:ext>
            </a:extLst>
          </p:cNvPr>
          <p:cNvSpPr/>
          <p:nvPr/>
        </p:nvSpPr>
        <p:spPr>
          <a:xfrm>
            <a:off x="1556318" y="1726916"/>
            <a:ext cx="103517" cy="109684"/>
          </a:xfrm>
          <a:prstGeom prst="ellipse">
            <a:avLst/>
          </a:prstGeom>
          <a:solidFill>
            <a:srgbClr val="FFFF00"/>
          </a:solidFill>
          <a:ln>
            <a:solidFill>
              <a:srgbClr val="FFC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12400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7"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graphicFrame>
        <p:nvGraphicFramePr>
          <p:cNvPr id="28" name="Tabla 27">
            <a:extLst>
              <a:ext uri="{FF2B5EF4-FFF2-40B4-BE49-F238E27FC236}">
                <a16:creationId xmlns:a16="http://schemas.microsoft.com/office/drawing/2014/main" xmlns="" id="{71361D4F-8D26-49EC-87E1-7B1376E544F2}"/>
              </a:ext>
            </a:extLst>
          </p:cNvPr>
          <p:cNvGraphicFramePr>
            <a:graphicFrameLocks noGrp="1"/>
          </p:cNvGraphicFramePr>
          <p:nvPr>
            <p:extLst>
              <p:ext uri="{D42A27DB-BD31-4B8C-83A1-F6EECF244321}">
                <p14:modId xmlns:p14="http://schemas.microsoft.com/office/powerpoint/2010/main" val="1588320087"/>
              </p:ext>
            </p:extLst>
          </p:nvPr>
        </p:nvGraphicFramePr>
        <p:xfrm>
          <a:off x="184731" y="115654"/>
          <a:ext cx="8752241" cy="6533159"/>
        </p:xfrm>
        <a:graphic>
          <a:graphicData uri="http://schemas.openxmlformats.org/drawingml/2006/table">
            <a:tbl>
              <a:tblPr/>
              <a:tblGrid>
                <a:gridCol w="690482">
                  <a:extLst>
                    <a:ext uri="{9D8B030D-6E8A-4147-A177-3AD203B41FA5}">
                      <a16:colId xmlns:a16="http://schemas.microsoft.com/office/drawing/2014/main" xmlns="" val="451754549"/>
                    </a:ext>
                  </a:extLst>
                </a:gridCol>
                <a:gridCol w="944961">
                  <a:extLst>
                    <a:ext uri="{9D8B030D-6E8A-4147-A177-3AD203B41FA5}">
                      <a16:colId xmlns:a16="http://schemas.microsoft.com/office/drawing/2014/main" xmlns="" val="1720431248"/>
                    </a:ext>
                  </a:extLst>
                </a:gridCol>
                <a:gridCol w="547446">
                  <a:extLst>
                    <a:ext uri="{9D8B030D-6E8A-4147-A177-3AD203B41FA5}">
                      <a16:colId xmlns:a16="http://schemas.microsoft.com/office/drawing/2014/main" xmlns="" val="2330972479"/>
                    </a:ext>
                  </a:extLst>
                </a:gridCol>
                <a:gridCol w="547446">
                  <a:extLst>
                    <a:ext uri="{9D8B030D-6E8A-4147-A177-3AD203B41FA5}">
                      <a16:colId xmlns:a16="http://schemas.microsoft.com/office/drawing/2014/main" xmlns="" val="2657936754"/>
                    </a:ext>
                  </a:extLst>
                </a:gridCol>
                <a:gridCol w="547446">
                  <a:extLst>
                    <a:ext uri="{9D8B030D-6E8A-4147-A177-3AD203B41FA5}">
                      <a16:colId xmlns:a16="http://schemas.microsoft.com/office/drawing/2014/main" xmlns="" val="2440098130"/>
                    </a:ext>
                  </a:extLst>
                </a:gridCol>
                <a:gridCol w="547446">
                  <a:extLst>
                    <a:ext uri="{9D8B030D-6E8A-4147-A177-3AD203B41FA5}">
                      <a16:colId xmlns:a16="http://schemas.microsoft.com/office/drawing/2014/main" xmlns="" val="2756124260"/>
                    </a:ext>
                  </a:extLst>
                </a:gridCol>
                <a:gridCol w="547446">
                  <a:extLst>
                    <a:ext uri="{9D8B030D-6E8A-4147-A177-3AD203B41FA5}">
                      <a16:colId xmlns:a16="http://schemas.microsoft.com/office/drawing/2014/main" xmlns="" val="523118897"/>
                    </a:ext>
                  </a:extLst>
                </a:gridCol>
                <a:gridCol w="547446">
                  <a:extLst>
                    <a:ext uri="{9D8B030D-6E8A-4147-A177-3AD203B41FA5}">
                      <a16:colId xmlns:a16="http://schemas.microsoft.com/office/drawing/2014/main" xmlns="" val="2230274355"/>
                    </a:ext>
                  </a:extLst>
                </a:gridCol>
                <a:gridCol w="547446">
                  <a:extLst>
                    <a:ext uri="{9D8B030D-6E8A-4147-A177-3AD203B41FA5}">
                      <a16:colId xmlns:a16="http://schemas.microsoft.com/office/drawing/2014/main" xmlns="" val="724132355"/>
                    </a:ext>
                  </a:extLst>
                </a:gridCol>
                <a:gridCol w="547446">
                  <a:extLst>
                    <a:ext uri="{9D8B030D-6E8A-4147-A177-3AD203B41FA5}">
                      <a16:colId xmlns:a16="http://schemas.microsoft.com/office/drawing/2014/main" xmlns="" val="479131495"/>
                    </a:ext>
                  </a:extLst>
                </a:gridCol>
                <a:gridCol w="547446">
                  <a:extLst>
                    <a:ext uri="{9D8B030D-6E8A-4147-A177-3AD203B41FA5}">
                      <a16:colId xmlns:a16="http://schemas.microsoft.com/office/drawing/2014/main" xmlns="" val="4029154312"/>
                    </a:ext>
                  </a:extLst>
                </a:gridCol>
                <a:gridCol w="547446">
                  <a:extLst>
                    <a:ext uri="{9D8B030D-6E8A-4147-A177-3AD203B41FA5}">
                      <a16:colId xmlns:a16="http://schemas.microsoft.com/office/drawing/2014/main" xmlns="" val="1965601773"/>
                    </a:ext>
                  </a:extLst>
                </a:gridCol>
                <a:gridCol w="547446">
                  <a:extLst>
                    <a:ext uri="{9D8B030D-6E8A-4147-A177-3AD203B41FA5}">
                      <a16:colId xmlns:a16="http://schemas.microsoft.com/office/drawing/2014/main" xmlns="" val="599652578"/>
                    </a:ext>
                  </a:extLst>
                </a:gridCol>
                <a:gridCol w="547446">
                  <a:extLst>
                    <a:ext uri="{9D8B030D-6E8A-4147-A177-3AD203B41FA5}">
                      <a16:colId xmlns:a16="http://schemas.microsoft.com/office/drawing/2014/main" xmlns="" val="1851311233"/>
                    </a:ext>
                  </a:extLst>
                </a:gridCol>
                <a:gridCol w="547446">
                  <a:extLst>
                    <a:ext uri="{9D8B030D-6E8A-4147-A177-3AD203B41FA5}">
                      <a16:colId xmlns:a16="http://schemas.microsoft.com/office/drawing/2014/main" xmlns="" val="2454714480"/>
                    </a:ext>
                  </a:extLst>
                </a:gridCol>
              </a:tblGrid>
              <a:tr h="144000">
                <a:tc rowSpan="3" gridSpan="2">
                  <a:txBody>
                    <a:bodyPr/>
                    <a:lstStyle/>
                    <a:p>
                      <a:pPr algn="ctr" fontAlgn="ctr">
                        <a:lnSpc>
                          <a:spcPct val="80000"/>
                        </a:lnSpc>
                      </a:pPr>
                      <a:r>
                        <a:rPr lang="es-CO" sz="800" b="1" i="0" u="none" strike="noStrike" dirty="0">
                          <a:solidFill>
                            <a:srgbClr val="000000"/>
                          </a:solidFill>
                          <a:effectLst/>
                          <a:latin typeface="Arial" panose="020B0604020202020204" pitchFamily="34" charset="0"/>
                          <a:cs typeface="Arial" panose="020B0604020202020204" pitchFamily="34" charset="0"/>
                        </a:rPr>
                        <a:t>Tipos de evento</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rowSpan="3" hMerge="1">
                  <a:txBody>
                    <a:bodyPr/>
                    <a:lstStyle/>
                    <a:p>
                      <a:pPr algn="ctr" fontAlgn="ctr"/>
                      <a:endParaRPr lang="es-CO" sz="800" b="1" i="0" u="none" strike="noStrike" dirty="0">
                        <a:solidFill>
                          <a:srgbClr val="000000"/>
                        </a:solidFill>
                        <a:effectLst/>
                        <a:latin typeface="Arial" panose="020B0604020202020204" pitchFamily="34" charset="0"/>
                      </a:endParaRPr>
                    </a:p>
                  </a:txBody>
                  <a:tcPr marL="6117" marR="6117" marT="6117" marB="0" anchor="ctr">
                    <a:lnL w="6350" cap="flat" cmpd="sng" algn="ctr">
                      <a:solidFill>
                        <a:srgbClr val="000000"/>
                      </a:solidFill>
                      <a:prstDash val="dot"/>
                      <a:round/>
                      <a:headEnd type="none" w="med" len="med"/>
                      <a:tailEnd type="none" w="med" len="med"/>
                    </a:lnL>
                    <a:lnR w="6350" cap="flat" cmpd="sng" algn="ctr">
                      <a:solidFill>
                        <a:srgbClr val="000000"/>
                      </a:solidFill>
                      <a:prstDash val="dot"/>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8E4BC"/>
                    </a:solidFill>
                  </a:tcPr>
                </a:tc>
                <a:tc gridSpan="13">
                  <a:txBody>
                    <a:bodyPr/>
                    <a:lstStyle/>
                    <a:p>
                      <a:pPr algn="ctr" fontAlgn="ctr">
                        <a:lnSpc>
                          <a:spcPct val="80000"/>
                        </a:lnSpc>
                      </a:pPr>
                      <a:r>
                        <a:rPr lang="es-CO" sz="800" b="1" i="0" u="none" strike="noStrike" dirty="0">
                          <a:solidFill>
                            <a:srgbClr val="FFFFFF"/>
                          </a:solidFill>
                          <a:effectLst/>
                          <a:latin typeface="Arial" panose="020B0604020202020204" pitchFamily="34" charset="0"/>
                          <a:cs typeface="Arial" panose="020B0604020202020204" pitchFamily="34" charset="0"/>
                        </a:rPr>
                        <a:t>Servicios de respuesta</a:t>
                      </a:r>
                      <a:endParaRPr lang="es-CO" sz="800" b="1"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3175" cap="flat" cmpd="sng" algn="ctr">
                      <a:solidFill>
                        <a:schemeClr val="tx1"/>
                      </a:solidFill>
                      <a:prstDash val="sys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3175" cap="flat" cmpd="sng" algn="ctr">
                      <a:solidFill>
                        <a:schemeClr val="tx1"/>
                      </a:solidFill>
                      <a:prstDash val="sys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3175" cap="flat" cmpd="sng" algn="ctr">
                      <a:solidFill>
                        <a:schemeClr val="tx1"/>
                      </a:solidFill>
                      <a:prstDash val="sysDot"/>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tc hMerge="1">
                  <a:txBody>
                    <a:bodyPr/>
                    <a:lstStyle/>
                    <a:p>
                      <a:pPr algn="ctr" fontAlgn="ctr"/>
                      <a:endParaRPr lang="es-CO" sz="1000" b="1" i="0" u="none" strike="noStrike" dirty="0">
                        <a:solidFill>
                          <a:srgbClr val="FFFFFF"/>
                        </a:solidFill>
                        <a:effectLst/>
                        <a:latin typeface="Arial" panose="020B0604020202020204" pitchFamily="34" charset="0"/>
                      </a:endParaRPr>
                    </a:p>
                  </a:txBody>
                  <a:tcPr marL="6117" marR="6117" marT="6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dot"/>
                      <a:round/>
                      <a:headEnd type="none" w="med" len="med"/>
                      <a:tailEnd type="none" w="med" len="med"/>
                    </a:lnB>
                    <a:solidFill>
                      <a:srgbClr val="76933C"/>
                    </a:solidFill>
                  </a:tcPr>
                </a:tc>
                <a:extLst>
                  <a:ext uri="{0D108BD9-81ED-4DB2-BD59-A6C34878D82A}">
                    <a16:rowId xmlns:a16="http://schemas.microsoft.com/office/drawing/2014/main" xmlns="" val="682083426"/>
                  </a:ext>
                </a:extLst>
              </a:tr>
              <a:tr h="144000">
                <a:tc gridSpan="2" vMerge="1">
                  <a:txBody>
                    <a:bodyPr/>
                    <a:lstStyle/>
                    <a:p>
                      <a:endParaRPr lang="es-CO"/>
                    </a:p>
                  </a:txBody>
                  <a:tcPr/>
                </a:tc>
                <a:tc hMerge="1" vMerge="1">
                  <a:txBody>
                    <a:bodyPr/>
                    <a:lstStyle/>
                    <a:p>
                      <a:endParaRPr lang="es-CO"/>
                    </a:p>
                  </a:txBody>
                  <a:tcPr/>
                </a:tc>
                <a:tc>
                  <a:txBody>
                    <a:bodyPr/>
                    <a:lstStyle/>
                    <a:p>
                      <a:pPr algn="ctr">
                        <a:lnSpc>
                          <a:spcPct val="80000"/>
                        </a:lnSpc>
                      </a:pPr>
                      <a:r>
                        <a:rPr lang="es-CO" sz="800" dirty="0">
                          <a:solidFill>
                            <a:srgbClr val="000000"/>
                          </a:solidFill>
                          <a:effectLst/>
                          <a:latin typeface="Arial" panose="020B0604020202020204" pitchFamily="34" charset="0"/>
                          <a:cs typeface="Arial" panose="020B0604020202020204" pitchFamily="34" charset="0"/>
                        </a:rPr>
                        <a:t>1</a:t>
                      </a:r>
                      <a:endParaRPr lang="es-CO" dirty="0"/>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2</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3</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a:solidFill>
                            <a:srgbClr val="000000"/>
                          </a:solidFill>
                          <a:effectLst/>
                          <a:latin typeface="Arial" panose="020B0604020202020204" pitchFamily="34" charset="0"/>
                          <a:cs typeface="Arial" panose="020B0604020202020204" pitchFamily="34" charset="0"/>
                        </a:rPr>
                        <a:t>6</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7</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8</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10</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11</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12</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13</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14</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15</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800" dirty="0">
                          <a:solidFill>
                            <a:srgbClr val="000000"/>
                          </a:solidFill>
                          <a:effectLst/>
                          <a:latin typeface="Arial" panose="020B0604020202020204" pitchFamily="34" charset="0"/>
                          <a:cs typeface="Arial" panose="020B0604020202020204" pitchFamily="34" charset="0"/>
                        </a:rPr>
                        <a:t>16</a:t>
                      </a:r>
                    </a:p>
                  </a:txBody>
                  <a:tcPr marL="28575" marR="28575" marT="0"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extLst>
                  <a:ext uri="{0D108BD9-81ED-4DB2-BD59-A6C34878D82A}">
                    <a16:rowId xmlns:a16="http://schemas.microsoft.com/office/drawing/2014/main" xmlns="" val="1573074113"/>
                  </a:ext>
                </a:extLst>
              </a:tr>
              <a:tr h="571130">
                <a:tc gridSpan="2" vMerge="1">
                  <a:txBody>
                    <a:bodyPr/>
                    <a:lstStyle/>
                    <a:p>
                      <a:endParaRPr lang="es-CO"/>
                    </a:p>
                  </a:txBody>
                  <a:tcPr/>
                </a:tc>
                <a:tc hMerge="1" vMerge="1">
                  <a:txBody>
                    <a:bodyPr/>
                    <a:lstStyle/>
                    <a:p>
                      <a:endParaRPr lang="es-CO"/>
                    </a:p>
                  </a:txBody>
                  <a:tcPr/>
                </a:tc>
                <a:tc>
                  <a:txBody>
                    <a:bodyPr/>
                    <a:lstStyle/>
                    <a:p>
                      <a:pPr algn="ctr">
                        <a:lnSpc>
                          <a:spcPct val="80000"/>
                        </a:lnSpc>
                      </a:pPr>
                      <a:r>
                        <a:rPr lang="es-CO" sz="750" dirty="0">
                          <a:solidFill>
                            <a:srgbClr val="000000"/>
                          </a:solidFill>
                          <a:effectLst/>
                          <a:latin typeface="Arial" panose="020B0604020202020204" pitchFamily="34" charset="0"/>
                          <a:cs typeface="Arial" panose="020B0604020202020204" pitchFamily="34" charset="0"/>
                        </a:rPr>
                        <a:t>Accesibilidad y transporte</a:t>
                      </a:r>
                      <a:endParaRPr lang="es-CO" sz="750" dirty="0"/>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Salud</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Búsqueda y rescate</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Evacuación asistida</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Ayuda humanitaria </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a:solidFill>
                            <a:srgbClr val="000000"/>
                          </a:solidFill>
                          <a:effectLst/>
                          <a:latin typeface="Arial" panose="020B0604020202020204" pitchFamily="34" charset="0"/>
                          <a:cs typeface="Arial" panose="020B0604020202020204" pitchFamily="34" charset="0"/>
                        </a:rPr>
                        <a:t>Alojamientos temporales</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Energía y gas</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Telecomunicaciones para la comunidad</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Restablecimiento de contactos familiares</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Saneamiento básico</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Manejo de escombros y obras de emergencia</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Manejo de cadáveres</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tc>
                  <a:txBody>
                    <a:bodyPr/>
                    <a:lstStyle/>
                    <a:p>
                      <a:pPr algn="ctr" rtl="0" fontAlgn="ctr">
                        <a:lnSpc>
                          <a:spcPct val="80000"/>
                        </a:lnSpc>
                      </a:pPr>
                      <a:r>
                        <a:rPr lang="es-CO" sz="750" dirty="0">
                          <a:solidFill>
                            <a:srgbClr val="000000"/>
                          </a:solidFill>
                          <a:effectLst/>
                          <a:latin typeface="Arial" panose="020B0604020202020204" pitchFamily="34" charset="0"/>
                          <a:cs typeface="Arial" panose="020B0604020202020204" pitchFamily="34" charset="0"/>
                        </a:rPr>
                        <a:t>Seguridad y convivencia</a:t>
                      </a:r>
                    </a:p>
                  </a:txBody>
                  <a:tcPr marL="28575" marR="28575" marT="0" marB="0" vert="vert27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rgbClr val="D8E4BC"/>
                    </a:solidFill>
                  </a:tcPr>
                </a:tc>
                <a:extLst>
                  <a:ext uri="{0D108BD9-81ED-4DB2-BD59-A6C34878D82A}">
                    <a16:rowId xmlns:a16="http://schemas.microsoft.com/office/drawing/2014/main" xmlns="" val="227191814"/>
                  </a:ext>
                </a:extLst>
              </a:tr>
              <a:tr h="324000">
                <a:tc rowSpan="8">
                  <a:txBody>
                    <a:bodyPr/>
                    <a:lstStyle/>
                    <a:p>
                      <a:pPr algn="ctr" fontAlgn="ctr">
                        <a:lnSpc>
                          <a:spcPct val="80000"/>
                        </a:lnSpc>
                      </a:pPr>
                      <a:r>
                        <a:rPr lang="es-CO" sz="800" b="1" i="0" u="none" strike="noStrike" dirty="0">
                          <a:solidFill>
                            <a:srgbClr val="000000"/>
                          </a:solidFill>
                          <a:effectLst/>
                          <a:latin typeface="Arial" panose="020B0604020202020204" pitchFamily="34" charset="0"/>
                          <a:cs typeface="Arial" panose="020B0604020202020204" pitchFamily="34" charset="0"/>
                        </a:rPr>
                        <a:t>Directos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l"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Inundación</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SDM</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MEBOG</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SDS</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Cruz Roja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UAECOB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Cruz Roja</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DCC</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CBVB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Ejercito </a:t>
                      </a:r>
                    </a:p>
                    <a:p>
                      <a:pPr algn="ctr" fontAlgn="ctr">
                        <a:lnSpc>
                          <a:spcPct val="80000"/>
                        </a:lnSpc>
                      </a:pPr>
                      <a:r>
                        <a:rPr lang="es-CO" sz="800" b="0" i="0" u="none" strike="noStrike" dirty="0" err="1">
                          <a:solidFill>
                            <a:srgbClr val="000000"/>
                          </a:solidFill>
                          <a:effectLst/>
                          <a:latin typeface="Arial" panose="020B0604020202020204" pitchFamily="34" charset="0"/>
                          <a:cs typeface="Arial" panose="020B0604020202020204" pitchFamily="34" charset="0"/>
                        </a:rPr>
                        <a:t>Ponalsar</a:t>
                      </a:r>
                      <a:r>
                        <a:rPr lang="es-CO" sz="800" b="0" i="0" u="none" strike="noStrike" dirty="0">
                          <a:solidFill>
                            <a:srgbClr val="000000"/>
                          </a:solidFill>
                          <a:effectLst/>
                          <a:latin typeface="Arial" panose="020B0604020202020204" pitchFamily="34" charset="0"/>
                          <a:cs typeface="Arial" panose="020B0604020202020204" pitchFamily="34" charset="0"/>
                        </a:rPr>
                        <a:t> </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SDIS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EAB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UAECOB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DCC</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rowSpan="13">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MEBOG</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250907855"/>
                  </a:ext>
                </a:extLst>
              </a:tr>
              <a:tr h="324000">
                <a:tc vMerge="1">
                  <a:txBody>
                    <a:bodyPr/>
                    <a:lstStyle/>
                    <a:p>
                      <a:endParaRPr lang="es-CO"/>
                    </a:p>
                  </a:txBody>
                  <a:tcPr>
                    <a:lnT w="6350" cap="flat" cmpd="sng" algn="ctr">
                      <a:solidFill>
                        <a:srgbClr val="000000"/>
                      </a:solidFill>
                      <a:prstDash val="solid"/>
                      <a:round/>
                      <a:headEnd type="none" w="med" len="med"/>
                      <a:tailEnd type="none" w="med" len="med"/>
                    </a:lnT>
                  </a:tcPr>
                </a:tc>
                <a:tc>
                  <a:txBody>
                    <a:bodyPr/>
                    <a:lstStyle/>
                    <a:p>
                      <a:pPr algn="l" fontAlgn="ctr">
                        <a:lnSpc>
                          <a:spcPct val="80000"/>
                        </a:lnSpc>
                      </a:pPr>
                      <a:r>
                        <a:rPr lang="es-CO" sz="800" b="0" i="0" u="none" strike="noStrike">
                          <a:solidFill>
                            <a:srgbClr val="000000"/>
                          </a:solidFill>
                          <a:effectLst/>
                          <a:latin typeface="Arial" panose="020B0604020202020204" pitchFamily="34" charset="0"/>
                          <a:cs typeface="Arial" panose="020B0604020202020204" pitchFamily="34" charset="0"/>
                        </a:rPr>
                        <a:t>Encharcamiento</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SDM</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MEBOG</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SDIS</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EAB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UAECOB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DCC</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3023391052"/>
                  </a:ext>
                </a:extLst>
              </a:tr>
              <a:tr h="324000">
                <a:tc vMerge="1">
                  <a:txBody>
                    <a:bodyPr/>
                    <a:lstStyle/>
                    <a:p>
                      <a:endParaRPr lang="es-CO"/>
                    </a:p>
                  </a:txBody>
                  <a:tcPr/>
                </a:tc>
                <a:tc>
                  <a:txBody>
                    <a:bodyPr/>
                    <a:lstStyle/>
                    <a:p>
                      <a:pPr algn="l" fontAlgn="ctr">
                        <a:lnSpc>
                          <a:spcPct val="80000"/>
                        </a:lnSpc>
                      </a:pPr>
                      <a:r>
                        <a:rPr lang="es-CO" sz="800" b="0" i="0" u="none" strike="noStrike">
                          <a:solidFill>
                            <a:srgbClr val="000000"/>
                          </a:solidFill>
                          <a:effectLst/>
                          <a:latin typeface="Arial" panose="020B0604020202020204" pitchFamily="34" charset="0"/>
                          <a:cs typeface="Arial" panose="020B0604020202020204" pitchFamily="34" charset="0"/>
                        </a:rPr>
                        <a:t>Desbordamiento</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SDM</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MEBOG</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SDIS</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IDIGER</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250775114"/>
                  </a:ext>
                </a:extLst>
              </a:tr>
              <a:tr h="324000">
                <a:tc vMerge="1">
                  <a:txBody>
                    <a:bodyPr/>
                    <a:lstStyle/>
                    <a:p>
                      <a:endParaRPr lang="es-CO"/>
                    </a:p>
                  </a:txBody>
                  <a:tcPr/>
                </a:tc>
                <a:tc>
                  <a:txBody>
                    <a:bodyPr/>
                    <a:lstStyle/>
                    <a:p>
                      <a:pPr algn="l"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Insuficiencia de red: alcantarillado</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SDM</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MEBOG</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SDIS</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EAB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UAECOB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DCC</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273171882"/>
                  </a:ext>
                </a:extLst>
              </a:tr>
              <a:tr h="324000">
                <a:tc vMerge="1">
                  <a:txBody>
                    <a:bodyPr/>
                    <a:lstStyle/>
                    <a:p>
                      <a:endParaRPr lang="es-CO"/>
                    </a:p>
                  </a:txBody>
                  <a:tcPr/>
                </a:tc>
                <a:tc>
                  <a:txBody>
                    <a:bodyPr/>
                    <a:lstStyle/>
                    <a:p>
                      <a:pPr algn="l"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Granizada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SDM</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MEBOG</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SDIS</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EAB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UAECOB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DCC</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65623942"/>
                  </a:ext>
                </a:extLst>
              </a:tr>
              <a:tr h="324000">
                <a:tc vMerge="1">
                  <a:txBody>
                    <a:bodyPr/>
                    <a:lstStyle/>
                    <a:p>
                      <a:endParaRPr lang="es-CO"/>
                    </a:p>
                  </a:txBody>
                  <a:tcPr/>
                </a:tc>
                <a:tc>
                  <a:txBody>
                    <a:bodyPr/>
                    <a:lstStyle/>
                    <a:p>
                      <a:pPr algn="l" fontAlgn="ctr">
                        <a:lnSpc>
                          <a:spcPct val="80000"/>
                        </a:lnSpc>
                      </a:pPr>
                      <a:r>
                        <a:rPr lang="es-CO" sz="800" b="0" i="0" u="none" strike="noStrike">
                          <a:solidFill>
                            <a:srgbClr val="000000"/>
                          </a:solidFill>
                          <a:effectLst/>
                          <a:latin typeface="Arial" panose="020B0604020202020204" pitchFamily="34" charset="0"/>
                          <a:cs typeface="Arial" panose="020B0604020202020204" pitchFamily="34" charset="0"/>
                        </a:rPr>
                        <a:t>Vendaval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SDS</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Cruz Roja</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SDIS</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ENEL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928220165"/>
                  </a:ext>
                </a:extLst>
              </a:tr>
              <a:tr h="324000">
                <a:tc vMerge="1">
                  <a:txBody>
                    <a:bodyPr/>
                    <a:lstStyle/>
                    <a:p>
                      <a:endParaRPr lang="es-CO"/>
                    </a:p>
                  </a:txBody>
                  <a:tcPr/>
                </a:tc>
                <a:tc>
                  <a:txBody>
                    <a:bodyPr/>
                    <a:lstStyle/>
                    <a:p>
                      <a:pPr algn="l"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Represamiento de cauce (Avenida T)</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SDM</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MEBOG</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SDS</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Cruz Roja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UAECOB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Cruz Roja</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DCC</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CBVB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Ejercito </a:t>
                      </a:r>
                    </a:p>
                    <a:p>
                      <a:pPr algn="ctr" fontAlgn="ctr">
                        <a:lnSpc>
                          <a:spcPct val="80000"/>
                        </a:lnSpc>
                      </a:pPr>
                      <a:r>
                        <a:rPr lang="es-CO" sz="800" b="0" i="0" u="none" strike="noStrike" dirty="0" err="1">
                          <a:solidFill>
                            <a:srgbClr val="000000"/>
                          </a:solidFill>
                          <a:effectLst/>
                          <a:latin typeface="Arial" panose="020B0604020202020204" pitchFamily="34" charset="0"/>
                          <a:cs typeface="Arial" panose="020B0604020202020204" pitchFamily="34" charset="0"/>
                        </a:rPr>
                        <a:t>Ponalsar</a:t>
                      </a:r>
                      <a:r>
                        <a:rPr lang="es-CO" sz="800" b="0" i="0" u="none" strike="noStrike" dirty="0">
                          <a:solidFill>
                            <a:srgbClr val="000000"/>
                          </a:solidFill>
                          <a:effectLst/>
                          <a:latin typeface="Arial" panose="020B0604020202020204" pitchFamily="34" charset="0"/>
                          <a:cs typeface="Arial" panose="020B0604020202020204" pitchFamily="34" charset="0"/>
                        </a:rPr>
                        <a:t> </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SDIS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SDIS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MEBOG</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SDIS</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ICBF</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UAESP</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X</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MEBOG</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Fiscalía </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ML</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UAESP</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444925215"/>
                  </a:ext>
                </a:extLst>
              </a:tr>
              <a:tr h="324000">
                <a:tc vMerge="1">
                  <a:txBody>
                    <a:bodyPr/>
                    <a:lstStyle/>
                    <a:p>
                      <a:pPr algn="ctr" fontAlgn="ctr"/>
                      <a:endParaRPr lang="es-CO" sz="800" b="1"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tcPr>
                </a:tc>
                <a:tc>
                  <a:txBody>
                    <a:bodyPr/>
                    <a:lstStyle/>
                    <a:p>
                      <a:pPr algn="l"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Tormentas eléctricas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SDS</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Cruz Roja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ENEL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1596826757"/>
                  </a:ext>
                </a:extLst>
              </a:tr>
              <a:tr h="324000">
                <a:tc rowSpan="5">
                  <a:txBody>
                    <a:bodyPr/>
                    <a:lstStyle/>
                    <a:p>
                      <a:pPr algn="ctr" fontAlgn="ctr">
                        <a:lnSpc>
                          <a:spcPct val="80000"/>
                        </a:lnSpc>
                      </a:pPr>
                      <a:r>
                        <a:rPr lang="es-CO" sz="800" b="1" i="0" u="none" strike="noStrike">
                          <a:solidFill>
                            <a:srgbClr val="000000"/>
                          </a:solidFill>
                          <a:effectLst/>
                          <a:latin typeface="Arial" panose="020B0604020202020204" pitchFamily="34" charset="0"/>
                          <a:cs typeface="Arial" panose="020B0604020202020204" pitchFamily="34" charset="0"/>
                        </a:rPr>
                        <a:t>Asociados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l"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Arbolado </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SDM</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MEBOG</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SDS</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Cruz Roja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JBB, Enel</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EAB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UAECOB, UAESP</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2167762871"/>
                  </a:ext>
                </a:extLst>
              </a:tr>
              <a:tr h="324000">
                <a:tc vMerge="1">
                  <a:txBody>
                    <a:bodyPr/>
                    <a:lstStyle/>
                    <a:p>
                      <a:endParaRPr lang="es-CO"/>
                    </a:p>
                  </a:txBody>
                  <a:tcPr>
                    <a:lnT w="6350" cap="flat" cmpd="sng" algn="ctr">
                      <a:solidFill>
                        <a:srgbClr val="000000"/>
                      </a:solidFill>
                      <a:prstDash val="solid"/>
                      <a:round/>
                      <a:headEnd type="none" w="med" len="med"/>
                      <a:tailEnd type="none" w="med" len="med"/>
                    </a:lnT>
                  </a:tcPr>
                </a:tc>
                <a:tc>
                  <a:txBody>
                    <a:bodyPr/>
                    <a:lstStyle/>
                    <a:p>
                      <a:pPr algn="l" fontAlgn="ctr">
                        <a:lnSpc>
                          <a:spcPct val="80000"/>
                        </a:lnSpc>
                      </a:pPr>
                      <a:r>
                        <a:rPr lang="es-CO" sz="800" b="0" i="0" u="none" strike="noStrike">
                          <a:solidFill>
                            <a:srgbClr val="000000"/>
                          </a:solidFill>
                          <a:effectLst/>
                          <a:latin typeface="Arial" panose="020B0604020202020204" pitchFamily="34" charset="0"/>
                          <a:cs typeface="Arial" panose="020B0604020202020204" pitchFamily="34" charset="0"/>
                        </a:rPr>
                        <a:t>Daño de red: energía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ENEL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453142075"/>
                  </a:ext>
                </a:extLst>
              </a:tr>
              <a:tr h="324000">
                <a:tc vMerge="1">
                  <a:txBody>
                    <a:bodyPr/>
                    <a:lstStyle/>
                    <a:p>
                      <a:endParaRPr lang="es-CO"/>
                    </a:p>
                  </a:txBody>
                  <a:tcPr/>
                </a:tc>
                <a:tc>
                  <a:txBody>
                    <a:bodyPr/>
                    <a:lstStyle/>
                    <a:p>
                      <a:pPr algn="l" fontAlgn="ctr">
                        <a:lnSpc>
                          <a:spcPct val="80000"/>
                        </a:lnSpc>
                      </a:pPr>
                      <a:r>
                        <a:rPr lang="es-CO" sz="800" b="0" i="0" u="none" strike="noStrike">
                          <a:solidFill>
                            <a:srgbClr val="000000"/>
                          </a:solidFill>
                          <a:effectLst/>
                          <a:latin typeface="Arial" panose="020B0604020202020204" pitchFamily="34" charset="0"/>
                          <a:cs typeface="Arial" panose="020B0604020202020204" pitchFamily="34" charset="0"/>
                        </a:rPr>
                        <a:t>Daño de red: telecomunicaciones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Operadores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4263853136"/>
                  </a:ext>
                </a:extLst>
              </a:tr>
              <a:tr h="324000">
                <a:tc vMerge="1">
                  <a:txBody>
                    <a:bodyPr/>
                    <a:lstStyle/>
                    <a:p>
                      <a:endParaRPr lang="es-CO"/>
                    </a:p>
                  </a:txBody>
                  <a:tcPr/>
                </a:tc>
                <a:tc>
                  <a:txBody>
                    <a:bodyPr/>
                    <a:lstStyle/>
                    <a:p>
                      <a:pPr algn="l" fontAlgn="ctr">
                        <a:lnSpc>
                          <a:spcPct val="80000"/>
                        </a:lnSpc>
                      </a:pPr>
                      <a:r>
                        <a:rPr lang="es-CO" sz="800" b="0" i="0" u="none" strike="noStrike">
                          <a:solidFill>
                            <a:srgbClr val="000000"/>
                          </a:solidFill>
                          <a:effectLst/>
                          <a:latin typeface="Arial" panose="020B0604020202020204" pitchFamily="34" charset="0"/>
                          <a:cs typeface="Arial" panose="020B0604020202020204" pitchFamily="34" charset="0"/>
                        </a:rPr>
                        <a:t>Remoción en masa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SDM</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MEBOG</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SDS</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Cruz Roja</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rowSpan="2">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UAECOB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Cruz Roja</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DCC</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CBVB</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Ejercito </a:t>
                      </a:r>
                    </a:p>
                    <a:p>
                      <a:pPr algn="ctr" fontAlgn="ctr">
                        <a:lnSpc>
                          <a:spcPct val="80000"/>
                        </a:lnSpc>
                      </a:pPr>
                      <a:r>
                        <a:rPr lang="es-CO" sz="800" b="0" i="0" u="none" strike="noStrike" dirty="0" err="1">
                          <a:solidFill>
                            <a:srgbClr val="000000"/>
                          </a:solidFill>
                          <a:effectLst/>
                          <a:latin typeface="Arial" panose="020B0604020202020204" pitchFamily="34" charset="0"/>
                          <a:cs typeface="Arial" panose="020B0604020202020204" pitchFamily="34" charset="0"/>
                        </a:rPr>
                        <a:t>Ponalsar</a:t>
                      </a:r>
                      <a:r>
                        <a:rPr lang="es-CO" sz="800" b="0" i="0" u="none" strike="noStrike" dirty="0">
                          <a:solidFill>
                            <a:srgbClr val="000000"/>
                          </a:solidFill>
                          <a:effectLst/>
                          <a:latin typeface="Arial" panose="020B0604020202020204" pitchFamily="34" charset="0"/>
                          <a:cs typeface="Arial" panose="020B0604020202020204" pitchFamily="34" charset="0"/>
                        </a:rPr>
                        <a:t> </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SDIS</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a:ln>
                            <a:noFill/>
                          </a:ln>
                          <a:solidFill>
                            <a:srgbClr val="000000"/>
                          </a:solidFill>
                          <a:effectLst/>
                          <a:uLnTx/>
                          <a:uFillTx/>
                          <a:latin typeface="Arial" panose="020B0604020202020204" pitchFamily="34" charset="0"/>
                          <a:ea typeface="+mn-ea"/>
                          <a:cs typeface="Arial" panose="020B0604020202020204" pitchFamily="34" charset="0"/>
                        </a:rPr>
                        <a:t>IDIGER</a:t>
                      </a:r>
                      <a:endPar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X</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MEBOG</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Fiscalía </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ML</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UAESP</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736063083"/>
                  </a:ext>
                </a:extLst>
              </a:tr>
              <a:tr h="324000">
                <a:tc vMerge="1">
                  <a:txBody>
                    <a:bodyPr/>
                    <a:lstStyle/>
                    <a:p>
                      <a:endParaRPr lang="es-CO"/>
                    </a:p>
                  </a:txBody>
                  <a:tcPr>
                    <a:lnT w="3175" cap="flat" cmpd="sng" algn="ctr">
                      <a:solidFill>
                        <a:schemeClr val="tx1"/>
                      </a:solidFill>
                      <a:prstDash val="sysDash"/>
                      <a:round/>
                      <a:headEnd type="none" w="med" len="med"/>
                      <a:tailEnd type="none" w="med" len="med"/>
                    </a:lnT>
                  </a:tcPr>
                </a:tc>
                <a:tc>
                  <a:txBody>
                    <a:bodyPr/>
                    <a:lstStyle/>
                    <a:p>
                      <a:pPr algn="l" fontAlgn="ctr">
                        <a:lnSpc>
                          <a:spcPct val="80000"/>
                        </a:lnSpc>
                      </a:pPr>
                      <a:r>
                        <a:rPr lang="es-CO" sz="800" b="0" i="0" u="none" strike="noStrike">
                          <a:solidFill>
                            <a:srgbClr val="000000"/>
                          </a:solidFill>
                          <a:effectLst/>
                          <a:latin typeface="Arial" panose="020B0604020202020204" pitchFamily="34" charset="0"/>
                          <a:cs typeface="Arial" panose="020B0604020202020204" pitchFamily="34" charset="0"/>
                        </a:rPr>
                        <a:t>Riesgo o Colapso estructural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SDS</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Cruz Roja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IDIGER</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IDIGER</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SDIS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IDIGER</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X</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MEBOG</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Fiscalía </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ML</a:t>
                      </a:r>
                    </a:p>
                    <a:p>
                      <a:pPr marL="0" marR="0" lvl="0" indent="0" algn="ctr" defTabSz="457200" rtl="0" eaLnBrk="1" fontAlgn="ctr" latinLnBrk="0" hangingPunct="1">
                        <a:lnSpc>
                          <a:spcPct val="80000"/>
                        </a:lnSpc>
                        <a:spcBef>
                          <a:spcPts val="0"/>
                        </a:spcBef>
                        <a:spcAft>
                          <a:spcPts val="0"/>
                        </a:spcAft>
                        <a:buClrTx/>
                        <a:buSzTx/>
                        <a:buFontTx/>
                        <a:buNone/>
                        <a:tabLst/>
                        <a:defRPr/>
                      </a:pPr>
                      <a:r>
                        <a:rPr kumimoji="0" lang="es-CO" sz="8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rPr>
                        <a:t>UAESP</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tc vMerge="1">
                  <a:txBody>
                    <a:bodyPr/>
                    <a:lstStyle/>
                    <a:p>
                      <a:pPr algn="ctr" fontAlgn="ctr">
                        <a:lnSpc>
                          <a:spcPct val="80000"/>
                        </a:lnSpc>
                      </a:pP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solidFill>
                  </a:tcPr>
                </a:tc>
                <a:extLst>
                  <a:ext uri="{0D108BD9-81ED-4DB2-BD59-A6C34878D82A}">
                    <a16:rowId xmlns:a16="http://schemas.microsoft.com/office/drawing/2014/main" xmlns="" val="4208038088"/>
                  </a:ext>
                </a:extLst>
              </a:tr>
              <a:tr h="324000">
                <a:tc gridSpan="2">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Actividad prioritaria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hMerge="1">
                  <a:txBody>
                    <a:bodyPr/>
                    <a:lstStyle/>
                    <a:p>
                      <a:pPr algn="l" fontAlgn="ctr"/>
                      <a:endParaRPr lang="es-CO" sz="800" b="0" i="0" u="none" strike="noStrike" dirty="0">
                        <a:solidFill>
                          <a:srgbClr val="000000"/>
                        </a:solidFill>
                        <a:effectLst/>
                        <a:latin typeface="Arial" panose="020B0604020202020204" pitchFamily="34" charset="0"/>
                        <a:cs typeface="Arial" panose="020B0604020202020204" pitchFamily="34" charset="0"/>
                      </a:endParaRPr>
                    </a:p>
                  </a:txBody>
                  <a:tcPr marL="6117" marR="6117" marT="6117" marB="0" anchor="ctr">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Desvíos y cierres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Atención lesionados</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Búsqueda y rescate</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Actas</a:t>
                      </a:r>
                    </a:p>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Orden</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Entrega AHE</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Ayuda pecuniaria </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Rehabilitar reparar</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marL="0" marR="0" lvl="0" indent="0" algn="ctr" defTabSz="457200" rtl="0" eaLnBrk="1" fontAlgn="ctr" latinLnBrk="0" hangingPunct="1">
                        <a:lnSpc>
                          <a:spcPct val="80000"/>
                        </a:lnSpc>
                        <a:spcBef>
                          <a:spcPts val="0"/>
                        </a:spcBef>
                        <a:spcAft>
                          <a:spcPts val="0"/>
                        </a:spcAft>
                        <a:buClrTx/>
                        <a:buSzTx/>
                        <a:buFontTx/>
                        <a:buNone/>
                        <a:tabLst/>
                        <a:defRPr/>
                      </a:pPr>
                      <a:r>
                        <a:rPr lang="es-CO" sz="800" b="0" i="0" u="none" strike="noStrike" dirty="0">
                          <a:solidFill>
                            <a:srgbClr val="000000"/>
                          </a:solidFill>
                          <a:effectLst/>
                          <a:latin typeface="Arial" panose="020B0604020202020204" pitchFamily="34" charset="0"/>
                          <a:cs typeface="Arial" panose="020B0604020202020204" pitchFamily="34" charset="0"/>
                        </a:rPr>
                        <a:t>Rehabilitar reparar</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Restablecer contacto</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Suministrar y operar sistemas de bombeo</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Tala, poda, trozar, disponer el material vegetal</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Identificación, traslado, custodia, entrega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tc>
                  <a:txBody>
                    <a:bodyPr/>
                    <a:lstStyle/>
                    <a:p>
                      <a:pPr algn="ctr" fontAlgn="ctr">
                        <a:lnSpc>
                          <a:spcPct val="80000"/>
                        </a:lnSpc>
                      </a:pPr>
                      <a:r>
                        <a:rPr lang="es-CO" sz="800" b="0" i="0" u="none" strike="noStrike" dirty="0">
                          <a:solidFill>
                            <a:srgbClr val="000000"/>
                          </a:solidFill>
                          <a:effectLst/>
                          <a:latin typeface="Arial" panose="020B0604020202020204" pitchFamily="34" charset="0"/>
                          <a:cs typeface="Arial" panose="020B0604020202020204" pitchFamily="34" charset="0"/>
                        </a:rPr>
                        <a:t>Asegurar y acordonar la escena</a:t>
                      </a:r>
                    </a:p>
                  </a:txBody>
                  <a:tcPr marL="6117" marR="6117" marT="6117" marB="0" anchor="ctr">
                    <a:lnL w="3175" cap="flat" cmpd="sng" algn="ctr">
                      <a:solidFill>
                        <a:schemeClr val="tx1"/>
                      </a:solidFill>
                      <a:prstDash val="sysDash"/>
                      <a:round/>
                      <a:headEnd type="none" w="med" len="med"/>
                      <a:tailEnd type="none" w="med" len="med"/>
                    </a:lnL>
                    <a:lnR w="3175" cap="flat" cmpd="sng" algn="ctr">
                      <a:solidFill>
                        <a:schemeClr val="tx1"/>
                      </a:solidFill>
                      <a:prstDash val="sysDash"/>
                      <a:round/>
                      <a:headEnd type="none" w="med" len="med"/>
                      <a:tailEnd type="none" w="med" len="med"/>
                    </a:lnR>
                    <a:lnT w="3175" cap="flat" cmpd="sng" algn="ctr">
                      <a:solidFill>
                        <a:schemeClr val="tx1"/>
                      </a:solidFill>
                      <a:prstDash val="sysDash"/>
                      <a:round/>
                      <a:headEnd type="none" w="med" len="med"/>
                      <a:tailEnd type="none" w="med" len="med"/>
                    </a:lnT>
                    <a:lnB w="3175" cap="flat" cmpd="sng" algn="ctr">
                      <a:solidFill>
                        <a:schemeClr val="tx1"/>
                      </a:solidFill>
                      <a:prstDash val="sysDash"/>
                      <a:round/>
                      <a:headEnd type="none" w="med" len="med"/>
                      <a:tailEnd type="none" w="med" len="med"/>
                    </a:lnB>
                    <a:solidFill>
                      <a:schemeClr val="bg1">
                        <a:lumMod val="85000"/>
                      </a:schemeClr>
                    </a:solidFill>
                  </a:tcPr>
                </a:tc>
                <a:extLst>
                  <a:ext uri="{0D108BD9-81ED-4DB2-BD59-A6C34878D82A}">
                    <a16:rowId xmlns:a16="http://schemas.microsoft.com/office/drawing/2014/main" xmlns="" val="2449992679"/>
                  </a:ext>
                </a:extLst>
              </a:tr>
            </a:tbl>
          </a:graphicData>
        </a:graphic>
      </p:graphicFrame>
    </p:spTree>
    <p:extLst>
      <p:ext uri="{BB962C8B-B14F-4D97-AF65-F5344CB8AC3E}">
        <p14:creationId xmlns:p14="http://schemas.microsoft.com/office/powerpoint/2010/main" val="8705635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ítulo 1"/>
          <p:cNvSpPr txBox="1">
            <a:spLocks/>
          </p:cNvSpPr>
          <p:nvPr/>
        </p:nvSpPr>
        <p:spPr bwMode="auto">
          <a:xfrm>
            <a:off x="1043608" y="116632"/>
            <a:ext cx="7000368" cy="48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Plan de contingencia</a:t>
            </a:r>
          </a:p>
        </p:txBody>
      </p:sp>
      <p:sp>
        <p:nvSpPr>
          <p:cNvPr id="2" name="CuadroTexto 1">
            <a:extLst>
              <a:ext uri="{FF2B5EF4-FFF2-40B4-BE49-F238E27FC236}">
                <a16:creationId xmlns:a16="http://schemas.microsoft.com/office/drawing/2014/main" xmlns="" id="{B9E9E7E3-3AED-449A-AFD4-23BA29133178}"/>
              </a:ext>
            </a:extLst>
          </p:cNvPr>
          <p:cNvSpPr txBox="1"/>
          <p:nvPr/>
        </p:nvSpPr>
        <p:spPr>
          <a:xfrm>
            <a:off x="741872" y="1224948"/>
            <a:ext cx="6797054" cy="1061829"/>
          </a:xfrm>
          <a:prstGeom prst="rect">
            <a:avLst/>
          </a:prstGeom>
          <a:noFill/>
        </p:spPr>
        <p:txBody>
          <a:bodyPr wrap="none" rtlCol="0">
            <a:spAutoFit/>
          </a:bodyPr>
          <a:lstStyle/>
          <a:p>
            <a:r>
              <a:rPr lang="es-CO" sz="2100" dirty="0">
                <a:latin typeface="Arial Narrow" panose="020B0606020202030204" pitchFamily="34" charset="0"/>
                <a:cs typeface="Arial" panose="020B0604020202020204" pitchFamily="34" charset="0"/>
              </a:rPr>
              <a:t>Planes de las entidades, se cuenta con información actualizada de:</a:t>
            </a:r>
          </a:p>
          <a:p>
            <a:pPr marL="285750" indent="-285750">
              <a:buFont typeface="Arial" panose="020B0604020202020204" pitchFamily="34" charset="0"/>
              <a:buChar char="•"/>
            </a:pPr>
            <a:r>
              <a:rPr lang="es-CO" sz="2100" dirty="0">
                <a:latin typeface="Arial Narrow" panose="020B0606020202030204" pitchFamily="34" charset="0"/>
                <a:cs typeface="Arial" panose="020B0604020202020204" pitchFamily="34" charset="0"/>
              </a:rPr>
              <a:t>UAECOB</a:t>
            </a:r>
          </a:p>
          <a:p>
            <a:pPr marL="285750" indent="-285750">
              <a:buFont typeface="Arial" panose="020B0604020202020204" pitchFamily="34" charset="0"/>
              <a:buChar char="•"/>
            </a:pPr>
            <a:r>
              <a:rPr lang="es-CO" sz="2100" dirty="0">
                <a:latin typeface="Arial Narrow" panose="020B0606020202030204" pitchFamily="34" charset="0"/>
                <a:cs typeface="Arial" panose="020B0604020202020204" pitchFamily="34" charset="0"/>
              </a:rPr>
              <a:t>SDIS</a:t>
            </a:r>
          </a:p>
        </p:txBody>
      </p:sp>
      <p:sp>
        <p:nvSpPr>
          <p:cNvPr id="3" name="CuadroTexto 2">
            <a:extLst>
              <a:ext uri="{FF2B5EF4-FFF2-40B4-BE49-F238E27FC236}">
                <a16:creationId xmlns:a16="http://schemas.microsoft.com/office/drawing/2014/main" xmlns="" id="{718916F4-E3AB-432D-8CFA-45D57DF7E5EC}"/>
              </a:ext>
            </a:extLst>
          </p:cNvPr>
          <p:cNvSpPr txBox="1"/>
          <p:nvPr/>
        </p:nvSpPr>
        <p:spPr>
          <a:xfrm>
            <a:off x="937950" y="3105834"/>
            <a:ext cx="7211683" cy="2454967"/>
          </a:xfrm>
          <a:prstGeom prst="rect">
            <a:avLst/>
          </a:prstGeom>
          <a:noFill/>
        </p:spPr>
        <p:txBody>
          <a:bodyPr wrap="square" rtlCol="0">
            <a:spAutoFit/>
          </a:bodyPr>
          <a:lstStyle/>
          <a:p>
            <a:pPr algn="ctr">
              <a:lnSpc>
                <a:spcPct val="150000"/>
              </a:lnSpc>
            </a:pPr>
            <a:r>
              <a:rPr lang="es-CO" sz="2100" dirty="0">
                <a:latin typeface="Arial Narrow" panose="020B0606020202030204" pitchFamily="34" charset="0"/>
                <a:cs typeface="Arial" panose="020B0604020202020204" pitchFamily="34" charset="0"/>
              </a:rPr>
              <a:t>Envío de planes de contingencia de cada entidad para ser incluidos en Plan Distrital de Contingencia para la Primera Temporada de Lluvias 2020</a:t>
            </a:r>
          </a:p>
          <a:p>
            <a:pPr algn="ctr">
              <a:lnSpc>
                <a:spcPct val="150000"/>
              </a:lnSpc>
            </a:pPr>
            <a:r>
              <a:rPr lang="es-CO" sz="2100" dirty="0">
                <a:latin typeface="Arial Narrow" panose="020B0606020202030204" pitchFamily="34" charset="0"/>
                <a:cs typeface="Arial" panose="020B0604020202020204" pitchFamily="34" charset="0"/>
                <a:hlinkClick r:id="rId2"/>
              </a:rPr>
              <a:t>smartinez@idiger.gov.co</a:t>
            </a:r>
            <a:endParaRPr lang="es-CO" sz="2100" dirty="0">
              <a:latin typeface="Arial Narrow" panose="020B0606020202030204" pitchFamily="34" charset="0"/>
              <a:cs typeface="Arial" panose="020B0604020202020204" pitchFamily="34" charset="0"/>
            </a:endParaRPr>
          </a:p>
          <a:p>
            <a:pPr algn="ctr">
              <a:lnSpc>
                <a:spcPct val="150000"/>
              </a:lnSpc>
            </a:pPr>
            <a:r>
              <a:rPr lang="es-CO" sz="2100" dirty="0">
                <a:solidFill>
                  <a:srgbClr val="FF0000"/>
                </a:solidFill>
                <a:latin typeface="Arial Narrow" panose="020B0606020202030204" pitchFamily="34" charset="0"/>
                <a:cs typeface="Arial" panose="020B0604020202020204" pitchFamily="34" charset="0"/>
              </a:rPr>
              <a:t>Viernes 13 de Marzo</a:t>
            </a:r>
          </a:p>
        </p:txBody>
      </p:sp>
      <p:sp>
        <p:nvSpPr>
          <p:cNvPr id="6" name="Rectángulo: esquinas redondeadas 5">
            <a:extLst>
              <a:ext uri="{FF2B5EF4-FFF2-40B4-BE49-F238E27FC236}">
                <a16:creationId xmlns:a16="http://schemas.microsoft.com/office/drawing/2014/main" xmlns="" id="{42D02A64-55C6-46E7-99F9-69A0B91968EB}"/>
              </a:ext>
            </a:extLst>
          </p:cNvPr>
          <p:cNvSpPr/>
          <p:nvPr/>
        </p:nvSpPr>
        <p:spPr>
          <a:xfrm>
            <a:off x="756800" y="3027872"/>
            <a:ext cx="7679839" cy="2605180"/>
          </a:xfrm>
          <a:prstGeom prst="roundRect">
            <a:avLst/>
          </a:prstGeom>
          <a:noFill/>
          <a:ln w="28575">
            <a:solidFill>
              <a:schemeClr val="accent3">
                <a:lumMod val="50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sz="2100">
              <a:latin typeface="Arial Narrow" panose="020B0606020202030204" pitchFamily="34" charset="0"/>
            </a:endParaRPr>
          </a:p>
        </p:txBody>
      </p:sp>
    </p:spTree>
    <p:extLst>
      <p:ext uri="{BB962C8B-B14F-4D97-AF65-F5344CB8AC3E}">
        <p14:creationId xmlns:p14="http://schemas.microsoft.com/office/powerpoint/2010/main" val="14962395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ítulo 1"/>
          <p:cNvSpPr txBox="1">
            <a:spLocks/>
          </p:cNvSpPr>
          <p:nvPr/>
        </p:nvSpPr>
        <p:spPr bwMode="auto">
          <a:xfrm>
            <a:off x="1043608" y="116632"/>
            <a:ext cx="7000368" cy="48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32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Niveles de Coordinación</a:t>
            </a:r>
          </a:p>
        </p:txBody>
      </p:sp>
      <p:graphicFrame>
        <p:nvGraphicFramePr>
          <p:cNvPr id="4" name="Tabla 7"/>
          <p:cNvGraphicFramePr>
            <a:graphicFrameLocks noGrp="1"/>
          </p:cNvGraphicFramePr>
          <p:nvPr>
            <p:extLst>
              <p:ext uri="{D42A27DB-BD31-4B8C-83A1-F6EECF244321}">
                <p14:modId xmlns:p14="http://schemas.microsoft.com/office/powerpoint/2010/main" val="1751837509"/>
              </p:ext>
            </p:extLst>
          </p:nvPr>
        </p:nvGraphicFramePr>
        <p:xfrm>
          <a:off x="142006" y="816043"/>
          <a:ext cx="8829466" cy="5638868"/>
        </p:xfrm>
        <a:graphic>
          <a:graphicData uri="http://schemas.openxmlformats.org/drawingml/2006/table">
            <a:tbl>
              <a:tblPr firstRow="1" firstCol="1" bandRow="1"/>
              <a:tblGrid>
                <a:gridCol w="538603">
                  <a:extLst>
                    <a:ext uri="{9D8B030D-6E8A-4147-A177-3AD203B41FA5}">
                      <a16:colId xmlns:a16="http://schemas.microsoft.com/office/drawing/2014/main" xmlns="" val="20003"/>
                    </a:ext>
                  </a:extLst>
                </a:gridCol>
                <a:gridCol w="549686">
                  <a:extLst>
                    <a:ext uri="{9D8B030D-6E8A-4147-A177-3AD203B41FA5}">
                      <a16:colId xmlns:a16="http://schemas.microsoft.com/office/drawing/2014/main" xmlns="" val="20004"/>
                    </a:ext>
                  </a:extLst>
                </a:gridCol>
                <a:gridCol w="549686">
                  <a:extLst>
                    <a:ext uri="{9D8B030D-6E8A-4147-A177-3AD203B41FA5}">
                      <a16:colId xmlns:a16="http://schemas.microsoft.com/office/drawing/2014/main" xmlns="" val="20005"/>
                    </a:ext>
                  </a:extLst>
                </a:gridCol>
                <a:gridCol w="1657530">
                  <a:extLst>
                    <a:ext uri="{9D8B030D-6E8A-4147-A177-3AD203B41FA5}">
                      <a16:colId xmlns:a16="http://schemas.microsoft.com/office/drawing/2014/main" xmlns="" val="20006"/>
                    </a:ext>
                  </a:extLst>
                </a:gridCol>
                <a:gridCol w="2092021">
                  <a:extLst>
                    <a:ext uri="{9D8B030D-6E8A-4147-A177-3AD203B41FA5}">
                      <a16:colId xmlns:a16="http://schemas.microsoft.com/office/drawing/2014/main" xmlns="" val="20001"/>
                    </a:ext>
                  </a:extLst>
                </a:gridCol>
                <a:gridCol w="1828800">
                  <a:extLst>
                    <a:ext uri="{9D8B030D-6E8A-4147-A177-3AD203B41FA5}">
                      <a16:colId xmlns:a16="http://schemas.microsoft.com/office/drawing/2014/main" xmlns="" val="20002"/>
                    </a:ext>
                  </a:extLst>
                </a:gridCol>
                <a:gridCol w="1613140">
                  <a:extLst>
                    <a:ext uri="{9D8B030D-6E8A-4147-A177-3AD203B41FA5}">
                      <a16:colId xmlns:a16="http://schemas.microsoft.com/office/drawing/2014/main" xmlns="" val="3267174669"/>
                    </a:ext>
                  </a:extLst>
                </a:gridCol>
              </a:tblGrid>
              <a:tr h="381299">
                <a:tc gridSpan="4">
                  <a:txBody>
                    <a:bodyPr/>
                    <a:lstStyle>
                      <a:lvl1pPr marL="0" algn="l" defTabSz="914400" rtl="0" eaLnBrk="1" latinLnBrk="0" hangingPunct="1">
                        <a:defRPr sz="1800" b="1" kern="1200">
                          <a:solidFill>
                            <a:schemeClr val="dk1"/>
                          </a:solidFill>
                          <a:latin typeface="Calibri" panose="020F0502020204030204"/>
                          <a:ea typeface=""/>
                          <a:cs typeface=""/>
                        </a:defRPr>
                      </a:lvl1pPr>
                      <a:lvl2pPr marL="457200" algn="l" defTabSz="914400" rtl="0" eaLnBrk="1" latinLnBrk="0" hangingPunct="1">
                        <a:defRPr sz="1800" b="1" kern="1200">
                          <a:solidFill>
                            <a:schemeClr val="dk1"/>
                          </a:solidFill>
                          <a:latin typeface="Calibri" panose="020F0502020204030204"/>
                          <a:ea typeface=""/>
                          <a:cs typeface=""/>
                        </a:defRPr>
                      </a:lvl2pPr>
                      <a:lvl3pPr marL="914400" algn="l" defTabSz="914400" rtl="0" eaLnBrk="1" latinLnBrk="0" hangingPunct="1">
                        <a:defRPr sz="1800" b="1" kern="1200">
                          <a:solidFill>
                            <a:schemeClr val="dk1"/>
                          </a:solidFill>
                          <a:latin typeface="Calibri" panose="020F0502020204030204"/>
                          <a:ea typeface=""/>
                          <a:cs typeface=""/>
                        </a:defRPr>
                      </a:lvl3pPr>
                      <a:lvl4pPr marL="1371600" algn="l" defTabSz="914400" rtl="0" eaLnBrk="1" latinLnBrk="0" hangingPunct="1">
                        <a:defRPr sz="1800" b="1" kern="1200">
                          <a:solidFill>
                            <a:schemeClr val="dk1"/>
                          </a:solidFill>
                          <a:latin typeface="Calibri" panose="020F0502020204030204"/>
                          <a:ea typeface=""/>
                          <a:cs typeface=""/>
                        </a:defRPr>
                      </a:lvl4pPr>
                      <a:lvl5pPr marL="1828800" algn="l" defTabSz="914400" rtl="0" eaLnBrk="1" latinLnBrk="0" hangingPunct="1">
                        <a:defRPr sz="1800" b="1" kern="1200">
                          <a:solidFill>
                            <a:schemeClr val="dk1"/>
                          </a:solidFill>
                          <a:latin typeface="Calibri" panose="020F0502020204030204"/>
                          <a:ea typeface=""/>
                          <a:cs typeface=""/>
                        </a:defRPr>
                      </a:lvl5pPr>
                      <a:lvl6pPr marL="2286000" algn="l" defTabSz="914400" rtl="0" eaLnBrk="1" latinLnBrk="0" hangingPunct="1">
                        <a:defRPr sz="1800" b="1" kern="1200">
                          <a:solidFill>
                            <a:schemeClr val="dk1"/>
                          </a:solidFill>
                          <a:latin typeface="Calibri" panose="020F0502020204030204"/>
                          <a:ea typeface=""/>
                          <a:cs typeface=""/>
                        </a:defRPr>
                      </a:lvl6pPr>
                      <a:lvl7pPr marL="2743200" algn="l" defTabSz="914400" rtl="0" eaLnBrk="1" latinLnBrk="0" hangingPunct="1">
                        <a:defRPr sz="1800" b="1" kern="1200">
                          <a:solidFill>
                            <a:schemeClr val="dk1"/>
                          </a:solidFill>
                          <a:latin typeface="Calibri" panose="020F0502020204030204"/>
                          <a:ea typeface=""/>
                          <a:cs typeface=""/>
                        </a:defRPr>
                      </a:lvl7pPr>
                      <a:lvl8pPr marL="3200400" algn="l" defTabSz="914400" rtl="0" eaLnBrk="1" latinLnBrk="0" hangingPunct="1">
                        <a:defRPr sz="1800" b="1" kern="1200">
                          <a:solidFill>
                            <a:schemeClr val="dk1"/>
                          </a:solidFill>
                          <a:latin typeface="Calibri" panose="020F0502020204030204"/>
                          <a:ea typeface=""/>
                          <a:cs typeface=""/>
                        </a:defRPr>
                      </a:lvl8pPr>
                      <a:lvl9pPr marL="3657600" algn="l" defTabSz="914400" rtl="0" eaLnBrk="1" latinLnBrk="0" hangingPunct="1">
                        <a:defRPr sz="1800" b="1" kern="1200">
                          <a:solidFill>
                            <a:schemeClr val="dk1"/>
                          </a:solidFill>
                          <a:latin typeface="Calibri" panose="020F0502020204030204"/>
                          <a:ea typeface=""/>
                          <a:cs typeface=""/>
                        </a:defRPr>
                      </a:lvl9pPr>
                    </a:lstStyle>
                    <a:p>
                      <a:pPr algn="ctr">
                        <a:spcBef>
                          <a:spcPts val="100"/>
                        </a:spcBef>
                        <a:spcAft>
                          <a:spcPts val="100"/>
                        </a:spcAft>
                      </a:pPr>
                      <a:r>
                        <a:rPr lang="es-ES" sz="1400" dirty="0">
                          <a:effectLst/>
                          <a:latin typeface="Arial Narrow" panose="020B0606020202030204" pitchFamily="34" charset="0"/>
                          <a:cs typeface="Arial" panose="020B0604020202020204" pitchFamily="34" charset="0"/>
                        </a:rPr>
                        <a:t>Unidad de Coordinación</a:t>
                      </a:r>
                      <a:endParaRPr lang="es-CO" sz="1400" b="0" dirty="0">
                        <a:solidFill>
                          <a:schemeClr val="bg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lumMod val="75000"/>
                      </a:sysClr>
                    </a:solidFill>
                  </a:tcPr>
                </a:tc>
                <a:tc hMerge="1">
                  <a:txBody>
                    <a:bodyPr/>
                    <a:lstStyle/>
                    <a:p>
                      <a:pPr algn="ctr">
                        <a:spcBef>
                          <a:spcPts val="100"/>
                        </a:spcBef>
                        <a:spcAft>
                          <a:spcPts val="100"/>
                        </a:spcAft>
                      </a:pPr>
                      <a:endParaRPr lang="es-CO" sz="11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solidFill>
                      <a:schemeClr val="accent1"/>
                    </a:solidFill>
                  </a:tcPr>
                </a:tc>
                <a:tc hMerge="1">
                  <a:txBody>
                    <a:bodyPr/>
                    <a:lstStyle/>
                    <a:p>
                      <a:pPr algn="ctr">
                        <a:spcBef>
                          <a:spcPts val="100"/>
                        </a:spcBef>
                        <a:spcAft>
                          <a:spcPts val="100"/>
                        </a:spcAft>
                      </a:pPr>
                      <a:endParaRPr lang="es-CO" sz="11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solidFill>
                      <a:schemeClr val="accent1"/>
                    </a:solidFill>
                  </a:tcPr>
                </a:tc>
                <a:tc hMerge="1">
                  <a:txBody>
                    <a:bodyPr/>
                    <a:lstStyle/>
                    <a:p>
                      <a:pPr algn="ctr">
                        <a:spcBef>
                          <a:spcPts val="100"/>
                        </a:spcBef>
                        <a:spcAft>
                          <a:spcPts val="100"/>
                        </a:spcAft>
                      </a:pPr>
                      <a:endParaRPr lang="es-CO" sz="1100" b="0" dirty="0">
                        <a:solidFill>
                          <a:schemeClr val="bg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solidFill>
                      <a:schemeClr val="accent1"/>
                    </a:solidFill>
                  </a:tcPr>
                </a:tc>
                <a:tc>
                  <a:txBody>
                    <a:bodyPr/>
                    <a:lstStyle>
                      <a:lvl1pPr marL="0" algn="l" defTabSz="914400" rtl="0" eaLnBrk="1" latinLnBrk="0" hangingPunct="1">
                        <a:defRPr sz="1800" b="1" kern="1200">
                          <a:solidFill>
                            <a:schemeClr val="dk1"/>
                          </a:solidFill>
                          <a:latin typeface="Calibri" panose="020F0502020204030204"/>
                          <a:ea typeface=""/>
                          <a:cs typeface=""/>
                        </a:defRPr>
                      </a:lvl1pPr>
                      <a:lvl2pPr marL="457200" algn="l" defTabSz="914400" rtl="0" eaLnBrk="1" latinLnBrk="0" hangingPunct="1">
                        <a:defRPr sz="1800" b="1" kern="1200">
                          <a:solidFill>
                            <a:schemeClr val="dk1"/>
                          </a:solidFill>
                          <a:latin typeface="Calibri" panose="020F0502020204030204"/>
                          <a:ea typeface=""/>
                          <a:cs typeface=""/>
                        </a:defRPr>
                      </a:lvl2pPr>
                      <a:lvl3pPr marL="914400" algn="l" defTabSz="914400" rtl="0" eaLnBrk="1" latinLnBrk="0" hangingPunct="1">
                        <a:defRPr sz="1800" b="1" kern="1200">
                          <a:solidFill>
                            <a:schemeClr val="dk1"/>
                          </a:solidFill>
                          <a:latin typeface="Calibri" panose="020F0502020204030204"/>
                          <a:ea typeface=""/>
                          <a:cs typeface=""/>
                        </a:defRPr>
                      </a:lvl3pPr>
                      <a:lvl4pPr marL="1371600" algn="l" defTabSz="914400" rtl="0" eaLnBrk="1" latinLnBrk="0" hangingPunct="1">
                        <a:defRPr sz="1800" b="1" kern="1200">
                          <a:solidFill>
                            <a:schemeClr val="dk1"/>
                          </a:solidFill>
                          <a:latin typeface="Calibri" panose="020F0502020204030204"/>
                          <a:ea typeface=""/>
                          <a:cs typeface=""/>
                        </a:defRPr>
                      </a:lvl4pPr>
                      <a:lvl5pPr marL="1828800" algn="l" defTabSz="914400" rtl="0" eaLnBrk="1" latinLnBrk="0" hangingPunct="1">
                        <a:defRPr sz="1800" b="1" kern="1200">
                          <a:solidFill>
                            <a:schemeClr val="dk1"/>
                          </a:solidFill>
                          <a:latin typeface="Calibri" panose="020F0502020204030204"/>
                          <a:ea typeface=""/>
                          <a:cs typeface=""/>
                        </a:defRPr>
                      </a:lvl5pPr>
                      <a:lvl6pPr marL="2286000" algn="l" defTabSz="914400" rtl="0" eaLnBrk="1" latinLnBrk="0" hangingPunct="1">
                        <a:defRPr sz="1800" b="1" kern="1200">
                          <a:solidFill>
                            <a:schemeClr val="dk1"/>
                          </a:solidFill>
                          <a:latin typeface="Calibri" panose="020F0502020204030204"/>
                          <a:ea typeface=""/>
                          <a:cs typeface=""/>
                        </a:defRPr>
                      </a:lvl6pPr>
                      <a:lvl7pPr marL="2743200" algn="l" defTabSz="914400" rtl="0" eaLnBrk="1" latinLnBrk="0" hangingPunct="1">
                        <a:defRPr sz="1800" b="1" kern="1200">
                          <a:solidFill>
                            <a:schemeClr val="dk1"/>
                          </a:solidFill>
                          <a:latin typeface="Calibri" panose="020F0502020204030204"/>
                          <a:ea typeface=""/>
                          <a:cs typeface=""/>
                        </a:defRPr>
                      </a:lvl7pPr>
                      <a:lvl8pPr marL="3200400" algn="l" defTabSz="914400" rtl="0" eaLnBrk="1" latinLnBrk="0" hangingPunct="1">
                        <a:defRPr sz="1800" b="1" kern="1200">
                          <a:solidFill>
                            <a:schemeClr val="dk1"/>
                          </a:solidFill>
                          <a:latin typeface="Calibri" panose="020F0502020204030204"/>
                          <a:ea typeface=""/>
                          <a:cs typeface=""/>
                        </a:defRPr>
                      </a:lvl8pPr>
                      <a:lvl9pPr marL="3657600" algn="l" defTabSz="914400" rtl="0" eaLnBrk="1" latinLnBrk="0" hangingPunct="1">
                        <a:defRPr sz="1800" b="1" kern="1200">
                          <a:solidFill>
                            <a:schemeClr val="dk1"/>
                          </a:solidFill>
                          <a:latin typeface="Calibri" panose="020F0502020204030204"/>
                          <a:ea typeface=""/>
                          <a:cs typeface=""/>
                        </a:defRPr>
                      </a:lvl9pPr>
                    </a:lstStyle>
                    <a:p>
                      <a:pPr algn="ctr">
                        <a:spcBef>
                          <a:spcPts val="100"/>
                        </a:spcBef>
                        <a:spcAft>
                          <a:spcPts val="100"/>
                        </a:spcAft>
                      </a:pPr>
                      <a:r>
                        <a:rPr lang="es-ES" sz="1400" dirty="0">
                          <a:effectLst/>
                          <a:latin typeface="Arial Narrow" panose="020B0606020202030204" pitchFamily="34" charset="0"/>
                          <a:cs typeface="Arial" panose="020B0604020202020204" pitchFamily="34" charset="0"/>
                        </a:rPr>
                        <a:t>Cuándo</a:t>
                      </a:r>
                      <a:endParaRPr lang="es-CO" sz="1400" b="0" dirty="0">
                        <a:solidFill>
                          <a:schemeClr val="bg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lumMod val="75000"/>
                      </a:sysClr>
                    </a:solidFill>
                  </a:tcPr>
                </a:tc>
                <a:tc>
                  <a:txBody>
                    <a:bodyPr/>
                    <a:lstStyle>
                      <a:lvl1pPr marL="0" algn="l" defTabSz="914400" rtl="0" eaLnBrk="1" latinLnBrk="0" hangingPunct="1">
                        <a:defRPr sz="1800" b="1" kern="1200">
                          <a:solidFill>
                            <a:schemeClr val="dk1"/>
                          </a:solidFill>
                          <a:latin typeface="Calibri" panose="020F0502020204030204"/>
                          <a:ea typeface=""/>
                          <a:cs typeface=""/>
                        </a:defRPr>
                      </a:lvl1pPr>
                      <a:lvl2pPr marL="457200" algn="l" defTabSz="914400" rtl="0" eaLnBrk="1" latinLnBrk="0" hangingPunct="1">
                        <a:defRPr sz="1800" b="1" kern="1200">
                          <a:solidFill>
                            <a:schemeClr val="dk1"/>
                          </a:solidFill>
                          <a:latin typeface="Calibri" panose="020F0502020204030204"/>
                          <a:ea typeface=""/>
                          <a:cs typeface=""/>
                        </a:defRPr>
                      </a:lvl2pPr>
                      <a:lvl3pPr marL="914400" algn="l" defTabSz="914400" rtl="0" eaLnBrk="1" latinLnBrk="0" hangingPunct="1">
                        <a:defRPr sz="1800" b="1" kern="1200">
                          <a:solidFill>
                            <a:schemeClr val="dk1"/>
                          </a:solidFill>
                          <a:latin typeface="Calibri" panose="020F0502020204030204"/>
                          <a:ea typeface=""/>
                          <a:cs typeface=""/>
                        </a:defRPr>
                      </a:lvl3pPr>
                      <a:lvl4pPr marL="1371600" algn="l" defTabSz="914400" rtl="0" eaLnBrk="1" latinLnBrk="0" hangingPunct="1">
                        <a:defRPr sz="1800" b="1" kern="1200">
                          <a:solidFill>
                            <a:schemeClr val="dk1"/>
                          </a:solidFill>
                          <a:latin typeface="Calibri" panose="020F0502020204030204"/>
                          <a:ea typeface=""/>
                          <a:cs typeface=""/>
                        </a:defRPr>
                      </a:lvl4pPr>
                      <a:lvl5pPr marL="1828800" algn="l" defTabSz="914400" rtl="0" eaLnBrk="1" latinLnBrk="0" hangingPunct="1">
                        <a:defRPr sz="1800" b="1" kern="1200">
                          <a:solidFill>
                            <a:schemeClr val="dk1"/>
                          </a:solidFill>
                          <a:latin typeface="Calibri" panose="020F0502020204030204"/>
                          <a:ea typeface=""/>
                          <a:cs typeface=""/>
                        </a:defRPr>
                      </a:lvl5pPr>
                      <a:lvl6pPr marL="2286000" algn="l" defTabSz="914400" rtl="0" eaLnBrk="1" latinLnBrk="0" hangingPunct="1">
                        <a:defRPr sz="1800" b="1" kern="1200">
                          <a:solidFill>
                            <a:schemeClr val="dk1"/>
                          </a:solidFill>
                          <a:latin typeface="Calibri" panose="020F0502020204030204"/>
                          <a:ea typeface=""/>
                          <a:cs typeface=""/>
                        </a:defRPr>
                      </a:lvl6pPr>
                      <a:lvl7pPr marL="2743200" algn="l" defTabSz="914400" rtl="0" eaLnBrk="1" latinLnBrk="0" hangingPunct="1">
                        <a:defRPr sz="1800" b="1" kern="1200">
                          <a:solidFill>
                            <a:schemeClr val="dk1"/>
                          </a:solidFill>
                          <a:latin typeface="Calibri" panose="020F0502020204030204"/>
                          <a:ea typeface=""/>
                          <a:cs typeface=""/>
                        </a:defRPr>
                      </a:lvl7pPr>
                      <a:lvl8pPr marL="3200400" algn="l" defTabSz="914400" rtl="0" eaLnBrk="1" latinLnBrk="0" hangingPunct="1">
                        <a:defRPr sz="1800" b="1" kern="1200">
                          <a:solidFill>
                            <a:schemeClr val="dk1"/>
                          </a:solidFill>
                          <a:latin typeface="Calibri" panose="020F0502020204030204"/>
                          <a:ea typeface=""/>
                          <a:cs typeface=""/>
                        </a:defRPr>
                      </a:lvl8pPr>
                      <a:lvl9pPr marL="3657600" algn="l" defTabSz="914400" rtl="0" eaLnBrk="1" latinLnBrk="0" hangingPunct="1">
                        <a:defRPr sz="1800" b="1" kern="1200">
                          <a:solidFill>
                            <a:schemeClr val="dk1"/>
                          </a:solidFill>
                          <a:latin typeface="Calibri" panose="020F0502020204030204"/>
                          <a:ea typeface=""/>
                          <a:cs typeface=""/>
                        </a:defRPr>
                      </a:lvl9pPr>
                    </a:lstStyle>
                    <a:p>
                      <a:pPr algn="ctr">
                        <a:spcBef>
                          <a:spcPts val="100"/>
                        </a:spcBef>
                        <a:spcAft>
                          <a:spcPts val="100"/>
                        </a:spcAft>
                      </a:pPr>
                      <a:r>
                        <a:rPr lang="es-ES" sz="1400" dirty="0">
                          <a:effectLst/>
                          <a:latin typeface="Arial Narrow" panose="020B0606020202030204" pitchFamily="34" charset="0"/>
                          <a:cs typeface="Arial" panose="020B0604020202020204" pitchFamily="34" charset="0"/>
                        </a:rPr>
                        <a:t>Dónde</a:t>
                      </a:r>
                      <a:endParaRPr lang="es-CO" sz="1400" b="0" dirty="0">
                        <a:solidFill>
                          <a:schemeClr val="bg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ysClr val="window" lastClr="FFFFFF">
                        <a:lumMod val="75000"/>
                      </a:sysClr>
                    </a:solidFill>
                  </a:tcPr>
                </a:tc>
                <a:tc>
                  <a:txBody>
                    <a:bodyPr/>
                    <a:lstStyle/>
                    <a:p>
                      <a:pPr algn="ctr">
                        <a:spcBef>
                          <a:spcPts val="100"/>
                        </a:spcBef>
                        <a:spcAft>
                          <a:spcPts val="100"/>
                        </a:spcAft>
                      </a:pPr>
                      <a:r>
                        <a:rPr lang="es-CO" sz="1400" b="1" kern="1200" dirty="0">
                          <a:solidFill>
                            <a:schemeClr val="dk1"/>
                          </a:solidFill>
                          <a:effectLst/>
                          <a:latin typeface="Arial Narrow" panose="020B0606020202030204" pitchFamily="34" charset="0"/>
                          <a:ea typeface="Times New Roman" panose="02020603050405020304" pitchFamily="18" charset="0"/>
                          <a:cs typeface="Arial" panose="020B0604020202020204" pitchFamily="34" charset="0"/>
                        </a:rPr>
                        <a:t>Responsable</a:t>
                      </a:r>
                    </a:p>
                  </a:txBody>
                  <a:tcPr marL="77304" marR="77304" marT="40799" marB="40799" anchor="ctr">
                    <a:lnL w="12700" cmpd="sng">
                      <a:solidFill>
                        <a:sysClr val="windowText" lastClr="000000"/>
                      </a:solidFill>
                    </a:lnL>
                    <a:lnR w="12700" cmpd="sng">
                      <a:solidFill>
                        <a:sysClr val="windowText" lastClr="000000"/>
                      </a:solidFill>
                    </a:lnR>
                    <a:lnT w="12700" cmpd="sng">
                      <a:solidFill>
                        <a:sysClr val="windowText" lastClr="000000"/>
                      </a:solidFill>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75000"/>
                      </a:sysClr>
                    </a:solidFill>
                  </a:tcPr>
                </a:tc>
                <a:extLst>
                  <a:ext uri="{0D108BD9-81ED-4DB2-BD59-A6C34878D82A}">
                    <a16:rowId xmlns:a16="http://schemas.microsoft.com/office/drawing/2014/main" xmlns="" val="10000"/>
                  </a:ext>
                </a:extLst>
              </a:tr>
              <a:tr h="1294851">
                <a:tc rowSpan="4">
                  <a:txBody>
                    <a:bodyPr/>
                    <a:lstStyle>
                      <a:lvl1pPr marL="0" algn="l" defTabSz="914400" rtl="0" eaLnBrk="1" latinLnBrk="0" hangingPunct="1">
                        <a:defRPr sz="1800" b="1" kern="1200">
                          <a:solidFill>
                            <a:schemeClr val="dk1"/>
                          </a:solidFill>
                          <a:latin typeface="Calibri" panose="020F0502020204030204"/>
                          <a:ea typeface=""/>
                          <a:cs typeface=""/>
                        </a:defRPr>
                      </a:lvl1pPr>
                      <a:lvl2pPr marL="457200" algn="l" defTabSz="914400" rtl="0" eaLnBrk="1" latinLnBrk="0" hangingPunct="1">
                        <a:defRPr sz="1800" b="1" kern="1200">
                          <a:solidFill>
                            <a:schemeClr val="dk1"/>
                          </a:solidFill>
                          <a:latin typeface="Calibri" panose="020F0502020204030204"/>
                          <a:ea typeface=""/>
                          <a:cs typeface=""/>
                        </a:defRPr>
                      </a:lvl2pPr>
                      <a:lvl3pPr marL="914400" algn="l" defTabSz="914400" rtl="0" eaLnBrk="1" latinLnBrk="0" hangingPunct="1">
                        <a:defRPr sz="1800" b="1" kern="1200">
                          <a:solidFill>
                            <a:schemeClr val="dk1"/>
                          </a:solidFill>
                          <a:latin typeface="Calibri" panose="020F0502020204030204"/>
                          <a:ea typeface=""/>
                          <a:cs typeface=""/>
                        </a:defRPr>
                      </a:lvl3pPr>
                      <a:lvl4pPr marL="1371600" algn="l" defTabSz="914400" rtl="0" eaLnBrk="1" latinLnBrk="0" hangingPunct="1">
                        <a:defRPr sz="1800" b="1" kern="1200">
                          <a:solidFill>
                            <a:schemeClr val="dk1"/>
                          </a:solidFill>
                          <a:latin typeface="Calibri" panose="020F0502020204030204"/>
                          <a:ea typeface=""/>
                          <a:cs typeface=""/>
                        </a:defRPr>
                      </a:lvl4pPr>
                      <a:lvl5pPr marL="1828800" algn="l" defTabSz="914400" rtl="0" eaLnBrk="1" latinLnBrk="0" hangingPunct="1">
                        <a:defRPr sz="1800" b="1" kern="1200">
                          <a:solidFill>
                            <a:schemeClr val="dk1"/>
                          </a:solidFill>
                          <a:latin typeface="Calibri" panose="020F0502020204030204"/>
                          <a:ea typeface=""/>
                          <a:cs typeface=""/>
                        </a:defRPr>
                      </a:lvl5pPr>
                      <a:lvl6pPr marL="2286000" algn="l" defTabSz="914400" rtl="0" eaLnBrk="1" latinLnBrk="0" hangingPunct="1">
                        <a:defRPr sz="1800" b="1" kern="1200">
                          <a:solidFill>
                            <a:schemeClr val="dk1"/>
                          </a:solidFill>
                          <a:latin typeface="Calibri" panose="020F0502020204030204"/>
                          <a:ea typeface=""/>
                          <a:cs typeface=""/>
                        </a:defRPr>
                      </a:lvl6pPr>
                      <a:lvl7pPr marL="2743200" algn="l" defTabSz="914400" rtl="0" eaLnBrk="1" latinLnBrk="0" hangingPunct="1">
                        <a:defRPr sz="1800" b="1" kern="1200">
                          <a:solidFill>
                            <a:schemeClr val="dk1"/>
                          </a:solidFill>
                          <a:latin typeface="Calibri" panose="020F0502020204030204"/>
                          <a:ea typeface=""/>
                          <a:cs typeface=""/>
                        </a:defRPr>
                      </a:lvl7pPr>
                      <a:lvl8pPr marL="3200400" algn="l" defTabSz="914400" rtl="0" eaLnBrk="1" latinLnBrk="0" hangingPunct="1">
                        <a:defRPr sz="1800" b="1" kern="1200">
                          <a:solidFill>
                            <a:schemeClr val="dk1"/>
                          </a:solidFill>
                          <a:latin typeface="Calibri" panose="020F0502020204030204"/>
                          <a:ea typeface=""/>
                          <a:cs typeface=""/>
                        </a:defRPr>
                      </a:lvl8pPr>
                      <a:lvl9pPr marL="3657600" algn="l" defTabSz="914400" rtl="0" eaLnBrk="1" latinLnBrk="0" hangingPunct="1">
                        <a:defRPr sz="1800" b="1"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 </a:t>
                      </a:r>
                      <a:r>
                        <a:rPr lang="es-CO" sz="1400" b="0" dirty="0">
                          <a:effectLst/>
                          <a:latin typeface="Arial Narrow" panose="020B0606020202030204" pitchFamily="34" charset="0"/>
                          <a:cs typeface="Arial" panose="020B0604020202020204" pitchFamily="34" charset="0"/>
                        </a:rPr>
                        <a:t> 1</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75000"/>
                      </a:schemeClr>
                    </a:solidFill>
                  </a:tcPr>
                </a:tc>
                <a:tc gridSpan="3">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Red Distrital</a:t>
                      </a:r>
                      <a:r>
                        <a:rPr lang="es-CO" sz="1400" baseline="0" dirty="0">
                          <a:effectLst/>
                          <a:latin typeface="Arial Narrow" panose="020B0606020202030204" pitchFamily="34" charset="0"/>
                          <a:cs typeface="Arial" panose="020B0604020202020204" pitchFamily="34" charset="0"/>
                        </a:rPr>
                        <a:t> </a:t>
                      </a:r>
                      <a:r>
                        <a:rPr lang="es-CO" sz="1400" dirty="0">
                          <a:effectLst/>
                          <a:latin typeface="Arial Narrow" panose="020B0606020202030204" pitchFamily="34" charset="0"/>
                          <a:cs typeface="Arial" panose="020B0604020202020204" pitchFamily="34" charset="0"/>
                        </a:rPr>
                        <a:t>de Comunicaciones de Emergencias</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no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75000"/>
                      </a:schemeClr>
                    </a:solidFill>
                  </a:tcPr>
                </a:tc>
                <a:tc h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h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ES" sz="1400" dirty="0">
                          <a:effectLst/>
                          <a:latin typeface="Arial Narrow" panose="020B0606020202030204" pitchFamily="34" charset="0"/>
                          <a:cs typeface="Arial" panose="020B0604020202020204" pitchFamily="34" charset="0"/>
                        </a:rPr>
                        <a:t>Comunicación permanente</a:t>
                      </a:r>
                      <a:r>
                        <a:rPr lang="es-ES" sz="1400" baseline="0" dirty="0">
                          <a:effectLst/>
                          <a:latin typeface="Arial Narrow" panose="020B0606020202030204" pitchFamily="34" charset="0"/>
                          <a:cs typeface="Arial" panose="020B0604020202020204" pitchFamily="34" charset="0"/>
                        </a:rPr>
                        <a:t> para notificaciones y articular recursos  en emergencias cotidianas </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75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ES" sz="1400" dirty="0">
                          <a:effectLst/>
                          <a:latin typeface="Arial Narrow" panose="020B0606020202030204" pitchFamily="34" charset="0"/>
                          <a:cs typeface="Arial" panose="020B0604020202020204" pitchFamily="34" charset="0"/>
                        </a:rPr>
                        <a:t>Red</a:t>
                      </a:r>
                      <a:r>
                        <a:rPr lang="es-ES" sz="1400" baseline="0" dirty="0">
                          <a:effectLst/>
                          <a:latin typeface="Arial Narrow" panose="020B0606020202030204" pitchFamily="34" charset="0"/>
                          <a:cs typeface="Arial" panose="020B0604020202020204" pitchFamily="34" charset="0"/>
                        </a:rPr>
                        <a:t> de radiocomunicaciones</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75000"/>
                      </a:schemeClr>
                    </a:solidFill>
                  </a:tcPr>
                </a:tc>
                <a:tc>
                  <a:txBody>
                    <a:bodyPr/>
                    <a:lstStyle/>
                    <a:p>
                      <a:pPr algn="l">
                        <a:spcAft>
                          <a:spcPts val="0"/>
                        </a:spcAft>
                      </a:pPr>
                      <a:r>
                        <a:rPr lang="es-ES" sz="1400" b="0" dirty="0">
                          <a:effectLst/>
                          <a:latin typeface="Arial Narrow" panose="020B0606020202030204" pitchFamily="34" charset="0"/>
                          <a:ea typeface="Times New Roman" panose="02020603050405020304" pitchFamily="18" charset="0"/>
                          <a:cs typeface="Arial" panose="020B0604020202020204" pitchFamily="34" charset="0"/>
                        </a:rPr>
                        <a:t>IDIGER</a:t>
                      </a:r>
                    </a:p>
                  </a:txBody>
                  <a:tcPr marL="107950" marR="107950" marT="53975" marB="53975" anchor="ctr">
                    <a:lnL w="12700" cmpd="sng">
                      <a:solidFill>
                        <a:sysClr val="windowText" lastClr="000000"/>
                      </a:solidFill>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3">
                        <a:lumMod val="75000"/>
                      </a:schemeClr>
                    </a:solidFill>
                  </a:tcPr>
                </a:tc>
                <a:extLst>
                  <a:ext uri="{0D108BD9-81ED-4DB2-BD59-A6C34878D82A}">
                    <a16:rowId xmlns:a16="http://schemas.microsoft.com/office/drawing/2014/main" xmlns="" val="10004"/>
                  </a:ext>
                </a:extLst>
              </a:tr>
              <a:tr h="1099959">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rowSpan="3">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  2</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gridSpan="2">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ES" sz="1400" dirty="0">
                          <a:effectLst/>
                          <a:latin typeface="Arial Narrow" panose="020B0606020202030204" pitchFamily="34" charset="0"/>
                          <a:cs typeface="Arial" panose="020B0604020202020204" pitchFamily="34" charset="0"/>
                        </a:rPr>
                        <a:t>Puesto de Mando Unificado – PMU</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no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h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CO" sz="1400" dirty="0">
                          <a:effectLst/>
                          <a:latin typeface="Arial Narrow" panose="020B0606020202030204" pitchFamily="34" charset="0"/>
                          <a:cs typeface="Arial" panose="020B0604020202020204" pitchFamily="34" charset="0"/>
                        </a:rPr>
                        <a:t>Se activa ante la presencia de dos o más entidades respondientes</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CO" sz="1400" dirty="0">
                          <a:effectLst/>
                          <a:latin typeface="Arial Narrow" panose="020B0606020202030204" pitchFamily="34" charset="0"/>
                          <a:cs typeface="Arial" panose="020B0604020202020204" pitchFamily="34" charset="0"/>
                        </a:rPr>
                        <a:t>Se ubica en terreno (próximo a la zona de afectada), con instalaciones provisionales.</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60000"/>
                        <a:lumOff val="40000"/>
                      </a:schemeClr>
                    </a:solidFill>
                  </a:tcPr>
                </a:tc>
                <a:tc>
                  <a:txBody>
                    <a:bodyPr/>
                    <a:lstStyle/>
                    <a:p>
                      <a:pPr algn="l">
                        <a:spcAft>
                          <a:spcPts val="0"/>
                        </a:spcAft>
                      </a:pPr>
                      <a:r>
                        <a:rPr lang="es-ES" sz="1400" b="0" dirty="0">
                          <a:effectLst/>
                          <a:latin typeface="Arial Narrow" panose="020B0606020202030204" pitchFamily="34" charset="0"/>
                          <a:ea typeface="Times New Roman" panose="02020603050405020304" pitchFamily="18" charset="0"/>
                          <a:cs typeface="Arial" panose="020B0604020202020204" pitchFamily="34" charset="0"/>
                        </a:rPr>
                        <a:t>IDIGER</a:t>
                      </a:r>
                    </a:p>
                    <a:p>
                      <a:pPr algn="l">
                        <a:spcAft>
                          <a:spcPts val="0"/>
                        </a:spcAft>
                      </a:pP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p>
                      <a:pPr algn="l">
                        <a:spcAft>
                          <a:spcPts val="0"/>
                        </a:spcAft>
                      </a:pPr>
                      <a:r>
                        <a:rPr lang="es-ES" sz="1400" b="0" dirty="0">
                          <a:effectLst/>
                          <a:latin typeface="Arial Narrow" panose="020B0606020202030204" pitchFamily="34" charset="0"/>
                          <a:ea typeface="Times New Roman" panose="02020603050405020304" pitchFamily="18" charset="0"/>
                          <a:cs typeface="Arial" panose="020B0604020202020204" pitchFamily="34" charset="0"/>
                        </a:rPr>
                        <a:t>UAECOB (Incendios, </a:t>
                      </a:r>
                      <a:r>
                        <a:rPr lang="es-ES" sz="1400" b="0" dirty="0" err="1">
                          <a:effectLst/>
                          <a:latin typeface="Arial Narrow" panose="020B0606020202030204" pitchFamily="34" charset="0"/>
                          <a:ea typeface="Times New Roman" panose="02020603050405020304" pitchFamily="18" charset="0"/>
                          <a:cs typeface="Arial" panose="020B0604020202020204" pitchFamily="34" charset="0"/>
                        </a:rPr>
                        <a:t>Matpel</a:t>
                      </a:r>
                      <a:r>
                        <a:rPr lang="es-ES" sz="1400" b="0" dirty="0">
                          <a:effectLst/>
                          <a:latin typeface="Arial Narrow" panose="020B0606020202030204" pitchFamily="34" charset="0"/>
                          <a:ea typeface="Times New Roman" panose="02020603050405020304" pitchFamily="18" charset="0"/>
                          <a:cs typeface="Arial" panose="020B0604020202020204" pitchFamily="34" charset="0"/>
                        </a:rPr>
                        <a:t> y </a:t>
                      </a:r>
                      <a:r>
                        <a:rPr lang="es-ES" sz="1400" b="0" dirty="0" err="1">
                          <a:effectLst/>
                          <a:latin typeface="Arial Narrow" panose="020B0606020202030204" pitchFamily="34" charset="0"/>
                          <a:ea typeface="Times New Roman" panose="02020603050405020304" pitchFamily="18" charset="0"/>
                          <a:cs typeface="Arial" panose="020B0604020202020204" pitchFamily="34" charset="0"/>
                        </a:rPr>
                        <a:t>ByR</a:t>
                      </a:r>
                      <a:r>
                        <a:rPr lang="es-ES" sz="1400" b="0" dirty="0">
                          <a:effectLst/>
                          <a:latin typeface="Arial Narrow" panose="020B0606020202030204" pitchFamily="34" charset="0"/>
                          <a:ea typeface="Times New Roman" panose="02020603050405020304" pitchFamily="18" charset="0"/>
                          <a:cs typeface="Arial" panose="020B0604020202020204" pitchFamily="34" charset="0"/>
                        </a:rPr>
                        <a:t>)</a:t>
                      </a:r>
                    </a:p>
                  </a:txBody>
                  <a:tcPr marL="107950" marR="107950" marT="53975" marB="53975" anchor="ctr">
                    <a:lnL w="12700" cmpd="sng">
                      <a:solidFill>
                        <a:sysClr val="windowText" lastClr="000000"/>
                      </a:solidFill>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xmlns="" val="10001"/>
                  </a:ext>
                </a:extLst>
              </a:tr>
              <a:tr h="1309615">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rowSpan="2">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  3</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no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ES" sz="1400" dirty="0">
                          <a:effectLst/>
                          <a:latin typeface="Arial Narrow" panose="020B0606020202030204" pitchFamily="34" charset="0"/>
                          <a:cs typeface="Arial" panose="020B0604020202020204" pitchFamily="34" charset="0"/>
                        </a:rPr>
                        <a:t>Centro de Operaciones de Emergencias – COE</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no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CO" sz="1400" dirty="0">
                          <a:effectLst/>
                          <a:latin typeface="Arial Narrow" panose="020B0606020202030204" pitchFamily="34" charset="0"/>
                          <a:cs typeface="Arial" panose="020B0604020202020204" pitchFamily="34" charset="0"/>
                        </a:rPr>
                        <a:t>Se activa por solicitud del Director del IDIGER en situación</a:t>
                      </a:r>
                      <a:r>
                        <a:rPr lang="es-CO" sz="1400" baseline="0" dirty="0">
                          <a:effectLst/>
                          <a:latin typeface="Arial Narrow" panose="020B0606020202030204" pitchFamily="34" charset="0"/>
                          <a:cs typeface="Arial" panose="020B0604020202020204" pitchFamily="34" charset="0"/>
                        </a:rPr>
                        <a:t> </a:t>
                      </a:r>
                      <a:r>
                        <a:rPr lang="es-CO" sz="1400" dirty="0">
                          <a:effectLst/>
                          <a:latin typeface="Arial Narrow" panose="020B0606020202030204" pitchFamily="34" charset="0"/>
                          <a:cs typeface="Arial" panose="020B0604020202020204" pitchFamily="34" charset="0"/>
                        </a:rPr>
                        <a:t>intensa o extendida de daños y/o crisis social</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40000"/>
                        <a:lumOff val="6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Se ubica en el Centro de Comando, Control, Comunicaciones y Cómputo de Bogotá – C4</a:t>
                      </a:r>
                      <a:endParaRPr lang="es-ES" sz="1400" dirty="0">
                        <a:effectLst/>
                        <a:latin typeface="Arial Narrow" panose="020B0606020202030204" pitchFamily="34" charset="0"/>
                        <a:cs typeface="Arial" panose="020B0604020202020204" pitchFamily="34" charset="0"/>
                      </a:endParaRPr>
                    </a:p>
                    <a:p>
                      <a:pPr algn="l">
                        <a:spcAft>
                          <a:spcPts val="0"/>
                        </a:spcAft>
                      </a:pPr>
                      <a:r>
                        <a:rPr lang="es-CO" sz="1400" dirty="0">
                          <a:effectLst/>
                          <a:latin typeface="Arial Narrow" panose="020B0606020202030204" pitchFamily="34" charset="0"/>
                          <a:cs typeface="Arial" panose="020B0604020202020204" pitchFamily="34" charset="0"/>
                        </a:rPr>
                        <a:t>Calle 20 # 68A – 06</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40000"/>
                        <a:lumOff val="60000"/>
                      </a:schemeClr>
                    </a:solidFill>
                  </a:tcPr>
                </a:tc>
                <a:tc>
                  <a:txBody>
                    <a:bodyPr/>
                    <a:lstStyle/>
                    <a:p>
                      <a:pPr algn="l">
                        <a:spcAft>
                          <a:spcPts val="0"/>
                        </a:spcAft>
                      </a:pPr>
                      <a:r>
                        <a:rPr lang="es-ES" sz="1400" b="0" dirty="0">
                          <a:effectLst/>
                          <a:latin typeface="Arial Narrow" panose="020B0606020202030204" pitchFamily="34" charset="0"/>
                          <a:ea typeface="Times New Roman" panose="02020603050405020304" pitchFamily="18" charset="0"/>
                          <a:cs typeface="Arial" panose="020B0604020202020204" pitchFamily="34" charset="0"/>
                        </a:rPr>
                        <a:t>IDIGER</a:t>
                      </a:r>
                    </a:p>
                  </a:txBody>
                  <a:tcPr marL="107950" marR="107950" marT="53975" marB="53975" anchor="ctr">
                    <a:lnL w="12700" cmpd="sng">
                      <a:solidFill>
                        <a:sysClr val="windowText" lastClr="000000"/>
                      </a:solidFill>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ap="flat" cmpd="sng" algn="ctr">
                      <a:solidFill>
                        <a:sysClr val="windowText" lastClr="000000"/>
                      </a:solidFill>
                      <a:prstDash val="solid"/>
                      <a:round/>
                      <a:headEnd type="none" w="med" len="med"/>
                      <a:tailEnd type="none" w="med" len="med"/>
                    </a:lnB>
                    <a:lnTlToBr w="12700" cmpd="sng">
                      <a:noFill/>
                      <a:prstDash val="solid"/>
                    </a:lnTlToBr>
                    <a:lnBlToTr w="12700" cmpd="sng">
                      <a:noFill/>
                      <a:prstDash val="solid"/>
                    </a:lnBlToTr>
                    <a:solidFill>
                      <a:schemeClr val="accent3">
                        <a:lumMod val="40000"/>
                        <a:lumOff val="60000"/>
                      </a:schemeClr>
                    </a:solidFill>
                  </a:tcPr>
                </a:tc>
                <a:extLst>
                  <a:ext uri="{0D108BD9-81ED-4DB2-BD59-A6C34878D82A}">
                    <a16:rowId xmlns:a16="http://schemas.microsoft.com/office/drawing/2014/main" xmlns="" val="10002"/>
                  </a:ext>
                </a:extLst>
              </a:tr>
              <a:tr h="1098852">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vMerge="1">
                  <a:txBody>
                    <a:bodyPr/>
                    <a:lstStyle/>
                    <a:p>
                      <a:pPr algn="l">
                        <a:spcBef>
                          <a:spcPts val="100"/>
                        </a:spcBef>
                        <a:spcAft>
                          <a:spcPts val="100"/>
                        </a:spcAft>
                      </a:pPr>
                      <a:endParaRPr lang="es-CO" sz="1100" b="0" dirty="0">
                        <a:solidFill>
                          <a:schemeClr val="tx1"/>
                        </a:solidFill>
                        <a:effectLst/>
                        <a:latin typeface="Arial" panose="020B0604020202020204" pitchFamily="34" charset="0"/>
                        <a:ea typeface="Times New Roman" panose="02020603050405020304" pitchFamily="18" charset="0"/>
                        <a:cs typeface="Arial" panose="020B0604020202020204" pitchFamily="34" charset="0"/>
                      </a:endParaRPr>
                    </a:p>
                  </a:txBody>
                  <a:tcPr marL="77304" marR="77304" marT="40799" marB="40799" anchor="ct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Bef>
                          <a:spcPts val="100"/>
                        </a:spcBef>
                        <a:spcAft>
                          <a:spcPts val="100"/>
                        </a:spcAft>
                      </a:pPr>
                      <a:r>
                        <a:rPr lang="es-CO" sz="1400" dirty="0">
                          <a:effectLst/>
                          <a:latin typeface="Arial Narrow" panose="020B0606020202030204" pitchFamily="34" charset="0"/>
                          <a:cs typeface="Arial" panose="020B0604020202020204" pitchFamily="34" charset="0"/>
                        </a:rPr>
                        <a:t>  4</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p>
                      <a:pPr marL="273050" indent="0" algn="l">
                        <a:spcBef>
                          <a:spcPts val="100"/>
                        </a:spcBef>
                        <a:spcAft>
                          <a:spcPts val="100"/>
                        </a:spcAft>
                      </a:pPr>
                      <a:r>
                        <a:rPr lang="es-ES" sz="1400" dirty="0">
                          <a:effectLst/>
                          <a:latin typeface="Arial Narrow" panose="020B0606020202030204" pitchFamily="34" charset="0"/>
                          <a:cs typeface="Arial" panose="020B0604020202020204" pitchFamily="34" charset="0"/>
                        </a:rPr>
                        <a:t>Consejo Distrital de Gestión de Riesgos y Cambio Climático CDGR-CC**</a:t>
                      </a:r>
                      <a:endParaRPr lang="es-CO" sz="1400" b="0" dirty="0">
                        <a:solidFill>
                          <a:schemeClr val="tx1"/>
                        </a:solidFill>
                        <a:effectLst/>
                        <a:latin typeface="Arial Narrow" panose="020B0606020202030204" pitchFamily="34" charset="0"/>
                        <a:ea typeface="Times New Roman" panose="02020603050405020304" pitchFamily="18" charset="0"/>
                        <a:cs typeface="Arial" panose="020B0604020202020204" pitchFamily="34" charset="0"/>
                      </a:endParaRPr>
                    </a:p>
                  </a:txBody>
                  <a:tcPr marL="77304" marR="77304" marT="40799" marB="40799"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ES" sz="1400" dirty="0">
                          <a:effectLst/>
                          <a:latin typeface="Arial Narrow" panose="020B0606020202030204" pitchFamily="34" charset="0"/>
                          <a:cs typeface="Arial" panose="020B0604020202020204" pitchFamily="34" charset="0"/>
                        </a:rPr>
                        <a:t>Se activa por solicitud del Alcalde Mayor, o el Secretario General.</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mpd="sng">
                      <a:solidFill>
                        <a:sysClr val="windowText" lastClr="000000"/>
                      </a:solidFill>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20000"/>
                        <a:lumOff val="80000"/>
                      </a:schemeClr>
                    </a:solidFill>
                  </a:tcPr>
                </a:tc>
                <a:tc>
                  <a:txBody>
                    <a:bodyPr/>
                    <a:lstStyle>
                      <a:lvl1pPr marL="0" algn="l" defTabSz="914400" rtl="0" eaLnBrk="1" latinLnBrk="0" hangingPunct="1">
                        <a:defRPr sz="1800" kern="1200">
                          <a:solidFill>
                            <a:schemeClr val="dk1"/>
                          </a:solidFill>
                          <a:latin typeface="Calibri" panose="020F0502020204030204"/>
                          <a:ea typeface=""/>
                          <a:cs typeface=""/>
                        </a:defRPr>
                      </a:lvl1pPr>
                      <a:lvl2pPr marL="457200" algn="l" defTabSz="914400" rtl="0" eaLnBrk="1" latinLnBrk="0" hangingPunct="1">
                        <a:defRPr sz="1800" kern="1200">
                          <a:solidFill>
                            <a:schemeClr val="dk1"/>
                          </a:solidFill>
                          <a:latin typeface="Calibri" panose="020F0502020204030204"/>
                          <a:ea typeface=""/>
                          <a:cs typeface=""/>
                        </a:defRPr>
                      </a:lvl2pPr>
                      <a:lvl3pPr marL="914400" algn="l" defTabSz="914400" rtl="0" eaLnBrk="1" latinLnBrk="0" hangingPunct="1">
                        <a:defRPr sz="1800" kern="1200">
                          <a:solidFill>
                            <a:schemeClr val="dk1"/>
                          </a:solidFill>
                          <a:latin typeface="Calibri" panose="020F0502020204030204"/>
                          <a:ea typeface=""/>
                          <a:cs typeface=""/>
                        </a:defRPr>
                      </a:lvl3pPr>
                      <a:lvl4pPr marL="1371600" algn="l" defTabSz="914400" rtl="0" eaLnBrk="1" latinLnBrk="0" hangingPunct="1">
                        <a:defRPr sz="1800" kern="1200">
                          <a:solidFill>
                            <a:schemeClr val="dk1"/>
                          </a:solidFill>
                          <a:latin typeface="Calibri" panose="020F0502020204030204"/>
                          <a:ea typeface=""/>
                          <a:cs typeface=""/>
                        </a:defRPr>
                      </a:lvl4pPr>
                      <a:lvl5pPr marL="1828800" algn="l" defTabSz="914400" rtl="0" eaLnBrk="1" latinLnBrk="0" hangingPunct="1">
                        <a:defRPr sz="1800" kern="1200">
                          <a:solidFill>
                            <a:schemeClr val="dk1"/>
                          </a:solidFill>
                          <a:latin typeface="Calibri" panose="020F0502020204030204"/>
                          <a:ea typeface=""/>
                          <a:cs typeface=""/>
                        </a:defRPr>
                      </a:lvl5pPr>
                      <a:lvl6pPr marL="2286000" algn="l" defTabSz="914400" rtl="0" eaLnBrk="1" latinLnBrk="0" hangingPunct="1">
                        <a:defRPr sz="1800" kern="1200">
                          <a:solidFill>
                            <a:schemeClr val="dk1"/>
                          </a:solidFill>
                          <a:latin typeface="Calibri" panose="020F0502020204030204"/>
                          <a:ea typeface=""/>
                          <a:cs typeface=""/>
                        </a:defRPr>
                      </a:lvl6pPr>
                      <a:lvl7pPr marL="2743200" algn="l" defTabSz="914400" rtl="0" eaLnBrk="1" latinLnBrk="0" hangingPunct="1">
                        <a:defRPr sz="1800" kern="1200">
                          <a:solidFill>
                            <a:schemeClr val="dk1"/>
                          </a:solidFill>
                          <a:latin typeface="Calibri" panose="020F0502020204030204"/>
                          <a:ea typeface=""/>
                          <a:cs typeface=""/>
                        </a:defRPr>
                      </a:lvl7pPr>
                      <a:lvl8pPr marL="3200400" algn="l" defTabSz="914400" rtl="0" eaLnBrk="1" latinLnBrk="0" hangingPunct="1">
                        <a:defRPr sz="1800" kern="1200">
                          <a:solidFill>
                            <a:schemeClr val="dk1"/>
                          </a:solidFill>
                          <a:latin typeface="Calibri" panose="020F0502020204030204"/>
                          <a:ea typeface=""/>
                          <a:cs typeface=""/>
                        </a:defRPr>
                      </a:lvl8pPr>
                      <a:lvl9pPr marL="3657600" algn="l" defTabSz="914400" rtl="0" eaLnBrk="1" latinLnBrk="0" hangingPunct="1">
                        <a:defRPr sz="1800" kern="1200">
                          <a:solidFill>
                            <a:schemeClr val="dk1"/>
                          </a:solidFill>
                          <a:latin typeface="Calibri" panose="020F0502020204030204"/>
                          <a:ea typeface=""/>
                          <a:cs typeface=""/>
                        </a:defRPr>
                      </a:lvl9pPr>
                    </a:lstStyle>
                    <a:p>
                      <a:pPr algn="l">
                        <a:spcAft>
                          <a:spcPts val="0"/>
                        </a:spcAft>
                      </a:pPr>
                      <a:r>
                        <a:rPr lang="es-CO" sz="1400" dirty="0">
                          <a:effectLst/>
                          <a:latin typeface="Arial Narrow" panose="020B0606020202030204" pitchFamily="34" charset="0"/>
                          <a:cs typeface="Arial" panose="020B0604020202020204" pitchFamily="34" charset="0"/>
                        </a:rPr>
                        <a:t>Se ubica en la Alcaldía Mayor</a:t>
                      </a:r>
                      <a:r>
                        <a:rPr lang="es-CO" sz="1400" baseline="0" dirty="0">
                          <a:effectLst/>
                          <a:latin typeface="Arial Narrow" panose="020B0606020202030204" pitchFamily="34" charset="0"/>
                          <a:cs typeface="Arial" panose="020B0604020202020204" pitchFamily="34" charset="0"/>
                        </a:rPr>
                        <a:t> de Bogotá, Carrera 8 # 10 – 65</a:t>
                      </a:r>
                      <a:endParaRPr lang="es-ES" sz="1400" b="0" dirty="0">
                        <a:effectLst/>
                        <a:latin typeface="Arial Narrow" panose="020B0606020202030204" pitchFamily="34" charset="0"/>
                        <a:ea typeface="Times New Roman" panose="02020603050405020304" pitchFamily="18" charset="0"/>
                        <a:cs typeface="Arial" panose="020B0604020202020204" pitchFamily="34" charset="0"/>
                      </a:endParaRPr>
                    </a:p>
                  </a:txBody>
                  <a:tcPr marL="107950" marR="107950" marT="53975" marB="53975" anchor="ctr">
                    <a:lnL w="12700" cmpd="sng">
                      <a:solidFill>
                        <a:sysClr val="windowText" lastClr="000000"/>
                      </a:solidFill>
                    </a:lnL>
                    <a:lnR w="12700" cap="flat" cmpd="sng" algn="ctr">
                      <a:solidFill>
                        <a:sysClr val="windowText" lastClr="000000"/>
                      </a:solidFill>
                      <a:prstDash val="solid"/>
                      <a:round/>
                      <a:headEnd type="none" w="med" len="med"/>
                      <a:tailEnd type="none" w="med" len="med"/>
                    </a:lnR>
                    <a:lnT w="12700" cmpd="sng">
                      <a:solidFill>
                        <a:sysClr val="windowText" lastClr="000000"/>
                      </a:solidFill>
                    </a:lnT>
                    <a:lnB w="12700" cmpd="sng">
                      <a:solidFill>
                        <a:sysClr val="windowText" lastClr="000000"/>
                      </a:solidFill>
                    </a:lnB>
                    <a:lnTlToBr w="12700" cmpd="sng">
                      <a:noFill/>
                      <a:prstDash val="solid"/>
                    </a:lnTlToBr>
                    <a:lnBlToTr w="12700" cmpd="sng">
                      <a:noFill/>
                      <a:prstDash val="solid"/>
                    </a:lnBlToTr>
                    <a:solidFill>
                      <a:schemeClr val="accent3">
                        <a:lumMod val="20000"/>
                        <a:lumOff val="80000"/>
                      </a:schemeClr>
                    </a:solidFill>
                  </a:tcPr>
                </a:tc>
                <a:tc>
                  <a:txBody>
                    <a:bodyPr/>
                    <a:lstStyle/>
                    <a:p>
                      <a:pPr algn="l">
                        <a:spcAft>
                          <a:spcPts val="0"/>
                        </a:spcAft>
                      </a:pPr>
                      <a:r>
                        <a:rPr lang="es-ES" sz="1400" b="0" dirty="0">
                          <a:effectLst/>
                          <a:latin typeface="Arial Narrow" panose="020B0606020202030204" pitchFamily="34" charset="0"/>
                          <a:ea typeface="Times New Roman" panose="02020603050405020304" pitchFamily="18" charset="0"/>
                          <a:cs typeface="Arial" panose="020B0604020202020204" pitchFamily="34" charset="0"/>
                        </a:rPr>
                        <a:t>Alcaldía Mayor o Secretaría General</a:t>
                      </a:r>
                    </a:p>
                  </a:txBody>
                  <a:tcPr marL="107950" marR="107950" marT="53975" marB="53975" anchor="ctr">
                    <a:lnL w="12700" cmpd="sng">
                      <a:solidFill>
                        <a:sysClr val="windowText" lastClr="000000"/>
                      </a:solidFill>
                    </a:lnL>
                    <a:lnR w="12700" cmpd="sng">
                      <a:solidFill>
                        <a:sysClr val="windowText" lastClr="000000"/>
                      </a:solidFill>
                    </a:lnR>
                    <a:lnT w="12700" cap="flat" cmpd="sng" algn="ctr">
                      <a:solidFill>
                        <a:sysClr val="windowText" lastClr="000000"/>
                      </a:solidFill>
                      <a:prstDash val="solid"/>
                      <a:round/>
                      <a:headEnd type="none" w="med" len="med"/>
                      <a:tailEnd type="none" w="med" len="med"/>
                    </a:lnT>
                    <a:lnB w="12700" cmpd="sng">
                      <a:solidFill>
                        <a:sysClr val="windowText" lastClr="000000"/>
                      </a:solidFill>
                    </a:lnB>
                    <a:lnTlToBr w="12700" cmpd="sng">
                      <a:noFill/>
                      <a:prstDash val="solid"/>
                    </a:lnTlToBr>
                    <a:lnBlToTr w="12700" cmpd="sng">
                      <a:noFill/>
                      <a:prstDash val="solid"/>
                    </a:lnBlToTr>
                    <a:solidFill>
                      <a:schemeClr val="accent3">
                        <a:lumMod val="20000"/>
                        <a:lumOff val="80000"/>
                      </a:schemeClr>
                    </a:solidFill>
                  </a:tcPr>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9744126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esquinas redondeadas 48">
            <a:extLst>
              <a:ext uri="{FF2B5EF4-FFF2-40B4-BE49-F238E27FC236}">
                <a16:creationId xmlns:a16="http://schemas.microsoft.com/office/drawing/2014/main" xmlns="" id="{447B17C7-5D3F-4CC8-BBE8-64612F009D60}"/>
              </a:ext>
            </a:extLst>
          </p:cNvPr>
          <p:cNvSpPr/>
          <p:nvPr/>
        </p:nvSpPr>
        <p:spPr>
          <a:xfrm>
            <a:off x="685800" y="2512020"/>
            <a:ext cx="7445502" cy="1833960"/>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5400" b="1" dirty="0">
                <a:solidFill>
                  <a:schemeClr val="tx1"/>
                </a:solidFill>
                <a:latin typeface="Arial Narrow" panose="020B0606020202030204" pitchFamily="34" charset="0"/>
              </a:rPr>
              <a:t>2. Varios </a:t>
            </a:r>
          </a:p>
        </p:txBody>
      </p:sp>
    </p:spTree>
    <p:extLst>
      <p:ext uri="{BB962C8B-B14F-4D97-AF65-F5344CB8AC3E}">
        <p14:creationId xmlns:p14="http://schemas.microsoft.com/office/powerpoint/2010/main" val="26577630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1"/>
          <p:cNvSpPr txBox="1">
            <a:spLocks/>
          </p:cNvSpPr>
          <p:nvPr/>
        </p:nvSpPr>
        <p:spPr>
          <a:xfrm>
            <a:off x="559965" y="1869281"/>
            <a:ext cx="7772400" cy="85791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8000" b="1" dirty="0">
                <a:solidFill>
                  <a:schemeClr val="bg1"/>
                </a:solidFill>
                <a:latin typeface="Arial Narrow"/>
                <a:cs typeface="Arial Narrow"/>
              </a:rPr>
              <a:t>GRACIAS</a:t>
            </a:r>
          </a:p>
        </p:txBody>
      </p:sp>
      <p:sp>
        <p:nvSpPr>
          <p:cNvPr id="5" name="Título 1"/>
          <p:cNvSpPr txBox="1">
            <a:spLocks/>
          </p:cNvSpPr>
          <p:nvPr/>
        </p:nvSpPr>
        <p:spPr>
          <a:xfrm>
            <a:off x="408963" y="4458004"/>
            <a:ext cx="7772400" cy="857913"/>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s-ES" sz="3200" dirty="0">
                <a:solidFill>
                  <a:schemeClr val="bg1"/>
                </a:solidFill>
                <a:latin typeface="Arial Narrow"/>
                <a:cs typeface="Arial Narrow"/>
              </a:rPr>
              <a:t>Instituto Distrital de Gestión de Riesgos y Cambio Climático – IDIGER</a:t>
            </a:r>
          </a:p>
          <a:p>
            <a:r>
              <a:rPr lang="es-ES" sz="3200" dirty="0">
                <a:solidFill>
                  <a:schemeClr val="bg1"/>
                </a:solidFill>
                <a:latin typeface="Arial Narrow"/>
                <a:cs typeface="Arial Narrow"/>
              </a:rPr>
              <a:t>Diagonal 47 # 77A - 09 Interior 11</a:t>
            </a:r>
          </a:p>
          <a:p>
            <a:r>
              <a:rPr lang="es-ES" sz="3200" dirty="0">
                <a:solidFill>
                  <a:schemeClr val="bg1"/>
                </a:solidFill>
                <a:latin typeface="Arial Narrow"/>
                <a:cs typeface="Arial Narrow"/>
              </a:rPr>
              <a:t>PBX 429 28 00</a:t>
            </a:r>
          </a:p>
        </p:txBody>
      </p:sp>
    </p:spTree>
    <p:extLst>
      <p:ext uri="{BB962C8B-B14F-4D97-AF65-F5344CB8AC3E}">
        <p14:creationId xmlns:p14="http://schemas.microsoft.com/office/powerpoint/2010/main" val="1108226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1"/>
          <p:cNvSpPr>
            <a:spLocks noGrp="1"/>
          </p:cNvSpPr>
          <p:nvPr>
            <p:ph type="ctrTitle"/>
          </p:nvPr>
        </p:nvSpPr>
        <p:spPr>
          <a:xfrm>
            <a:off x="685800" y="122441"/>
            <a:ext cx="7772400" cy="857913"/>
          </a:xfrm>
        </p:spPr>
        <p:txBody>
          <a:bodyPr>
            <a:normAutofit/>
          </a:bodyPr>
          <a:lstStyle/>
          <a:p>
            <a:pPr algn="l"/>
            <a:r>
              <a:rPr lang="es-ES" sz="3600" b="1" dirty="0">
                <a:solidFill>
                  <a:schemeClr val="accent3">
                    <a:lumMod val="50000"/>
                  </a:schemeClr>
                </a:solidFill>
                <a:latin typeface="Arial Narrow"/>
                <a:cs typeface="Arial Narrow"/>
              </a:rPr>
              <a:t>Orden del día</a:t>
            </a:r>
          </a:p>
        </p:txBody>
      </p:sp>
      <p:sp>
        <p:nvSpPr>
          <p:cNvPr id="25" name="Rectángulo: esquinas redondeadas 27">
            <a:extLst>
              <a:ext uri="{FF2B5EF4-FFF2-40B4-BE49-F238E27FC236}">
                <a16:creationId xmlns:a16="http://schemas.microsoft.com/office/drawing/2014/main" xmlns="" id="{A738D4F9-286A-40DE-B4FD-A496C68D1A5B}"/>
              </a:ext>
            </a:extLst>
          </p:cNvPr>
          <p:cNvSpPr/>
          <p:nvPr/>
        </p:nvSpPr>
        <p:spPr>
          <a:xfrm>
            <a:off x="1965960" y="2053173"/>
            <a:ext cx="5705856" cy="530352"/>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s-ES" sz="2400" b="1" dirty="0">
                <a:solidFill>
                  <a:schemeClr val="tx1"/>
                </a:solidFill>
                <a:latin typeface="Arial Narrow" panose="020B0606020202030204" pitchFamily="34" charset="0"/>
              </a:rPr>
              <a:t>Primera temporada de lluvias - IDIGER</a:t>
            </a:r>
          </a:p>
        </p:txBody>
      </p:sp>
      <p:sp>
        <p:nvSpPr>
          <p:cNvPr id="26" name="Elipse 28">
            <a:extLst>
              <a:ext uri="{FF2B5EF4-FFF2-40B4-BE49-F238E27FC236}">
                <a16:creationId xmlns:a16="http://schemas.microsoft.com/office/drawing/2014/main" xmlns="" id="{AB56CD0F-9BD2-4136-AF7C-461589B9834B}"/>
              </a:ext>
            </a:extLst>
          </p:cNvPr>
          <p:cNvSpPr/>
          <p:nvPr/>
        </p:nvSpPr>
        <p:spPr>
          <a:xfrm>
            <a:off x="1239012" y="2093349"/>
            <a:ext cx="448056" cy="450000"/>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chemeClr val="tx1"/>
                </a:solidFill>
                <a:latin typeface="Arial Narrow" panose="020B0606020202030204" pitchFamily="34" charset="0"/>
              </a:rPr>
              <a:t>1</a:t>
            </a:r>
          </a:p>
        </p:txBody>
      </p:sp>
      <p:cxnSp>
        <p:nvCxnSpPr>
          <p:cNvPr id="27" name="Conector recto 29">
            <a:extLst>
              <a:ext uri="{FF2B5EF4-FFF2-40B4-BE49-F238E27FC236}">
                <a16:creationId xmlns:a16="http://schemas.microsoft.com/office/drawing/2014/main" xmlns="" id="{5233ADD9-B056-45AF-9D57-D9B376D6EAC2}"/>
              </a:ext>
            </a:extLst>
          </p:cNvPr>
          <p:cNvCxnSpPr>
            <a:cxnSpLocks/>
            <a:stCxn id="25" idx="1"/>
            <a:endCxn id="26" idx="6"/>
          </p:cNvCxnSpPr>
          <p:nvPr/>
        </p:nvCxnSpPr>
        <p:spPr>
          <a:xfrm flipH="1">
            <a:off x="1687068" y="2318349"/>
            <a:ext cx="278892" cy="0"/>
          </a:xfrm>
          <a:prstGeom prst="line">
            <a:avLst/>
          </a:prstGeom>
          <a:ln w="127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sp>
        <p:nvSpPr>
          <p:cNvPr id="43" name="Rectángulo: esquinas redondeadas 5">
            <a:extLst>
              <a:ext uri="{FF2B5EF4-FFF2-40B4-BE49-F238E27FC236}">
                <a16:creationId xmlns:a16="http://schemas.microsoft.com/office/drawing/2014/main" xmlns="" id="{43EE516D-3458-4589-BC49-6E1E02F8B841}"/>
              </a:ext>
            </a:extLst>
          </p:cNvPr>
          <p:cNvSpPr/>
          <p:nvPr/>
        </p:nvSpPr>
        <p:spPr>
          <a:xfrm>
            <a:off x="1965960" y="2909191"/>
            <a:ext cx="5705856" cy="530352"/>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r>
              <a:rPr lang="es-ES" sz="2400" b="1" dirty="0">
                <a:solidFill>
                  <a:schemeClr val="tx1"/>
                </a:solidFill>
                <a:latin typeface="Arial Narrow" panose="020B0606020202030204" pitchFamily="34" charset="0"/>
              </a:rPr>
              <a:t>Varios</a:t>
            </a:r>
          </a:p>
        </p:txBody>
      </p:sp>
      <p:sp>
        <p:nvSpPr>
          <p:cNvPr id="44" name="Elipse 6">
            <a:extLst>
              <a:ext uri="{FF2B5EF4-FFF2-40B4-BE49-F238E27FC236}">
                <a16:creationId xmlns:a16="http://schemas.microsoft.com/office/drawing/2014/main" xmlns="" id="{848DE7BA-F110-4DEF-A0D9-0330C9014112}"/>
              </a:ext>
            </a:extLst>
          </p:cNvPr>
          <p:cNvSpPr/>
          <p:nvPr/>
        </p:nvSpPr>
        <p:spPr>
          <a:xfrm>
            <a:off x="1239012" y="2949367"/>
            <a:ext cx="448056" cy="450000"/>
          </a:xfrm>
          <a:prstGeom prst="ellipse">
            <a:avLst/>
          </a:prstGeom>
          <a:solidFill>
            <a:schemeClr val="bg1"/>
          </a:solidFill>
          <a:ln>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b="1" dirty="0">
                <a:solidFill>
                  <a:schemeClr val="tx1"/>
                </a:solidFill>
                <a:latin typeface="Arial Narrow" panose="020B0606020202030204" pitchFamily="34" charset="0"/>
              </a:rPr>
              <a:t>2</a:t>
            </a:r>
          </a:p>
        </p:txBody>
      </p:sp>
      <p:cxnSp>
        <p:nvCxnSpPr>
          <p:cNvPr id="45" name="Conector recto 8">
            <a:extLst>
              <a:ext uri="{FF2B5EF4-FFF2-40B4-BE49-F238E27FC236}">
                <a16:creationId xmlns:a16="http://schemas.microsoft.com/office/drawing/2014/main" xmlns="" id="{A757C57C-C09C-4513-B27E-797A87E82631}"/>
              </a:ext>
            </a:extLst>
          </p:cNvPr>
          <p:cNvCxnSpPr>
            <a:cxnSpLocks/>
            <a:stCxn id="43" idx="1"/>
            <a:endCxn id="44" idx="6"/>
          </p:cNvCxnSpPr>
          <p:nvPr/>
        </p:nvCxnSpPr>
        <p:spPr>
          <a:xfrm flipH="1">
            <a:off x="1687068" y="3174367"/>
            <a:ext cx="278892" cy="0"/>
          </a:xfrm>
          <a:prstGeom prst="line">
            <a:avLst/>
          </a:prstGeom>
          <a:ln w="12700">
            <a:solidFill>
              <a:schemeClr val="accent3">
                <a:lumMod val="75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634869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esquinas redondeadas 48">
            <a:extLst>
              <a:ext uri="{FF2B5EF4-FFF2-40B4-BE49-F238E27FC236}">
                <a16:creationId xmlns:a16="http://schemas.microsoft.com/office/drawing/2014/main" xmlns="" id="{447B17C7-5D3F-4CC8-BBE8-64612F009D60}"/>
              </a:ext>
            </a:extLst>
          </p:cNvPr>
          <p:cNvSpPr/>
          <p:nvPr/>
        </p:nvSpPr>
        <p:spPr>
          <a:xfrm>
            <a:off x="849249" y="2158337"/>
            <a:ext cx="7445502" cy="1833960"/>
          </a:xfrm>
          <a:prstGeom prst="roundRect">
            <a:avLst/>
          </a:prstGeom>
          <a:solidFill>
            <a:schemeClr val="bg1"/>
          </a:solidFill>
          <a:ln w="12700">
            <a:solidFill>
              <a:schemeClr val="accent3">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ES" sz="5400" b="1" dirty="0">
                <a:solidFill>
                  <a:schemeClr val="tx1"/>
                </a:solidFill>
                <a:latin typeface="Arial Narrow" panose="020B0606020202030204" pitchFamily="34" charset="0"/>
              </a:rPr>
              <a:t>1. Primera Temporada de Luvias – IDIGER </a:t>
            </a:r>
          </a:p>
        </p:txBody>
      </p:sp>
    </p:spTree>
    <p:extLst>
      <p:ext uri="{BB962C8B-B14F-4D97-AF65-F5344CB8AC3E}">
        <p14:creationId xmlns:p14="http://schemas.microsoft.com/office/powerpoint/2010/main" val="37941202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http://mapasbogota.sire.gov.co:280/SAB/2020/acumuladas/ay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2565" y="1292775"/>
            <a:ext cx="3482026" cy="49248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http://mapasbogota.sire.gov.co:280/SAB/2020/acumuladas/Ultimos14dia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6013" y="1292775"/>
            <a:ext cx="3482026" cy="4924800"/>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7"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61" name="Título 1"/>
          <p:cNvSpPr txBox="1">
            <a:spLocks/>
          </p:cNvSpPr>
          <p:nvPr/>
        </p:nvSpPr>
        <p:spPr bwMode="auto">
          <a:xfrm>
            <a:off x="827584" y="116632"/>
            <a:ext cx="7449951" cy="46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latin typeface="Arial Narrow" panose="020B0606020202030204" pitchFamily="34" charset="0"/>
                <a:cs typeface="Arial" panose="020B0604020202020204" pitchFamily="34" charset="0"/>
              </a:rPr>
              <a:t>Comportamiento lluvias</a:t>
            </a:r>
          </a:p>
        </p:txBody>
      </p:sp>
      <p:sp>
        <p:nvSpPr>
          <p:cNvPr id="49" name="CuadroTexto 15"/>
          <p:cNvSpPr txBox="1"/>
          <p:nvPr/>
        </p:nvSpPr>
        <p:spPr>
          <a:xfrm>
            <a:off x="285719" y="827204"/>
            <a:ext cx="3922186" cy="584775"/>
          </a:xfrm>
          <a:prstGeom prst="rect">
            <a:avLst/>
          </a:prstGeom>
          <a:solidFill>
            <a:schemeClr val="bg1"/>
          </a:solidFill>
        </p:spPr>
        <p:txBody>
          <a:bodyPr wrap="square" rtlCol="0">
            <a:spAutoFit/>
          </a:bodyPr>
          <a:lstStyle/>
          <a:p>
            <a:pPr algn="ctr"/>
            <a:r>
              <a:rPr lang="es-ES" sz="1600" i="1" dirty="0">
                <a:solidFill>
                  <a:srgbClr val="0070C0"/>
                </a:solidFill>
                <a:latin typeface="Arial Narrow" panose="020B0606020202030204" pitchFamily="34" charset="0"/>
              </a:rPr>
              <a:t>Distribución espacial de la precipitación acumulada 14 días (</a:t>
            </a:r>
            <a:r>
              <a:rPr lang="es-ES" sz="1600" i="1" dirty="0" smtClean="0">
                <a:solidFill>
                  <a:srgbClr val="0070C0"/>
                </a:solidFill>
                <a:latin typeface="Arial Narrow" panose="020B0606020202030204" pitchFamily="34" charset="0"/>
              </a:rPr>
              <a:t>25 </a:t>
            </a:r>
            <a:r>
              <a:rPr lang="es-ES" sz="1600" i="1" dirty="0">
                <a:solidFill>
                  <a:srgbClr val="0070C0"/>
                </a:solidFill>
                <a:latin typeface="Arial Narrow" panose="020B0606020202030204" pitchFamily="34" charset="0"/>
              </a:rPr>
              <a:t>feb – </a:t>
            </a:r>
            <a:r>
              <a:rPr lang="es-ES" sz="1600" i="1" dirty="0" smtClean="0">
                <a:solidFill>
                  <a:srgbClr val="0070C0"/>
                </a:solidFill>
                <a:latin typeface="Arial Narrow" panose="020B0606020202030204" pitchFamily="34" charset="0"/>
              </a:rPr>
              <a:t>9 </a:t>
            </a:r>
            <a:r>
              <a:rPr lang="es-ES" sz="1600" i="1" dirty="0">
                <a:solidFill>
                  <a:srgbClr val="0070C0"/>
                </a:solidFill>
                <a:latin typeface="Arial Narrow" panose="020B0606020202030204" pitchFamily="34" charset="0"/>
              </a:rPr>
              <a:t>mar) </a:t>
            </a:r>
          </a:p>
        </p:txBody>
      </p:sp>
      <p:sp>
        <p:nvSpPr>
          <p:cNvPr id="54" name="53 Rectángulo"/>
          <p:cNvSpPr/>
          <p:nvPr/>
        </p:nvSpPr>
        <p:spPr>
          <a:xfrm>
            <a:off x="3294728" y="6217575"/>
            <a:ext cx="2552686" cy="307777"/>
          </a:xfrm>
          <a:prstGeom prst="rect">
            <a:avLst/>
          </a:prstGeom>
        </p:spPr>
        <p:txBody>
          <a:bodyPr wrap="none">
            <a:spAutoFit/>
          </a:bodyPr>
          <a:lstStyle/>
          <a:p>
            <a:pPr algn="ctr"/>
            <a:r>
              <a:rPr lang="es-ES" sz="1400" dirty="0">
                <a:latin typeface="Arial Narrow" panose="020B0606020202030204" pitchFamily="34" charset="0"/>
              </a:rPr>
              <a:t>Link: </a:t>
            </a:r>
            <a:r>
              <a:rPr lang="es-ES" sz="1400" dirty="0">
                <a:solidFill>
                  <a:srgbClr val="0000E1"/>
                </a:solidFill>
                <a:latin typeface="Arial Narrow" panose="020B0606020202030204" pitchFamily="34" charset="0"/>
              </a:rPr>
              <a:t>http://www.sire.gov.co/web/sab</a:t>
            </a:r>
          </a:p>
        </p:txBody>
      </p:sp>
      <p:sp>
        <p:nvSpPr>
          <p:cNvPr id="11" name="CuadroTexto 15"/>
          <p:cNvSpPr txBox="1"/>
          <p:nvPr/>
        </p:nvSpPr>
        <p:spPr>
          <a:xfrm>
            <a:off x="4932485" y="827204"/>
            <a:ext cx="3922186" cy="584775"/>
          </a:xfrm>
          <a:prstGeom prst="rect">
            <a:avLst/>
          </a:prstGeom>
          <a:solidFill>
            <a:schemeClr val="bg1"/>
          </a:solidFill>
        </p:spPr>
        <p:txBody>
          <a:bodyPr wrap="square" rtlCol="0">
            <a:spAutoFit/>
          </a:bodyPr>
          <a:lstStyle/>
          <a:p>
            <a:pPr algn="ctr"/>
            <a:r>
              <a:rPr lang="es-ES" sz="1600" i="1" dirty="0">
                <a:solidFill>
                  <a:srgbClr val="0070C0"/>
                </a:solidFill>
                <a:latin typeface="Arial Narrow" panose="020B0606020202030204" pitchFamily="34" charset="0"/>
              </a:rPr>
              <a:t>Distribución espacial de la precipitación acumulada ayer (9 mar) </a:t>
            </a:r>
          </a:p>
        </p:txBody>
      </p:sp>
      <p:pic>
        <p:nvPicPr>
          <p:cNvPr id="13" name="Picture 5"/>
          <p:cNvPicPr>
            <a:picLocks noChangeAspect="1" noChangeArrowheads="1"/>
          </p:cNvPicPr>
          <p:nvPr/>
        </p:nvPicPr>
        <p:blipFill rotWithShape="1">
          <a:blip r:embed="rId4">
            <a:extLst>
              <a:ext uri="{28A0092B-C50C-407E-A947-70E740481C1C}">
                <a14:useLocalDpi xmlns:a14="http://schemas.microsoft.com/office/drawing/2010/main" val="0"/>
              </a:ext>
            </a:extLst>
          </a:blip>
          <a:srcRect l="73935" t="85236" r="14281" b="3132"/>
          <a:stretch/>
        </p:blipFill>
        <p:spPr bwMode="auto">
          <a:xfrm>
            <a:off x="7513069" y="5837094"/>
            <a:ext cx="1432523" cy="795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171220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panose="020B0604020202020204" pitchFamily="34" charset="0"/>
              <a:cs typeface="Arial" panose="020B0604020202020204" pitchFamily="34" charset="0"/>
            </a:endParaRPr>
          </a:p>
        </p:txBody>
      </p:sp>
      <p:sp>
        <p:nvSpPr>
          <p:cNvPr id="7"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panose="020B0604020202020204" pitchFamily="34" charset="0"/>
              <a:cs typeface="Arial" panose="020B0604020202020204" pitchFamily="34" charset="0"/>
            </a:endParaRPr>
          </a:p>
        </p:txBody>
      </p:sp>
      <p:sp>
        <p:nvSpPr>
          <p:cNvPr id="61" name="Título 1"/>
          <p:cNvSpPr txBox="1">
            <a:spLocks/>
          </p:cNvSpPr>
          <p:nvPr/>
        </p:nvSpPr>
        <p:spPr bwMode="auto">
          <a:xfrm>
            <a:off x="827584" y="13120"/>
            <a:ext cx="7449951" cy="46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cs typeface="Arial" panose="020B0604020202020204" pitchFamily="34" charset="0"/>
              </a:rPr>
              <a:t>Consolidado de eventos</a:t>
            </a:r>
          </a:p>
        </p:txBody>
      </p:sp>
      <p:sp>
        <p:nvSpPr>
          <p:cNvPr id="15" name="CuadroTexto 34"/>
          <p:cNvSpPr txBox="1"/>
          <p:nvPr/>
        </p:nvSpPr>
        <p:spPr>
          <a:xfrm>
            <a:off x="6869617" y="3243758"/>
            <a:ext cx="504457" cy="588110"/>
          </a:xfrm>
          <a:prstGeom prst="rect">
            <a:avLst/>
          </a:prstGeom>
          <a:noFill/>
        </p:spPr>
        <p:txBody>
          <a:bodyPr wrap="square" rtlCol="0">
            <a:spAutoFit/>
          </a:bodyPr>
          <a:lstStyle/>
          <a:p>
            <a:pPr algn="ctr"/>
            <a:r>
              <a:rPr lang="es-ES" sz="1611" b="1" dirty="0">
                <a:solidFill>
                  <a:schemeClr val="tx2">
                    <a:lumMod val="50000"/>
                  </a:schemeClr>
                </a:solidFill>
                <a:latin typeface="Arial" panose="020B0604020202020204" pitchFamily="34" charset="0"/>
                <a:cs typeface="Arial" panose="020B0604020202020204" pitchFamily="34" charset="0"/>
              </a:rPr>
              <a:t>123</a:t>
            </a:r>
          </a:p>
        </p:txBody>
      </p:sp>
      <p:sp>
        <p:nvSpPr>
          <p:cNvPr id="16" name="CuadroTexto 35"/>
          <p:cNvSpPr txBox="1"/>
          <p:nvPr/>
        </p:nvSpPr>
        <p:spPr>
          <a:xfrm>
            <a:off x="6869617" y="3475116"/>
            <a:ext cx="504457" cy="340221"/>
          </a:xfrm>
          <a:prstGeom prst="rect">
            <a:avLst/>
          </a:prstGeom>
          <a:noFill/>
        </p:spPr>
        <p:txBody>
          <a:bodyPr wrap="square" rtlCol="0">
            <a:spAutoFit/>
          </a:bodyPr>
          <a:lstStyle/>
          <a:p>
            <a:pPr algn="ctr"/>
            <a:r>
              <a:rPr lang="es-ES" sz="1611" b="1" dirty="0">
                <a:solidFill>
                  <a:schemeClr val="tx2">
                    <a:lumMod val="50000"/>
                  </a:schemeClr>
                </a:solidFill>
                <a:latin typeface="Arial" panose="020B0604020202020204" pitchFamily="34" charset="0"/>
                <a:cs typeface="Arial" panose="020B0604020202020204" pitchFamily="34" charset="0"/>
              </a:rPr>
              <a:t>5</a:t>
            </a:r>
          </a:p>
        </p:txBody>
      </p:sp>
      <p:sp>
        <p:nvSpPr>
          <p:cNvPr id="17" name="CuadroTexto 36"/>
          <p:cNvSpPr txBox="1"/>
          <p:nvPr/>
        </p:nvSpPr>
        <p:spPr>
          <a:xfrm>
            <a:off x="6211493" y="2564181"/>
            <a:ext cx="425799" cy="340221"/>
          </a:xfrm>
          <a:prstGeom prst="rect">
            <a:avLst/>
          </a:prstGeom>
          <a:noFill/>
        </p:spPr>
        <p:txBody>
          <a:bodyPr wrap="square" rtlCol="0">
            <a:spAutoFit/>
          </a:bodyPr>
          <a:lstStyle/>
          <a:p>
            <a:pPr algn="ctr"/>
            <a:r>
              <a:rPr lang="es-ES" sz="1611" b="1" dirty="0">
                <a:solidFill>
                  <a:schemeClr val="bg1"/>
                </a:solidFill>
                <a:latin typeface="Arial" panose="020B0604020202020204" pitchFamily="34" charset="0"/>
                <a:cs typeface="Arial" panose="020B0604020202020204" pitchFamily="34" charset="0"/>
              </a:rPr>
              <a:t>3</a:t>
            </a:r>
          </a:p>
        </p:txBody>
      </p:sp>
      <p:sp>
        <p:nvSpPr>
          <p:cNvPr id="18" name="CuadroTexto 37"/>
          <p:cNvSpPr txBox="1"/>
          <p:nvPr/>
        </p:nvSpPr>
        <p:spPr>
          <a:xfrm>
            <a:off x="6869620" y="2564181"/>
            <a:ext cx="425799" cy="340221"/>
          </a:xfrm>
          <a:prstGeom prst="rect">
            <a:avLst/>
          </a:prstGeom>
          <a:noFill/>
        </p:spPr>
        <p:txBody>
          <a:bodyPr wrap="square" rtlCol="0">
            <a:spAutoFit/>
          </a:bodyPr>
          <a:lstStyle/>
          <a:p>
            <a:pPr algn="ctr"/>
            <a:r>
              <a:rPr lang="es-ES" sz="1611" b="1" dirty="0">
                <a:solidFill>
                  <a:srgbClr val="FFFFFF"/>
                </a:solidFill>
                <a:latin typeface="Arial" panose="020B0604020202020204" pitchFamily="34" charset="0"/>
                <a:cs typeface="Arial" panose="020B0604020202020204" pitchFamily="34" charset="0"/>
              </a:rPr>
              <a:t>4</a:t>
            </a:r>
          </a:p>
        </p:txBody>
      </p:sp>
      <p:graphicFrame>
        <p:nvGraphicFramePr>
          <p:cNvPr id="19" name="Tabla 40"/>
          <p:cNvGraphicFramePr>
            <a:graphicFrameLocks noGrp="1"/>
          </p:cNvGraphicFramePr>
          <p:nvPr>
            <p:extLst>
              <p:ext uri="{D42A27DB-BD31-4B8C-83A1-F6EECF244321}">
                <p14:modId xmlns:p14="http://schemas.microsoft.com/office/powerpoint/2010/main" val="4198907919"/>
              </p:ext>
            </p:extLst>
          </p:nvPr>
        </p:nvGraphicFramePr>
        <p:xfrm>
          <a:off x="1528523" y="3194827"/>
          <a:ext cx="5902469" cy="608926"/>
        </p:xfrm>
        <a:graphic>
          <a:graphicData uri="http://schemas.openxmlformats.org/drawingml/2006/table">
            <a:tbl>
              <a:tblPr firstRow="1">
                <a:tableStyleId>{5C22544A-7EE6-4342-B048-85BDC9FD1C3A}</a:tableStyleId>
              </a:tblPr>
              <a:tblGrid>
                <a:gridCol w="5139953"/>
                <a:gridCol w="762516"/>
              </a:tblGrid>
              <a:tr h="302140">
                <a:tc>
                  <a:txBody>
                    <a:bodyPr/>
                    <a:lstStyle/>
                    <a:p>
                      <a:pPr algn="ctr" fontAlgn="ctr"/>
                      <a:r>
                        <a:rPr lang="es-CO" sz="900" b="1" i="0" u="none" strike="noStrike" dirty="0" smtClean="0">
                          <a:solidFill>
                            <a:schemeClr val="tx1"/>
                          </a:solidFill>
                          <a:effectLst/>
                          <a:latin typeface="Arial" panose="020B0604020202020204" pitchFamily="34" charset="0"/>
                          <a:cs typeface="Arial" panose="020B0604020202020204" pitchFamily="34" charset="0"/>
                        </a:rPr>
                        <a:t>TOTAL EVENTOS POR TEMPORADA</a:t>
                      </a:r>
                      <a:endParaRPr lang="es-CO" sz="900" b="1" i="0" u="none" strike="noStrike" dirty="0">
                        <a:solidFill>
                          <a:schemeClr val="tx1"/>
                        </a:solidFill>
                        <a:effectLst/>
                        <a:latin typeface="Arial" panose="020B0604020202020204" pitchFamily="34" charset="0"/>
                        <a:cs typeface="Arial" panose="020B0604020202020204" pitchFamily="34" charset="0"/>
                      </a:endParaRPr>
                    </a:p>
                  </a:txBody>
                  <a:tcPr marL="8982" marR="8982" marT="8982" marB="0" anchor="ctr">
                    <a:solidFill>
                      <a:srgbClr val="92D050"/>
                    </a:solidFill>
                  </a:tcPr>
                </a:tc>
                <a:tc>
                  <a:txBody>
                    <a:bodyPr/>
                    <a:lstStyle/>
                    <a:p>
                      <a:pPr algn="ctr" fontAlgn="ctr"/>
                      <a:r>
                        <a:rPr lang="es-CO" sz="1200" b="1" i="0" u="none" strike="noStrike" dirty="0" smtClean="0">
                          <a:solidFill>
                            <a:schemeClr val="tx1"/>
                          </a:solidFill>
                          <a:effectLst/>
                          <a:latin typeface="Arial" panose="020B0604020202020204" pitchFamily="34" charset="0"/>
                          <a:cs typeface="Arial" panose="020B0604020202020204" pitchFamily="34" charset="0"/>
                        </a:rPr>
                        <a:t>385</a:t>
                      </a:r>
                      <a:endParaRPr lang="es-CO" sz="1200" b="1" i="0" u="none" strike="noStrike" dirty="0">
                        <a:solidFill>
                          <a:schemeClr val="tx1"/>
                        </a:solidFill>
                        <a:effectLst/>
                        <a:latin typeface="Arial" panose="020B0604020202020204" pitchFamily="34" charset="0"/>
                        <a:cs typeface="Arial" panose="020B0604020202020204" pitchFamily="34" charset="0"/>
                      </a:endParaRPr>
                    </a:p>
                  </a:txBody>
                  <a:tcPr marL="8982" marR="8982" marT="8982" marB="0" anchor="ctr">
                    <a:solidFill>
                      <a:srgbClr val="92D050"/>
                    </a:solidFill>
                  </a:tcPr>
                </a:tc>
              </a:tr>
              <a:tr h="306786">
                <a:tc>
                  <a:txBody>
                    <a:bodyPr/>
                    <a:lstStyle/>
                    <a:p>
                      <a:pPr algn="ctr" fontAlgn="ctr"/>
                      <a:r>
                        <a:rPr lang="es-CO" sz="900" b="1" i="0" u="none" strike="noStrike" dirty="0" smtClean="0">
                          <a:solidFill>
                            <a:srgbClr val="000000"/>
                          </a:solidFill>
                          <a:effectLst/>
                          <a:latin typeface="Arial" panose="020B0604020202020204" pitchFamily="34" charset="0"/>
                          <a:cs typeface="Arial" panose="020B0604020202020204" pitchFamily="34" charset="0"/>
                        </a:rPr>
                        <a:t>TOTAL</a:t>
                      </a:r>
                      <a:r>
                        <a:rPr lang="es-CO" sz="900" b="1" i="0" u="none" strike="noStrike" baseline="0" dirty="0" smtClean="0">
                          <a:solidFill>
                            <a:srgbClr val="000000"/>
                          </a:solidFill>
                          <a:effectLst/>
                          <a:latin typeface="Arial" panose="020B0604020202020204" pitchFamily="34" charset="0"/>
                          <a:cs typeface="Arial" panose="020B0604020202020204" pitchFamily="34" charset="0"/>
                        </a:rPr>
                        <a:t> EVENTOS CON FAMILIAS QUE RECIBIERON AYUDAS HUMANITARIAS</a:t>
                      </a:r>
                      <a:endParaRPr lang="es-CO" sz="9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solidFill>
                      <a:srgbClr val="92D050"/>
                    </a:solidFill>
                  </a:tcPr>
                </a:tc>
                <a:tc>
                  <a:txBody>
                    <a:bodyPr/>
                    <a:lstStyle/>
                    <a:p>
                      <a:pPr algn="ctr" fontAlgn="ctr"/>
                      <a:r>
                        <a:rPr lang="es-CO" sz="1200" b="1" i="0" u="none" strike="noStrike" dirty="0" smtClean="0">
                          <a:solidFill>
                            <a:schemeClr val="dk1"/>
                          </a:solidFill>
                          <a:effectLst/>
                          <a:latin typeface="Arial" panose="020B0604020202020204" pitchFamily="34" charset="0"/>
                          <a:cs typeface="Arial" panose="020B0604020202020204" pitchFamily="34" charset="0"/>
                        </a:rPr>
                        <a:t>12</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solidFill>
                      <a:srgbClr val="92D050"/>
                    </a:solidFill>
                  </a:tcPr>
                </a:tc>
              </a:tr>
            </a:tbl>
          </a:graphicData>
        </a:graphic>
      </p:graphicFrame>
      <p:graphicFrame>
        <p:nvGraphicFramePr>
          <p:cNvPr id="20" name="Tabla 41"/>
          <p:cNvGraphicFramePr>
            <a:graphicFrameLocks noGrp="1"/>
          </p:cNvGraphicFramePr>
          <p:nvPr>
            <p:extLst>
              <p:ext uri="{D42A27DB-BD31-4B8C-83A1-F6EECF244321}">
                <p14:modId xmlns:p14="http://schemas.microsoft.com/office/powerpoint/2010/main" val="1127429475"/>
              </p:ext>
            </p:extLst>
          </p:nvPr>
        </p:nvGraphicFramePr>
        <p:xfrm>
          <a:off x="2149952" y="3866560"/>
          <a:ext cx="5281038" cy="705392"/>
        </p:xfrm>
        <a:graphic>
          <a:graphicData uri="http://schemas.openxmlformats.org/drawingml/2006/table">
            <a:tbl>
              <a:tblPr>
                <a:tableStyleId>{8799B23B-EC83-4686-B30A-512413B5E67A}</a:tableStyleId>
              </a:tblPr>
              <a:tblGrid>
                <a:gridCol w="4596300"/>
                <a:gridCol w="684738"/>
              </a:tblGrid>
              <a:tr h="240864">
                <a:tc>
                  <a:txBody>
                    <a:bodyPr/>
                    <a:lstStyle/>
                    <a:p>
                      <a:pPr algn="ctr" fontAlgn="b"/>
                      <a:r>
                        <a:rPr lang="es-CO" sz="900" b="0" u="none" strike="noStrike" dirty="0">
                          <a:effectLst/>
                          <a:latin typeface="Arial" panose="020B0604020202020204" pitchFamily="34" charset="0"/>
                          <a:cs typeface="Arial" panose="020B0604020202020204" pitchFamily="34" charset="0"/>
                        </a:rPr>
                        <a:t>BARRIOS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264</a:t>
                      </a: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232264">
                <a:tc>
                  <a:txBody>
                    <a:bodyPr/>
                    <a:lstStyle/>
                    <a:p>
                      <a:pPr algn="ctr" fontAlgn="b"/>
                      <a:r>
                        <a:rPr lang="es-CO" sz="900" b="0" u="none" strike="noStrike" dirty="0">
                          <a:effectLst/>
                          <a:latin typeface="Arial" panose="020B0604020202020204" pitchFamily="34" charset="0"/>
                          <a:cs typeface="Arial" panose="020B0604020202020204" pitchFamily="34" charset="0"/>
                        </a:rPr>
                        <a:t>PREDIOS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419</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232264">
                <a:tc>
                  <a:txBody>
                    <a:bodyPr/>
                    <a:lstStyle/>
                    <a:p>
                      <a:pPr algn="ctr" fontAlgn="b"/>
                      <a:r>
                        <a:rPr lang="es-CO" sz="900" b="0" u="none" strike="noStrike" dirty="0">
                          <a:effectLst/>
                          <a:latin typeface="Arial" panose="020B0604020202020204" pitchFamily="34" charset="0"/>
                          <a:cs typeface="Arial" panose="020B0604020202020204" pitchFamily="34" charset="0"/>
                        </a:rPr>
                        <a:t>FAMILIAS</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132</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bl>
          </a:graphicData>
        </a:graphic>
      </p:graphicFrame>
      <p:graphicFrame>
        <p:nvGraphicFramePr>
          <p:cNvPr id="21" name="Tabla 42"/>
          <p:cNvGraphicFramePr>
            <a:graphicFrameLocks noGrp="1"/>
          </p:cNvGraphicFramePr>
          <p:nvPr>
            <p:extLst>
              <p:ext uri="{D42A27DB-BD31-4B8C-83A1-F6EECF244321}">
                <p14:modId xmlns:p14="http://schemas.microsoft.com/office/powerpoint/2010/main" val="672844685"/>
              </p:ext>
            </p:extLst>
          </p:nvPr>
        </p:nvGraphicFramePr>
        <p:xfrm>
          <a:off x="2172764" y="4669244"/>
          <a:ext cx="5281038" cy="2041833"/>
        </p:xfrm>
        <a:graphic>
          <a:graphicData uri="http://schemas.openxmlformats.org/drawingml/2006/table">
            <a:tbl>
              <a:tblPr>
                <a:tableStyleId>{5C22544A-7EE6-4342-B048-85BDC9FD1C3A}</a:tableStyleId>
              </a:tblPr>
              <a:tblGrid>
                <a:gridCol w="4596300"/>
                <a:gridCol w="684738"/>
              </a:tblGrid>
              <a:tr h="252169">
                <a:tc>
                  <a:txBody>
                    <a:bodyPr/>
                    <a:lstStyle/>
                    <a:p>
                      <a:pPr algn="ctr" fontAlgn="b"/>
                      <a:r>
                        <a:rPr lang="es-CO" sz="900" b="0" u="none" strike="noStrike" dirty="0">
                          <a:effectLst/>
                          <a:latin typeface="Arial" panose="020B0604020202020204" pitchFamily="34" charset="0"/>
                          <a:cs typeface="Arial" panose="020B0604020202020204" pitchFamily="34" charset="0"/>
                        </a:rPr>
                        <a:t>ARBOLADO</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159</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r h="252169">
                <a:tc>
                  <a:txBody>
                    <a:bodyPr/>
                    <a:lstStyle/>
                    <a:p>
                      <a:pPr algn="ctr" fontAlgn="b"/>
                      <a:r>
                        <a:rPr lang="es-CO" sz="900" b="0" u="none" strike="noStrike" dirty="0">
                          <a:effectLst/>
                          <a:latin typeface="Arial" panose="020B0604020202020204" pitchFamily="34" charset="0"/>
                          <a:cs typeface="Arial" panose="020B0604020202020204" pitchFamily="34" charset="0"/>
                        </a:rPr>
                        <a:t>DESLIZAMIENTO</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14</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r h="276650">
                <a:tc>
                  <a:txBody>
                    <a:bodyPr/>
                    <a:lstStyle/>
                    <a:p>
                      <a:pPr algn="ctr" fontAlgn="b"/>
                      <a:r>
                        <a:rPr lang="es-CO" sz="900" b="0" u="none" strike="noStrike" dirty="0">
                          <a:effectLst/>
                          <a:latin typeface="Arial" panose="020B0604020202020204" pitchFamily="34" charset="0"/>
                          <a:cs typeface="Arial" panose="020B0604020202020204" pitchFamily="34" charset="0"/>
                        </a:rPr>
                        <a:t>ENCHARCAMIENTO</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192</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r h="252169">
                <a:tc>
                  <a:txBody>
                    <a:bodyPr/>
                    <a:lstStyle/>
                    <a:p>
                      <a:pPr algn="ctr" fontAlgn="b"/>
                      <a:r>
                        <a:rPr lang="es-CO" sz="900" b="0" u="none" strike="noStrike" dirty="0">
                          <a:effectLst/>
                          <a:latin typeface="Arial" panose="020B0604020202020204" pitchFamily="34" charset="0"/>
                          <a:cs typeface="Arial" panose="020B0604020202020204" pitchFamily="34" charset="0"/>
                        </a:rPr>
                        <a:t>INUNDACIÓN</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0</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r h="252169">
                <a:tc>
                  <a:txBody>
                    <a:bodyPr/>
                    <a:lstStyle/>
                    <a:p>
                      <a:pPr algn="ctr" fontAlgn="b"/>
                      <a:r>
                        <a:rPr lang="es-CO" sz="900" b="0" u="none" strike="noStrike" dirty="0">
                          <a:effectLst/>
                          <a:latin typeface="Arial" panose="020B0604020202020204" pitchFamily="34" charset="0"/>
                          <a:cs typeface="Arial" panose="020B0604020202020204" pitchFamily="34" charset="0"/>
                        </a:rPr>
                        <a:t>AVENIDA TORRENCIAL</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0</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r h="252169">
                <a:tc>
                  <a:txBody>
                    <a:bodyPr/>
                    <a:lstStyle/>
                    <a:p>
                      <a:pPr algn="ctr" fontAlgn="b"/>
                      <a:r>
                        <a:rPr lang="es-CO" sz="900" b="0" u="none" strike="noStrike" dirty="0">
                          <a:effectLst/>
                          <a:latin typeface="Arial" panose="020B0604020202020204" pitchFamily="34" charset="0"/>
                          <a:cs typeface="Arial" panose="020B0604020202020204" pitchFamily="34" charset="0"/>
                        </a:rPr>
                        <a:t>GRANIZADA</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0</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r h="252169">
                <a:tc>
                  <a:txBody>
                    <a:bodyPr/>
                    <a:lstStyle/>
                    <a:p>
                      <a:pPr algn="ctr" fontAlgn="b"/>
                      <a:r>
                        <a:rPr lang="es-CO" sz="900" b="0" u="none" strike="noStrike" dirty="0">
                          <a:effectLst/>
                          <a:latin typeface="Arial" panose="020B0604020202020204" pitchFamily="34" charset="0"/>
                          <a:cs typeface="Arial" panose="020B0604020202020204" pitchFamily="34" charset="0"/>
                        </a:rPr>
                        <a:t>TORMENTA </a:t>
                      </a:r>
                      <a:r>
                        <a:rPr lang="es-CO" sz="900" b="0" u="none" strike="noStrike" dirty="0" smtClean="0">
                          <a:effectLst/>
                          <a:latin typeface="Arial" panose="020B0604020202020204" pitchFamily="34" charset="0"/>
                          <a:cs typeface="Arial" panose="020B0604020202020204" pitchFamily="34" charset="0"/>
                        </a:rPr>
                        <a:t>ELÉCTRICA</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0</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r h="252169">
                <a:tc>
                  <a:txBody>
                    <a:bodyPr/>
                    <a:lstStyle/>
                    <a:p>
                      <a:pPr algn="ctr" fontAlgn="b"/>
                      <a:r>
                        <a:rPr lang="es-CO" sz="900" b="0" u="none" strike="noStrike" dirty="0">
                          <a:effectLst/>
                          <a:latin typeface="Arial" panose="020B0604020202020204" pitchFamily="34" charset="0"/>
                          <a:cs typeface="Arial" panose="020B0604020202020204" pitchFamily="34" charset="0"/>
                        </a:rPr>
                        <a:t>VIENTO</a:t>
                      </a:r>
                      <a:endParaRPr lang="es-CO" sz="9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200" b="1" i="0" u="none" strike="noStrike" dirty="0" smtClean="0">
                          <a:solidFill>
                            <a:srgbClr val="000000"/>
                          </a:solidFill>
                          <a:effectLst/>
                          <a:latin typeface="Arial" panose="020B0604020202020204" pitchFamily="34" charset="0"/>
                          <a:cs typeface="Arial" panose="020B0604020202020204" pitchFamily="34" charset="0"/>
                        </a:rPr>
                        <a:t>17</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bl>
          </a:graphicData>
        </a:graphic>
      </p:graphicFrame>
      <p:sp>
        <p:nvSpPr>
          <p:cNvPr id="24" name="Rectángulo 48"/>
          <p:cNvSpPr/>
          <p:nvPr/>
        </p:nvSpPr>
        <p:spPr>
          <a:xfrm rot="16200000">
            <a:off x="1492628" y="3941255"/>
            <a:ext cx="696792" cy="509593"/>
          </a:xfrm>
          <a:prstGeom prst="rect">
            <a:avLst/>
          </a:prstGeom>
          <a:solidFill>
            <a:srgbClr val="69A12B"/>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sz="600" dirty="0">
              <a:solidFill>
                <a:schemeClr val="tx1"/>
              </a:solidFill>
              <a:latin typeface="Arial" panose="020B0604020202020204" pitchFamily="34" charset="0"/>
              <a:cs typeface="Arial" panose="020B0604020202020204" pitchFamily="34" charset="0"/>
            </a:endParaRPr>
          </a:p>
        </p:txBody>
      </p:sp>
      <p:sp>
        <p:nvSpPr>
          <p:cNvPr id="25" name="CuadroTexto 49"/>
          <p:cNvSpPr txBox="1"/>
          <p:nvPr/>
        </p:nvSpPr>
        <p:spPr>
          <a:xfrm rot="16200000">
            <a:off x="1538241" y="3972751"/>
            <a:ext cx="856325" cy="430887"/>
          </a:xfrm>
          <a:prstGeom prst="rect">
            <a:avLst/>
          </a:prstGeom>
          <a:noFill/>
        </p:spPr>
        <p:txBody>
          <a:bodyPr wrap="none" rtlCol="0">
            <a:spAutoFit/>
          </a:bodyPr>
          <a:lstStyle/>
          <a:p>
            <a:r>
              <a:rPr lang="es-CO" sz="800" b="1" dirty="0">
                <a:latin typeface="Arial" panose="020B0604020202020204" pitchFamily="34" charset="0"/>
                <a:cs typeface="Arial" panose="020B0604020202020204" pitchFamily="34" charset="0"/>
              </a:rPr>
              <a:t>AFECTACIÓN</a:t>
            </a:r>
          </a:p>
          <a:p>
            <a:endParaRPr lang="es-CO" sz="1400" dirty="0">
              <a:latin typeface="Arial" panose="020B0604020202020204" pitchFamily="34" charset="0"/>
              <a:cs typeface="Arial" panose="020B0604020202020204" pitchFamily="34" charset="0"/>
            </a:endParaRPr>
          </a:p>
        </p:txBody>
      </p:sp>
      <p:sp>
        <p:nvSpPr>
          <p:cNvPr id="26" name="Rectángulo 50"/>
          <p:cNvSpPr/>
          <p:nvPr/>
        </p:nvSpPr>
        <p:spPr>
          <a:xfrm rot="16200000">
            <a:off x="817860" y="5435361"/>
            <a:ext cx="2040915" cy="509593"/>
          </a:xfrm>
          <a:prstGeom prst="rect">
            <a:avLst/>
          </a:prstGeom>
          <a:solidFill>
            <a:srgbClr val="69A12B"/>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sz="758" dirty="0">
              <a:solidFill>
                <a:schemeClr val="tx1"/>
              </a:solidFill>
              <a:latin typeface="Arial" panose="020B0604020202020204" pitchFamily="34" charset="0"/>
              <a:cs typeface="Arial" panose="020B0604020202020204" pitchFamily="34" charset="0"/>
            </a:endParaRPr>
          </a:p>
        </p:txBody>
      </p:sp>
      <p:sp>
        <p:nvSpPr>
          <p:cNvPr id="27" name="CuadroTexto 51"/>
          <p:cNvSpPr txBox="1"/>
          <p:nvPr/>
        </p:nvSpPr>
        <p:spPr>
          <a:xfrm rot="16200000">
            <a:off x="1205135" y="5552732"/>
            <a:ext cx="1289135" cy="238207"/>
          </a:xfrm>
          <a:prstGeom prst="rect">
            <a:avLst/>
          </a:prstGeom>
          <a:noFill/>
        </p:spPr>
        <p:txBody>
          <a:bodyPr wrap="none" rtlCol="0">
            <a:spAutoFit/>
          </a:bodyPr>
          <a:lstStyle/>
          <a:p>
            <a:r>
              <a:rPr lang="es-CO" sz="948" b="1" dirty="0">
                <a:latin typeface="Arial" panose="020B0604020202020204" pitchFamily="34" charset="0"/>
                <a:cs typeface="Arial" panose="020B0604020202020204" pitchFamily="34" charset="0"/>
              </a:rPr>
              <a:t>TIPO DE EVENTOS</a:t>
            </a:r>
            <a:endParaRPr lang="es-CO" sz="1706" dirty="0">
              <a:latin typeface="Arial" panose="020B0604020202020204" pitchFamily="34" charset="0"/>
              <a:cs typeface="Arial" panose="020B0604020202020204" pitchFamily="34" charset="0"/>
            </a:endParaRPr>
          </a:p>
        </p:txBody>
      </p:sp>
      <p:pic>
        <p:nvPicPr>
          <p:cNvPr id="35" name="Imagen 61"/>
          <p:cNvPicPr>
            <a:picLocks noChangeAspect="1"/>
          </p:cNvPicPr>
          <p:nvPr/>
        </p:nvPicPr>
        <p:blipFill>
          <a:blip r:embed="rId2"/>
          <a:stretch>
            <a:fillRect/>
          </a:stretch>
        </p:blipFill>
        <p:spPr>
          <a:xfrm>
            <a:off x="6492341" y="666315"/>
            <a:ext cx="913370" cy="338484"/>
          </a:xfrm>
          <a:prstGeom prst="rect">
            <a:avLst/>
          </a:prstGeom>
        </p:spPr>
      </p:pic>
      <p:sp>
        <p:nvSpPr>
          <p:cNvPr id="36" name="CuadroTexto 62"/>
          <p:cNvSpPr txBox="1"/>
          <p:nvPr/>
        </p:nvSpPr>
        <p:spPr>
          <a:xfrm>
            <a:off x="6940652" y="643819"/>
            <a:ext cx="425799" cy="354841"/>
          </a:xfrm>
          <a:prstGeom prst="rect">
            <a:avLst/>
          </a:prstGeom>
          <a:noFill/>
        </p:spPr>
        <p:txBody>
          <a:bodyPr wrap="square" rtlCol="0">
            <a:spAutoFit/>
          </a:bodyPr>
          <a:lstStyle/>
          <a:p>
            <a:r>
              <a:rPr lang="es-ES" sz="1706" b="1" dirty="0" smtClean="0">
                <a:solidFill>
                  <a:schemeClr val="tx2">
                    <a:lumMod val="50000"/>
                  </a:schemeClr>
                </a:solidFill>
                <a:latin typeface="Arial" panose="020B0604020202020204" pitchFamily="34" charset="0"/>
                <a:cs typeface="Arial" panose="020B0604020202020204" pitchFamily="34" charset="0"/>
              </a:rPr>
              <a:t>15</a:t>
            </a:r>
            <a:endParaRPr lang="es-ES" sz="1706" b="1" dirty="0">
              <a:solidFill>
                <a:schemeClr val="tx2">
                  <a:lumMod val="50000"/>
                </a:schemeClr>
              </a:solidFill>
              <a:latin typeface="Arial" panose="020B0604020202020204" pitchFamily="34" charset="0"/>
              <a:cs typeface="Arial" panose="020B0604020202020204" pitchFamily="34" charset="0"/>
            </a:endParaRPr>
          </a:p>
        </p:txBody>
      </p:sp>
      <p:sp>
        <p:nvSpPr>
          <p:cNvPr id="37" name="CuadroTexto 63"/>
          <p:cNvSpPr txBox="1"/>
          <p:nvPr/>
        </p:nvSpPr>
        <p:spPr>
          <a:xfrm>
            <a:off x="6211493" y="2564181"/>
            <a:ext cx="425799" cy="340221"/>
          </a:xfrm>
          <a:prstGeom prst="rect">
            <a:avLst/>
          </a:prstGeom>
          <a:noFill/>
        </p:spPr>
        <p:txBody>
          <a:bodyPr wrap="square" rtlCol="0">
            <a:spAutoFit/>
          </a:bodyPr>
          <a:lstStyle/>
          <a:p>
            <a:pPr algn="ctr"/>
            <a:r>
              <a:rPr lang="es-ES" sz="1611" b="1" dirty="0">
                <a:solidFill>
                  <a:schemeClr val="bg1"/>
                </a:solidFill>
                <a:latin typeface="Arial" panose="020B0604020202020204" pitchFamily="34" charset="0"/>
                <a:cs typeface="Arial" panose="020B0604020202020204" pitchFamily="34" charset="0"/>
              </a:rPr>
              <a:t>3</a:t>
            </a:r>
          </a:p>
        </p:txBody>
      </p:sp>
      <p:sp>
        <p:nvSpPr>
          <p:cNvPr id="38" name="CuadroTexto 64"/>
          <p:cNvSpPr txBox="1"/>
          <p:nvPr/>
        </p:nvSpPr>
        <p:spPr>
          <a:xfrm>
            <a:off x="6869620" y="2564181"/>
            <a:ext cx="425799" cy="340221"/>
          </a:xfrm>
          <a:prstGeom prst="rect">
            <a:avLst/>
          </a:prstGeom>
          <a:noFill/>
        </p:spPr>
        <p:txBody>
          <a:bodyPr wrap="square" rtlCol="0">
            <a:spAutoFit/>
          </a:bodyPr>
          <a:lstStyle/>
          <a:p>
            <a:pPr algn="ctr"/>
            <a:r>
              <a:rPr lang="es-ES" sz="1611" b="1" dirty="0">
                <a:solidFill>
                  <a:srgbClr val="FFFFFF"/>
                </a:solidFill>
                <a:latin typeface="Arial" panose="020B0604020202020204" pitchFamily="34" charset="0"/>
                <a:cs typeface="Arial" panose="020B0604020202020204" pitchFamily="34" charset="0"/>
              </a:rPr>
              <a:t>4</a:t>
            </a:r>
          </a:p>
        </p:txBody>
      </p:sp>
      <p:sp>
        <p:nvSpPr>
          <p:cNvPr id="39" name="Rectángulo 65"/>
          <p:cNvSpPr/>
          <p:nvPr/>
        </p:nvSpPr>
        <p:spPr>
          <a:xfrm>
            <a:off x="1598801" y="611611"/>
            <a:ext cx="1472034" cy="350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r>
              <a:rPr lang="es-CO" sz="1232" dirty="0" smtClean="0">
                <a:latin typeface="Arial" panose="020B0604020202020204" pitchFamily="34" charset="0"/>
                <a:cs typeface="Arial" panose="020B0604020202020204" pitchFamily="34" charset="0"/>
              </a:rPr>
              <a:t>Inicio: </a:t>
            </a:r>
            <a:r>
              <a:rPr lang="es-CO" sz="1232" dirty="0">
                <a:latin typeface="Arial" panose="020B0604020202020204" pitchFamily="34" charset="0"/>
                <a:cs typeface="Arial" panose="020B0604020202020204" pitchFamily="34" charset="0"/>
              </a:rPr>
              <a:t>25-02-2020</a:t>
            </a:r>
          </a:p>
        </p:txBody>
      </p:sp>
      <p:graphicFrame>
        <p:nvGraphicFramePr>
          <p:cNvPr id="47" name="Tabla 32"/>
          <p:cNvGraphicFramePr>
            <a:graphicFrameLocks noGrp="1"/>
          </p:cNvGraphicFramePr>
          <p:nvPr>
            <p:extLst>
              <p:ext uri="{D42A27DB-BD31-4B8C-83A1-F6EECF244321}">
                <p14:modId xmlns:p14="http://schemas.microsoft.com/office/powerpoint/2010/main" val="1686050401"/>
              </p:ext>
            </p:extLst>
          </p:nvPr>
        </p:nvGraphicFramePr>
        <p:xfrm>
          <a:off x="1528524" y="1321784"/>
          <a:ext cx="5902467" cy="1826194"/>
        </p:xfrm>
        <a:graphic>
          <a:graphicData uri="http://schemas.openxmlformats.org/drawingml/2006/table">
            <a:tbl>
              <a:tblPr firstRow="1">
                <a:tableStyleId>{5C22544A-7EE6-4342-B048-85BDC9FD1C3A}</a:tableStyleId>
              </a:tblPr>
              <a:tblGrid>
                <a:gridCol w="731265"/>
                <a:gridCol w="890750"/>
                <a:gridCol w="654336"/>
                <a:gridCol w="2034976"/>
                <a:gridCol w="821234"/>
                <a:gridCol w="769906"/>
              </a:tblGrid>
              <a:tr h="404554">
                <a:tc>
                  <a:txBody>
                    <a:bodyPr/>
                    <a:lstStyle/>
                    <a:p>
                      <a:pPr algn="ctr" fontAlgn="ctr"/>
                      <a:r>
                        <a:rPr lang="es-CO" sz="1050" b="1" i="0" u="none" strike="noStrike" dirty="0" smtClean="0">
                          <a:solidFill>
                            <a:schemeClr val="tx1"/>
                          </a:solidFill>
                          <a:effectLst/>
                          <a:latin typeface="Arial" panose="020B0604020202020204" pitchFamily="34" charset="0"/>
                          <a:cs typeface="Arial" panose="020B0604020202020204" pitchFamily="34" charset="0"/>
                        </a:rPr>
                        <a:t>FECHA</a:t>
                      </a:r>
                      <a:endParaRPr lang="es-CO" sz="105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2700" cmpd="sng">
                      <a:noFill/>
                    </a:lnL>
                    <a:lnR w="19050" cap="flat" cmpd="sng" algn="ctr">
                      <a:solidFill>
                        <a:schemeClr val="bg1"/>
                      </a:solidFill>
                      <a:prstDash val="solid"/>
                      <a:round/>
                      <a:headEnd type="none" w="med" len="med"/>
                      <a:tailEnd type="none" w="med" len="med"/>
                    </a:lnR>
                    <a:lnT w="12700" cmpd="sng">
                      <a:noFill/>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fontAlgn="ctr"/>
                      <a:r>
                        <a:rPr lang="es-CO" sz="1050" b="1" i="0" u="none" strike="noStrike" dirty="0" smtClean="0">
                          <a:solidFill>
                            <a:schemeClr val="tx1"/>
                          </a:solidFill>
                          <a:effectLst/>
                          <a:latin typeface="Arial" panose="020B0604020202020204" pitchFamily="34" charset="0"/>
                          <a:cs typeface="Arial" panose="020B0604020202020204" pitchFamily="34" charset="0"/>
                        </a:rPr>
                        <a:t>LOCALIDAD</a:t>
                      </a:r>
                      <a:endParaRPr lang="es-CO" sz="105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fontAlgn="ctr"/>
                      <a:r>
                        <a:rPr lang="es-CO" sz="1050" u="none" strike="noStrike" dirty="0" smtClean="0">
                          <a:solidFill>
                            <a:schemeClr val="tx1"/>
                          </a:solidFill>
                          <a:effectLst/>
                          <a:latin typeface="Arial" panose="020B0604020202020204" pitchFamily="34" charset="0"/>
                          <a:cs typeface="Arial" panose="020B0604020202020204" pitchFamily="34" charset="0"/>
                        </a:rPr>
                        <a:t>BARRIO</a:t>
                      </a:r>
                      <a:endParaRPr lang="es-CO" sz="105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fontAlgn="ctr"/>
                      <a:r>
                        <a:rPr lang="es-CO" sz="1050" u="none" strike="noStrike" dirty="0" smtClean="0">
                          <a:solidFill>
                            <a:schemeClr val="tx1"/>
                          </a:solidFill>
                          <a:effectLst/>
                          <a:latin typeface="Arial" panose="020B0604020202020204" pitchFamily="34" charset="0"/>
                          <a:cs typeface="Arial" panose="020B0604020202020204" pitchFamily="34" charset="0"/>
                        </a:rPr>
                        <a:t>DESCRIPCIÓN </a:t>
                      </a:r>
                      <a:endParaRPr lang="es-CO" sz="105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fontAlgn="ctr"/>
                      <a:r>
                        <a:rPr lang="es-CO" sz="1050" u="none" strike="noStrike" dirty="0" smtClean="0">
                          <a:solidFill>
                            <a:schemeClr val="tx1"/>
                          </a:solidFill>
                          <a:effectLst/>
                          <a:latin typeface="Arial" panose="020B0604020202020204" pitchFamily="34" charset="0"/>
                          <a:cs typeface="Arial" panose="020B0604020202020204" pitchFamily="34" charset="0"/>
                        </a:rPr>
                        <a:t>PREDIOS AFECTADOS</a:t>
                      </a:r>
                      <a:endParaRPr lang="es-CO" sz="105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2700" cmpd="sng">
                      <a:noFill/>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c>
                  <a:txBody>
                    <a:bodyPr/>
                    <a:lstStyle/>
                    <a:p>
                      <a:pPr algn="ctr" fontAlgn="ctr"/>
                      <a:r>
                        <a:rPr lang="es-CO" sz="1050" u="none" strike="noStrike" dirty="0" smtClean="0">
                          <a:solidFill>
                            <a:schemeClr val="tx1"/>
                          </a:solidFill>
                          <a:effectLst/>
                          <a:latin typeface="Arial" panose="020B0604020202020204" pitchFamily="34" charset="0"/>
                          <a:cs typeface="Arial" panose="020B0604020202020204" pitchFamily="34" charset="0"/>
                        </a:rPr>
                        <a:t>FAMILIAS</a:t>
                      </a:r>
                      <a:endParaRPr lang="es-CO" sz="105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chemeClr val="bg1"/>
                      </a:solidFill>
                      <a:prstDash val="solid"/>
                      <a:round/>
                      <a:headEnd type="none" w="med" len="med"/>
                      <a:tailEnd type="none" w="med" len="med"/>
                    </a:lnL>
                    <a:lnR w="12700" cmpd="sng">
                      <a:noFill/>
                    </a:lnR>
                    <a:lnT w="12700" cmpd="sng">
                      <a:noFill/>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solidFill>
                      <a:srgbClr val="92D050"/>
                    </a:solidFill>
                  </a:tcPr>
                </a:tc>
              </a:tr>
              <a:tr h="323642">
                <a:tc>
                  <a:txBody>
                    <a:bodyPr/>
                    <a:lstStyle/>
                    <a:p>
                      <a:pPr algn="ctr" fontAlgn="ctr"/>
                      <a:r>
                        <a:rPr lang="es-CO" sz="1050" u="none" strike="noStrike" dirty="0" smtClean="0">
                          <a:effectLst/>
                          <a:latin typeface="Arial" panose="020B0604020202020204" pitchFamily="34" charset="0"/>
                          <a:cs typeface="Arial" panose="020B0604020202020204" pitchFamily="34" charset="0"/>
                        </a:rPr>
                        <a:t>26-02-2020</a:t>
                      </a:r>
                      <a:r>
                        <a:rPr lang="es-CO" sz="1050" u="none" strike="noStrike" dirty="0">
                          <a:effectLst/>
                          <a:latin typeface="Arial" panose="020B0604020202020204" pitchFamily="34" charset="0"/>
                          <a:cs typeface="Arial" panose="020B0604020202020204" pitchFamily="34" charset="0"/>
                        </a:rPr>
                        <a:t>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u="none" strike="noStrike" dirty="0" smtClean="0">
                          <a:effectLst/>
                          <a:latin typeface="Arial" panose="020B0604020202020204" pitchFamily="34" charset="0"/>
                          <a:cs typeface="Arial" panose="020B0604020202020204" pitchFamily="34" charset="0"/>
                        </a:rPr>
                        <a:t>Chapinero</a:t>
                      </a:r>
                      <a:r>
                        <a:rPr lang="es-CO" sz="1050" u="none" strike="noStrike" dirty="0">
                          <a:effectLst/>
                          <a:latin typeface="Arial" panose="020B0604020202020204" pitchFamily="34" charset="0"/>
                          <a:cs typeface="Arial" panose="020B0604020202020204" pitchFamily="34" charset="0"/>
                        </a:rPr>
                        <a:t>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u="none" strike="noStrike" dirty="0" smtClean="0">
                          <a:effectLst/>
                          <a:latin typeface="Arial" panose="020B0604020202020204" pitchFamily="34" charset="0"/>
                          <a:cs typeface="Arial" panose="020B0604020202020204" pitchFamily="34" charset="0"/>
                        </a:rPr>
                        <a:t>San Luis</a:t>
                      </a:r>
                      <a:r>
                        <a:rPr lang="es-CO" sz="1050" u="none" strike="noStrike" dirty="0">
                          <a:effectLst/>
                          <a:latin typeface="Arial" panose="020B0604020202020204" pitchFamily="34" charset="0"/>
                          <a:cs typeface="Arial" panose="020B0604020202020204" pitchFamily="34" charset="0"/>
                        </a:rPr>
                        <a:t>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u="none" strike="noStrike" dirty="0" smtClean="0">
                          <a:effectLst/>
                          <a:latin typeface="Arial" panose="020B0604020202020204" pitchFamily="34" charset="0"/>
                          <a:cs typeface="Arial" panose="020B0604020202020204" pitchFamily="34" charset="0"/>
                        </a:rPr>
                        <a:t>Caída de árbol – Encharcamiento – Movimiento en Masa</a:t>
                      </a:r>
                      <a:r>
                        <a:rPr lang="es-CO" sz="1050" u="none" strike="noStrike" dirty="0">
                          <a:effectLst/>
                          <a:latin typeface="Arial" panose="020B0604020202020204" pitchFamily="34" charset="0"/>
                          <a:cs typeface="Arial" panose="020B0604020202020204" pitchFamily="34" charset="0"/>
                        </a:rPr>
                        <a:t>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200" b="1" i="0" u="none" strike="noStrike" dirty="0" smtClean="0">
                          <a:solidFill>
                            <a:srgbClr val="000000"/>
                          </a:solidFill>
                          <a:effectLst/>
                          <a:latin typeface="Arial" panose="020B0604020202020204" pitchFamily="34" charset="0"/>
                          <a:cs typeface="Arial" panose="020B0604020202020204" pitchFamily="34" charset="0"/>
                        </a:rPr>
                        <a:t>6</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200" b="1" i="0" u="none" strike="noStrike" dirty="0" smtClean="0">
                          <a:solidFill>
                            <a:srgbClr val="000000"/>
                          </a:solidFill>
                          <a:effectLst/>
                          <a:latin typeface="Arial" panose="020B0604020202020204" pitchFamily="34" charset="0"/>
                          <a:cs typeface="Arial" panose="020B0604020202020204" pitchFamily="34" charset="0"/>
                        </a:rPr>
                        <a:t>6</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r>
              <a:tr h="323642">
                <a:tc>
                  <a:txBody>
                    <a:bodyPr/>
                    <a:lstStyle/>
                    <a:p>
                      <a:pPr algn="ctr" fontAlgn="ctr"/>
                      <a:r>
                        <a:rPr lang="es-CO" sz="1050" b="0" i="0" u="none" strike="noStrike" dirty="0" smtClean="0">
                          <a:solidFill>
                            <a:schemeClr val="tx1"/>
                          </a:solidFill>
                          <a:effectLst/>
                          <a:latin typeface="Arial" panose="020B0604020202020204" pitchFamily="34" charset="0"/>
                          <a:cs typeface="Arial" panose="020B0604020202020204" pitchFamily="34" charset="0"/>
                        </a:rPr>
                        <a:t>03/03/2020</a:t>
                      </a:r>
                      <a:endParaRPr lang="es-CO" sz="1050" b="0"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b="0" i="0" u="none" strike="noStrike" dirty="0" smtClean="0">
                          <a:solidFill>
                            <a:schemeClr val="tx1"/>
                          </a:solidFill>
                          <a:effectLst/>
                          <a:latin typeface="Arial" panose="020B0604020202020204" pitchFamily="34" charset="0"/>
                          <a:cs typeface="Arial" panose="020B0604020202020204" pitchFamily="34" charset="0"/>
                        </a:rPr>
                        <a:t>San Cristóbal</a:t>
                      </a:r>
                      <a:endParaRPr lang="es-CO" sz="1050" b="0"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b="0" i="0" u="none" strike="noStrike" dirty="0" smtClean="0">
                          <a:solidFill>
                            <a:schemeClr val="tx1"/>
                          </a:solidFill>
                          <a:effectLst/>
                          <a:latin typeface="Arial" panose="020B0604020202020204" pitchFamily="34" charset="0"/>
                          <a:cs typeface="Arial" panose="020B0604020202020204" pitchFamily="34" charset="0"/>
                        </a:rPr>
                        <a:t>ASD</a:t>
                      </a:r>
                      <a:endParaRPr lang="es-CO" sz="1050" b="0"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b="0" i="0" u="none" strike="noStrike" dirty="0" smtClean="0">
                          <a:solidFill>
                            <a:schemeClr val="tx1"/>
                          </a:solidFill>
                          <a:effectLst/>
                          <a:latin typeface="Arial" panose="020B0604020202020204" pitchFamily="34" charset="0"/>
                          <a:cs typeface="Arial" panose="020B0604020202020204" pitchFamily="34" charset="0"/>
                        </a:rPr>
                        <a:t>Vendaval</a:t>
                      </a:r>
                      <a:endParaRPr lang="es-CO" sz="1050" b="0"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200" b="1" i="0" u="none" strike="noStrike" dirty="0" smtClean="0">
                          <a:solidFill>
                            <a:schemeClr val="tx1"/>
                          </a:solidFill>
                          <a:effectLst/>
                          <a:latin typeface="Arial" panose="020B0604020202020204" pitchFamily="34" charset="0"/>
                          <a:cs typeface="Arial" panose="020B0604020202020204" pitchFamily="34" charset="0"/>
                        </a:rPr>
                        <a:t>19</a:t>
                      </a:r>
                      <a:endParaRPr lang="es-CO" sz="120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200" b="1" i="0" u="none" strike="noStrike" dirty="0" smtClean="0">
                          <a:solidFill>
                            <a:schemeClr val="tx1"/>
                          </a:solidFill>
                          <a:effectLst/>
                          <a:latin typeface="Arial" panose="020B0604020202020204" pitchFamily="34" charset="0"/>
                          <a:cs typeface="Arial" panose="020B0604020202020204" pitchFamily="34" charset="0"/>
                        </a:rPr>
                        <a:t>19</a:t>
                      </a:r>
                      <a:endParaRPr lang="es-CO" sz="120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r>
              <a:tr h="323642">
                <a:tc>
                  <a:txBody>
                    <a:bodyPr/>
                    <a:lstStyle/>
                    <a:p>
                      <a:pPr algn="ctr" fontAlgn="ctr"/>
                      <a:r>
                        <a:rPr lang="es-CO" sz="1050" u="none" strike="noStrike" dirty="0" smtClean="0">
                          <a:effectLst/>
                          <a:latin typeface="Arial" panose="020B0604020202020204" pitchFamily="34" charset="0"/>
                          <a:cs typeface="Arial" panose="020B0604020202020204" pitchFamily="34" charset="0"/>
                        </a:rPr>
                        <a:t>04/03/2020</a:t>
                      </a:r>
                      <a:r>
                        <a:rPr lang="es-CO" sz="1050" u="none" strike="noStrike" dirty="0">
                          <a:effectLst/>
                          <a:latin typeface="Arial" panose="020B0604020202020204" pitchFamily="34" charset="0"/>
                          <a:cs typeface="Arial" panose="020B0604020202020204" pitchFamily="34" charset="0"/>
                        </a:rPr>
                        <a:t>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u="none" strike="noStrike" dirty="0">
                          <a:effectLst/>
                          <a:latin typeface="Arial" panose="020B0604020202020204" pitchFamily="34" charset="0"/>
                          <a:cs typeface="Arial" panose="020B0604020202020204" pitchFamily="34" charset="0"/>
                        </a:rPr>
                        <a:t> </a:t>
                      </a:r>
                      <a:r>
                        <a:rPr lang="es-CO" sz="1050" u="none" strike="noStrike" dirty="0" smtClean="0">
                          <a:effectLst/>
                          <a:latin typeface="Arial" panose="020B0604020202020204" pitchFamily="34" charset="0"/>
                          <a:cs typeface="Arial" panose="020B0604020202020204" pitchFamily="34" charset="0"/>
                        </a:rPr>
                        <a:t>Rafael Uribe Uribe</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u="none" strike="noStrike" dirty="0">
                          <a:effectLst/>
                          <a:latin typeface="Arial" panose="020B0604020202020204" pitchFamily="34" charset="0"/>
                          <a:cs typeface="Arial" panose="020B0604020202020204" pitchFamily="34" charset="0"/>
                        </a:rPr>
                        <a:t> </a:t>
                      </a:r>
                      <a:r>
                        <a:rPr lang="es-CO" sz="1050" u="none" strike="noStrike" dirty="0" smtClean="0">
                          <a:effectLst/>
                          <a:latin typeface="Arial" panose="020B0604020202020204" pitchFamily="34" charset="0"/>
                          <a:cs typeface="Arial" panose="020B0604020202020204" pitchFamily="34" charset="0"/>
                        </a:rPr>
                        <a:t>Villa Gladys</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050" u="none" strike="noStrike" dirty="0" smtClean="0">
                          <a:effectLst/>
                          <a:latin typeface="Arial" panose="020B0604020202020204" pitchFamily="34" charset="0"/>
                          <a:cs typeface="Arial" panose="020B0604020202020204" pitchFamily="34" charset="0"/>
                        </a:rPr>
                        <a:t>Vendaval</a:t>
                      </a:r>
                      <a:r>
                        <a:rPr lang="es-CO" sz="1050" u="none" strike="noStrike" dirty="0">
                          <a:effectLst/>
                          <a:latin typeface="Arial" panose="020B0604020202020204" pitchFamily="34" charset="0"/>
                          <a:cs typeface="Arial" panose="020B0604020202020204" pitchFamily="34" charset="0"/>
                        </a:rPr>
                        <a:t> </a:t>
                      </a: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200" b="1" u="none" strike="noStrike" dirty="0" smtClean="0">
                          <a:solidFill>
                            <a:schemeClr val="tx1"/>
                          </a:solidFill>
                          <a:effectLst/>
                          <a:latin typeface="Arial" panose="020B0604020202020204" pitchFamily="34" charset="0"/>
                          <a:cs typeface="Arial" panose="020B0604020202020204" pitchFamily="34" charset="0"/>
                        </a:rPr>
                        <a:t>31</a:t>
                      </a:r>
                      <a:endParaRPr lang="es-CO" sz="1200" b="1" i="0" u="none" strike="noStrike" dirty="0">
                        <a:solidFill>
                          <a:schemeClr val="tx1"/>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ctr"/>
                      <a:r>
                        <a:rPr lang="es-CO" sz="1200" b="1" u="none" strike="noStrike" dirty="0" smtClean="0">
                          <a:effectLst/>
                          <a:latin typeface="Arial" panose="020B0604020202020204" pitchFamily="34" charset="0"/>
                          <a:cs typeface="Arial" panose="020B0604020202020204" pitchFamily="34" charset="0"/>
                        </a:rPr>
                        <a:t>31</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r>
              <a:tr h="353984">
                <a:tc>
                  <a:txBody>
                    <a:bodyPr/>
                    <a:lstStyle/>
                    <a:p>
                      <a:pPr algn="ctr" fontAlgn="ct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2700" cmpd="sng">
                      <a:noFill/>
                    </a:lnL>
                    <a:lnR w="12700" cmpd="sng">
                      <a:noFill/>
                    </a:lnR>
                    <a:lnT w="19050" cap="flat" cmpd="sng" algn="ctr">
                      <a:solidFill>
                        <a:srgbClr val="AEC87A"/>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endParaRPr lang="es-CO" sz="1050" b="0"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2700" cmpd="sng">
                      <a:noFill/>
                    </a:lnL>
                    <a:lnR w="12700" cmpd="sng">
                      <a:noFill/>
                    </a:lnR>
                    <a:lnT w="19050" cap="flat" cmpd="sng" algn="ctr">
                      <a:solidFill>
                        <a:srgbClr val="AEC87A"/>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endParaRPr lang="es-CO" sz="1100" b="1"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2700" cmpd="sng">
                      <a:noFill/>
                    </a:lnL>
                    <a:lnR w="12700" cap="flat" cmpd="sng" algn="ctr">
                      <a:noFill/>
                      <a:prstDash val="solid"/>
                      <a:round/>
                      <a:headEnd type="none" w="med" len="med"/>
                      <a:tailEnd type="none" w="med" len="med"/>
                    </a:lnR>
                    <a:lnT w="19050" cap="flat" cmpd="sng" algn="ctr">
                      <a:solidFill>
                        <a:srgbClr val="AEC87A"/>
                      </a:solid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fontAlgn="ctr"/>
                      <a:r>
                        <a:rPr lang="es-CO" sz="1050" b="1" i="0" u="none" strike="noStrike" kern="1200" dirty="0" smtClean="0">
                          <a:solidFill>
                            <a:schemeClr val="tx1"/>
                          </a:solidFill>
                          <a:effectLst/>
                          <a:latin typeface="Arial" panose="020B0604020202020204" pitchFamily="34" charset="0"/>
                          <a:ea typeface="+mn-ea"/>
                          <a:cs typeface="Arial" panose="020B0604020202020204" pitchFamily="34" charset="0"/>
                        </a:rPr>
                        <a:t>TOTALES</a:t>
                      </a:r>
                      <a:endParaRPr lang="es-CO" sz="1050" b="1" i="0" u="none" strike="noStrike" kern="1200" dirty="0">
                        <a:solidFill>
                          <a:schemeClr val="tx1"/>
                        </a:solidFill>
                        <a:effectLst/>
                        <a:latin typeface="Arial" panose="020B0604020202020204" pitchFamily="34" charset="0"/>
                        <a:ea typeface="+mn-ea"/>
                        <a:cs typeface="Arial" panose="020B0604020202020204" pitchFamily="34" charset="0"/>
                      </a:endParaRPr>
                    </a:p>
                  </a:txBody>
                  <a:tcPr marL="9476" marR="9476" marT="9476" marB="0" anchor="ctr">
                    <a:lnL w="12700" cap="flat" cmpd="sng" algn="ctr">
                      <a:no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AEC87A"/>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69A12B"/>
                    </a:solidFill>
                  </a:tcPr>
                </a:tc>
                <a:tc>
                  <a:txBody>
                    <a:bodyPr/>
                    <a:lstStyle/>
                    <a:p>
                      <a:pPr algn="ctr" fontAlgn="ctr"/>
                      <a:r>
                        <a:rPr lang="es-CO" sz="1200" b="1" i="0" u="none" strike="noStrike" dirty="0" smtClean="0">
                          <a:solidFill>
                            <a:srgbClr val="000000"/>
                          </a:solidFill>
                          <a:effectLst/>
                          <a:latin typeface="Arial" panose="020B0604020202020204" pitchFamily="34" charset="0"/>
                          <a:cs typeface="Arial" panose="020B0604020202020204" pitchFamily="34" charset="0"/>
                        </a:rPr>
                        <a:t>56</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chemeClr val="bg1"/>
                      </a:solidFill>
                      <a:prstDash val="solid"/>
                      <a:round/>
                      <a:headEnd type="none" w="med" len="med"/>
                      <a:tailEnd type="none" w="med" len="med"/>
                    </a:lnL>
                    <a:lnR w="19050" cap="flat" cmpd="sng" algn="ctr">
                      <a:solidFill>
                        <a:schemeClr val="bg1"/>
                      </a:solidFill>
                      <a:prstDash val="solid"/>
                      <a:round/>
                      <a:headEnd type="none" w="med" len="med"/>
                      <a:tailEnd type="none" w="med" len="med"/>
                    </a:lnR>
                    <a:lnT w="19050" cap="flat" cmpd="sng" algn="ctr">
                      <a:solidFill>
                        <a:srgbClr val="AEC87A"/>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69A12B"/>
                    </a:solidFill>
                  </a:tcPr>
                </a:tc>
                <a:tc>
                  <a:txBody>
                    <a:bodyPr/>
                    <a:lstStyle/>
                    <a:p>
                      <a:pPr algn="ctr" fontAlgn="ctr"/>
                      <a:r>
                        <a:rPr lang="es-CO" sz="1200" b="1" i="0" u="none" strike="noStrike" dirty="0" smtClean="0">
                          <a:solidFill>
                            <a:srgbClr val="000000"/>
                          </a:solidFill>
                          <a:effectLst/>
                          <a:latin typeface="Arial" panose="020B0604020202020204" pitchFamily="34" charset="0"/>
                          <a:cs typeface="Arial" panose="020B0604020202020204" pitchFamily="34" charset="0"/>
                        </a:rPr>
                        <a:t>56</a:t>
                      </a:r>
                      <a:endParaRPr lang="es-CO" sz="1200" b="1" i="0" u="none" strike="noStrike" dirty="0">
                        <a:solidFill>
                          <a:srgbClr val="000000"/>
                        </a:solidFill>
                        <a:effectLst/>
                        <a:latin typeface="Arial" panose="020B0604020202020204" pitchFamily="34" charset="0"/>
                        <a:cs typeface="Arial" panose="020B0604020202020204" pitchFamily="34" charset="0"/>
                      </a:endParaRPr>
                    </a:p>
                  </a:txBody>
                  <a:tcPr marL="9476" marR="9476" marT="9476" marB="0" anchor="ctr">
                    <a:lnL w="19050" cap="flat" cmpd="sng" algn="ctr">
                      <a:solidFill>
                        <a:schemeClr val="bg1"/>
                      </a:solidFill>
                      <a:prstDash val="solid"/>
                      <a:round/>
                      <a:headEnd type="none" w="med" len="med"/>
                      <a:tailEnd type="none" w="med" len="med"/>
                    </a:lnL>
                    <a:lnR w="12700" cmpd="sng">
                      <a:noFill/>
                    </a:lnR>
                    <a:lnT w="19050" cap="flat" cmpd="sng" algn="ctr">
                      <a:solidFill>
                        <a:srgbClr val="AEC87A"/>
                      </a:solidFill>
                      <a:prstDash val="solid"/>
                      <a:round/>
                      <a:headEnd type="none" w="med" len="med"/>
                      <a:tailEnd type="none" w="med" len="med"/>
                    </a:lnT>
                    <a:lnB w="12700" cmpd="sng">
                      <a:noFill/>
                    </a:lnB>
                    <a:lnTlToBr w="12700" cmpd="sng">
                      <a:noFill/>
                      <a:prstDash val="solid"/>
                    </a:lnTlToBr>
                    <a:lnBlToTr w="12700" cmpd="sng">
                      <a:noFill/>
                      <a:prstDash val="solid"/>
                    </a:lnBlToTr>
                    <a:solidFill>
                      <a:srgbClr val="69A12B"/>
                    </a:solidFill>
                  </a:tcPr>
                </a:tc>
              </a:tr>
            </a:tbl>
          </a:graphicData>
        </a:graphic>
      </p:graphicFrame>
      <p:sp>
        <p:nvSpPr>
          <p:cNvPr id="48" name="CuadroTexto 1"/>
          <p:cNvSpPr txBox="1"/>
          <p:nvPr/>
        </p:nvSpPr>
        <p:spPr>
          <a:xfrm>
            <a:off x="1190387" y="994952"/>
            <a:ext cx="6500814" cy="338554"/>
          </a:xfrm>
          <a:prstGeom prst="rect">
            <a:avLst/>
          </a:prstGeom>
          <a:noFill/>
        </p:spPr>
        <p:txBody>
          <a:bodyPr wrap="square" rtlCol="0">
            <a:spAutoFit/>
          </a:bodyPr>
          <a:lstStyle/>
          <a:p>
            <a:pPr algn="ctr"/>
            <a:r>
              <a:rPr lang="es-CO" sz="1600" b="1" dirty="0" smtClean="0">
                <a:solidFill>
                  <a:schemeClr val="accent1">
                    <a:lumMod val="50000"/>
                  </a:schemeClr>
                </a:solidFill>
                <a:latin typeface="Arial" panose="020B0604020202020204" pitchFamily="34" charset="0"/>
                <a:cs typeface="Arial" panose="020B0604020202020204" pitchFamily="34" charset="0"/>
              </a:rPr>
              <a:t>+ EVENTOS RELEVANTES DEL PERIODO +</a:t>
            </a:r>
            <a:endParaRPr lang="es-CO" sz="1600" b="1" dirty="0">
              <a:solidFill>
                <a:schemeClr val="accent1">
                  <a:lumMod val="50000"/>
                </a:schemeClr>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730621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panose="020B0604020202020204" pitchFamily="34" charset="0"/>
              <a:cs typeface="Arial" panose="020B0604020202020204" pitchFamily="34" charset="0"/>
            </a:endParaRPr>
          </a:p>
        </p:txBody>
      </p:sp>
      <p:sp>
        <p:nvSpPr>
          <p:cNvPr id="7"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panose="020B0604020202020204" pitchFamily="34" charset="0"/>
              <a:cs typeface="Arial" panose="020B0604020202020204" pitchFamily="34" charset="0"/>
            </a:endParaRPr>
          </a:p>
        </p:txBody>
      </p:sp>
      <p:sp>
        <p:nvSpPr>
          <p:cNvPr id="61" name="Título 1"/>
          <p:cNvSpPr txBox="1">
            <a:spLocks/>
          </p:cNvSpPr>
          <p:nvPr/>
        </p:nvSpPr>
        <p:spPr bwMode="auto">
          <a:xfrm>
            <a:off x="827584" y="125258"/>
            <a:ext cx="7449951" cy="46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cs typeface="Arial" panose="020B0604020202020204" pitchFamily="34" charset="0"/>
              </a:rPr>
              <a:t>Consolidado de eventos</a:t>
            </a:r>
          </a:p>
        </p:txBody>
      </p:sp>
      <p:pic>
        <p:nvPicPr>
          <p:cNvPr id="28" name="Imagen 56"/>
          <p:cNvPicPr>
            <a:picLocks noChangeAspect="1"/>
          </p:cNvPicPr>
          <p:nvPr/>
        </p:nvPicPr>
        <p:blipFill>
          <a:blip r:embed="rId2"/>
          <a:stretch>
            <a:fillRect/>
          </a:stretch>
        </p:blipFill>
        <p:spPr>
          <a:xfrm>
            <a:off x="2165993" y="2996142"/>
            <a:ext cx="4914802" cy="272586"/>
          </a:xfrm>
          <a:prstGeom prst="rect">
            <a:avLst/>
          </a:prstGeom>
        </p:spPr>
      </p:pic>
      <p:sp>
        <p:nvSpPr>
          <p:cNvPr id="29" name="Rectángulo 57"/>
          <p:cNvSpPr/>
          <p:nvPr/>
        </p:nvSpPr>
        <p:spPr>
          <a:xfrm rot="16200000">
            <a:off x="1509475" y="3422267"/>
            <a:ext cx="810883" cy="509593"/>
          </a:xfrm>
          <a:prstGeom prst="rect">
            <a:avLst/>
          </a:prstGeom>
          <a:solidFill>
            <a:srgbClr val="69A12B"/>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sz="758" dirty="0">
              <a:solidFill>
                <a:schemeClr val="tx1"/>
              </a:solidFill>
              <a:latin typeface="Arial" panose="020B0604020202020204" pitchFamily="34" charset="0"/>
              <a:cs typeface="Arial" panose="020B0604020202020204" pitchFamily="34" charset="0"/>
            </a:endParaRPr>
          </a:p>
        </p:txBody>
      </p:sp>
      <p:sp>
        <p:nvSpPr>
          <p:cNvPr id="32" name="CuadroTexto 58"/>
          <p:cNvSpPr txBox="1"/>
          <p:nvPr/>
        </p:nvSpPr>
        <p:spPr>
          <a:xfrm rot="16200000">
            <a:off x="1492650" y="3499020"/>
            <a:ext cx="857620" cy="369332"/>
          </a:xfrm>
          <a:prstGeom prst="rect">
            <a:avLst/>
          </a:prstGeom>
          <a:noFill/>
        </p:spPr>
        <p:txBody>
          <a:bodyPr wrap="square" rtlCol="0">
            <a:spAutoFit/>
          </a:bodyPr>
          <a:lstStyle/>
          <a:p>
            <a:pPr algn="ctr"/>
            <a:r>
              <a:rPr lang="es-CO" sz="900" b="1" dirty="0">
                <a:latin typeface="Arial" panose="020B0604020202020204" pitchFamily="34" charset="0"/>
                <a:cs typeface="Arial" panose="020B0604020202020204" pitchFamily="34" charset="0"/>
              </a:rPr>
              <a:t>NIVEL DE PRIORIDAD</a:t>
            </a:r>
            <a:endParaRPr lang="es-CO" sz="900" dirty="0">
              <a:latin typeface="Arial" panose="020B0604020202020204" pitchFamily="34" charset="0"/>
              <a:cs typeface="Arial" panose="020B0604020202020204" pitchFamily="34" charset="0"/>
            </a:endParaRPr>
          </a:p>
        </p:txBody>
      </p:sp>
      <p:graphicFrame>
        <p:nvGraphicFramePr>
          <p:cNvPr id="33" name="Tabla 59"/>
          <p:cNvGraphicFramePr>
            <a:graphicFrameLocks noGrp="1"/>
          </p:cNvGraphicFramePr>
          <p:nvPr>
            <p:extLst>
              <p:ext uri="{D42A27DB-BD31-4B8C-83A1-F6EECF244321}">
                <p14:modId xmlns:p14="http://schemas.microsoft.com/office/powerpoint/2010/main" val="3497785572"/>
              </p:ext>
            </p:extLst>
          </p:nvPr>
        </p:nvGraphicFramePr>
        <p:xfrm>
          <a:off x="2241865" y="3419298"/>
          <a:ext cx="5292375" cy="504338"/>
        </p:xfrm>
        <a:graphic>
          <a:graphicData uri="http://schemas.openxmlformats.org/drawingml/2006/table">
            <a:tbl>
              <a:tblPr>
                <a:tableStyleId>{5C22544A-7EE6-4342-B048-85BDC9FD1C3A}</a:tableStyleId>
              </a:tblPr>
              <a:tblGrid>
                <a:gridCol w="1409137"/>
                <a:gridCol w="3157852"/>
                <a:gridCol w="725386"/>
              </a:tblGrid>
              <a:tr h="252169">
                <a:tc>
                  <a:txBody>
                    <a:bodyPr/>
                    <a:lstStyle/>
                    <a:p>
                      <a:pPr algn="ctr" fontAlgn="b"/>
                      <a:r>
                        <a:rPr lang="es-CO" sz="1000" b="1" i="0" u="none" strike="noStrike" dirty="0" smtClean="0">
                          <a:solidFill>
                            <a:srgbClr val="000000"/>
                          </a:solidFill>
                          <a:effectLst/>
                          <a:latin typeface="Arial" panose="020B0604020202020204" pitchFamily="34" charset="0"/>
                          <a:cs typeface="Arial" panose="020B0604020202020204" pitchFamily="34" charset="0"/>
                        </a:rPr>
                        <a:t>ALTO</a:t>
                      </a:r>
                      <a:endParaRPr lang="es-CO" sz="10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s-CO" sz="1000" b="0" i="0" u="none" strike="noStrike" dirty="0" smtClean="0">
                          <a:solidFill>
                            <a:srgbClr val="000000"/>
                          </a:solidFill>
                          <a:effectLst/>
                          <a:latin typeface="Arial" panose="020B0604020202020204" pitchFamily="34" charset="0"/>
                          <a:cs typeface="Arial" panose="020B0604020202020204" pitchFamily="34" charset="0"/>
                        </a:rPr>
                        <a:t>    -</a:t>
                      </a:r>
                      <a:endParaRPr lang="es-CO" sz="10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300" b="1" i="0" u="none" strike="noStrike" dirty="0" smtClean="0">
                          <a:solidFill>
                            <a:schemeClr val="dk1"/>
                          </a:solidFill>
                          <a:effectLst/>
                          <a:latin typeface="Arial" panose="020B0604020202020204" pitchFamily="34" charset="0"/>
                          <a:cs typeface="Arial" panose="020B0604020202020204" pitchFamily="34" charset="0"/>
                        </a:rPr>
                        <a:t>0</a:t>
                      </a:r>
                      <a:endParaRPr lang="es-CO" sz="13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r h="252169">
                <a:tc>
                  <a:txBody>
                    <a:bodyPr/>
                    <a:lstStyle/>
                    <a:p>
                      <a:pPr algn="ctr" fontAlgn="b"/>
                      <a:r>
                        <a:rPr lang="es-CO" sz="1000" b="1" i="0" u="none" strike="noStrike" dirty="0" smtClean="0">
                          <a:solidFill>
                            <a:srgbClr val="000000"/>
                          </a:solidFill>
                          <a:effectLst/>
                          <a:latin typeface="Arial" panose="020B0604020202020204" pitchFamily="34" charset="0"/>
                          <a:cs typeface="Arial" panose="020B0604020202020204" pitchFamily="34" charset="0"/>
                        </a:rPr>
                        <a:t>MEDIO</a:t>
                      </a:r>
                      <a:endParaRPr lang="es-CO" sz="10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fontAlgn="b"/>
                      <a:r>
                        <a:rPr lang="es-CO" sz="1000" b="0" i="0" u="none" strike="noStrike" dirty="0" smtClean="0">
                          <a:solidFill>
                            <a:srgbClr val="000000"/>
                          </a:solidFill>
                          <a:effectLst/>
                          <a:latin typeface="Arial" panose="020B0604020202020204" pitchFamily="34" charset="0"/>
                          <a:cs typeface="Arial" panose="020B0604020202020204" pitchFamily="34" charset="0"/>
                        </a:rPr>
                        <a:t>    -</a:t>
                      </a:r>
                      <a:endParaRPr lang="es-CO" sz="10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noFill/>
                  </a:tcPr>
                </a:tc>
                <a:tc>
                  <a:txBody>
                    <a:bodyPr/>
                    <a:lstStyle/>
                    <a:p>
                      <a:pPr algn="ctr" fontAlgn="b"/>
                      <a:r>
                        <a:rPr lang="es-CO" sz="1300" b="1" i="0" u="none" strike="noStrike" dirty="0" smtClean="0">
                          <a:solidFill>
                            <a:schemeClr val="dk1"/>
                          </a:solidFill>
                          <a:effectLst/>
                          <a:latin typeface="Arial" panose="020B0604020202020204" pitchFamily="34" charset="0"/>
                          <a:cs typeface="Arial" panose="020B0604020202020204" pitchFamily="34" charset="0"/>
                        </a:rPr>
                        <a:t>0</a:t>
                      </a:r>
                      <a:endParaRPr lang="es-CO" sz="13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9050" cap="flat" cmpd="sng" algn="ctr">
                      <a:solidFill>
                        <a:srgbClr val="AEC87A"/>
                      </a:solidFill>
                      <a:prstDash val="solid"/>
                      <a:round/>
                      <a:headEnd type="none" w="med" len="med"/>
                      <a:tailEnd type="none" w="med" len="med"/>
                    </a:lnL>
                    <a:lnR w="19050" cap="flat" cmpd="sng" algn="ctr">
                      <a:solidFill>
                        <a:srgbClr val="AEC87A"/>
                      </a:solidFill>
                      <a:prstDash val="solid"/>
                      <a:round/>
                      <a:headEnd type="none" w="med" len="med"/>
                      <a:tailEnd type="none" w="med" len="med"/>
                    </a:lnR>
                    <a:lnT w="19050" cap="flat" cmpd="sng" algn="ctr">
                      <a:solidFill>
                        <a:srgbClr val="AEC87A"/>
                      </a:solidFill>
                      <a:prstDash val="solid"/>
                      <a:round/>
                      <a:headEnd type="none" w="med" len="med"/>
                      <a:tailEnd type="none" w="med" len="med"/>
                    </a:lnT>
                    <a:lnB w="19050" cap="flat" cmpd="sng" algn="ctr">
                      <a:solidFill>
                        <a:srgbClr val="AEC87A"/>
                      </a:solidFill>
                      <a:prstDash val="solid"/>
                      <a:round/>
                      <a:headEnd type="none" w="med" len="med"/>
                      <a:tailEnd type="none" w="med" len="med"/>
                    </a:lnB>
                    <a:solidFill>
                      <a:schemeClr val="accent3">
                        <a:lumMod val="20000"/>
                        <a:lumOff val="80000"/>
                      </a:schemeClr>
                    </a:solidFill>
                  </a:tcPr>
                </a:tc>
              </a:tr>
            </a:tbl>
          </a:graphicData>
        </a:graphic>
      </p:graphicFrame>
      <p:pic>
        <p:nvPicPr>
          <p:cNvPr id="35" name="Imagen 61"/>
          <p:cNvPicPr>
            <a:picLocks noChangeAspect="1"/>
          </p:cNvPicPr>
          <p:nvPr/>
        </p:nvPicPr>
        <p:blipFill>
          <a:blip r:embed="rId3"/>
          <a:stretch>
            <a:fillRect/>
          </a:stretch>
        </p:blipFill>
        <p:spPr>
          <a:xfrm>
            <a:off x="6492341" y="1054485"/>
            <a:ext cx="913370" cy="338484"/>
          </a:xfrm>
          <a:prstGeom prst="rect">
            <a:avLst/>
          </a:prstGeom>
        </p:spPr>
      </p:pic>
      <p:sp>
        <p:nvSpPr>
          <p:cNvPr id="36" name="CuadroTexto 62"/>
          <p:cNvSpPr txBox="1"/>
          <p:nvPr/>
        </p:nvSpPr>
        <p:spPr>
          <a:xfrm>
            <a:off x="6940652" y="1031989"/>
            <a:ext cx="425799" cy="354841"/>
          </a:xfrm>
          <a:prstGeom prst="rect">
            <a:avLst/>
          </a:prstGeom>
          <a:noFill/>
        </p:spPr>
        <p:txBody>
          <a:bodyPr wrap="square" rtlCol="0">
            <a:spAutoFit/>
          </a:bodyPr>
          <a:lstStyle/>
          <a:p>
            <a:r>
              <a:rPr lang="es-ES" sz="1706" b="1" dirty="0" smtClean="0">
                <a:solidFill>
                  <a:schemeClr val="tx2">
                    <a:lumMod val="50000"/>
                  </a:schemeClr>
                </a:solidFill>
                <a:latin typeface="Arial" panose="020B0604020202020204" pitchFamily="34" charset="0"/>
                <a:cs typeface="Arial" panose="020B0604020202020204" pitchFamily="34" charset="0"/>
              </a:rPr>
              <a:t>15</a:t>
            </a:r>
            <a:endParaRPr lang="es-ES" sz="1706" b="1" dirty="0">
              <a:solidFill>
                <a:schemeClr val="tx2">
                  <a:lumMod val="50000"/>
                </a:schemeClr>
              </a:solidFill>
              <a:latin typeface="Arial" panose="020B0604020202020204" pitchFamily="34" charset="0"/>
              <a:cs typeface="Arial" panose="020B0604020202020204" pitchFamily="34" charset="0"/>
            </a:endParaRPr>
          </a:p>
        </p:txBody>
      </p:sp>
      <p:sp>
        <p:nvSpPr>
          <p:cNvPr id="39" name="Rectángulo 65"/>
          <p:cNvSpPr/>
          <p:nvPr/>
        </p:nvSpPr>
        <p:spPr>
          <a:xfrm>
            <a:off x="1598801" y="999781"/>
            <a:ext cx="1472034" cy="350096"/>
          </a:xfrm>
          <a:prstGeom prst="rect">
            <a:avLst/>
          </a:prstGeom>
          <a:ln/>
        </p:spPr>
        <p:style>
          <a:lnRef idx="3">
            <a:schemeClr val="lt1"/>
          </a:lnRef>
          <a:fillRef idx="1">
            <a:schemeClr val="accent6"/>
          </a:fillRef>
          <a:effectRef idx="1">
            <a:schemeClr val="accent6"/>
          </a:effectRef>
          <a:fontRef idx="minor">
            <a:schemeClr val="lt1"/>
          </a:fontRef>
        </p:style>
        <p:txBody>
          <a:bodyPr rtlCol="0" anchor="ctr"/>
          <a:lstStyle/>
          <a:p>
            <a:r>
              <a:rPr lang="es-CO" sz="1232" dirty="0" smtClean="0">
                <a:latin typeface="Arial" panose="020B0604020202020204" pitchFamily="34" charset="0"/>
                <a:cs typeface="Arial" panose="020B0604020202020204" pitchFamily="34" charset="0"/>
              </a:rPr>
              <a:t>Inicio: </a:t>
            </a:r>
            <a:r>
              <a:rPr lang="es-CO" sz="1232" dirty="0">
                <a:latin typeface="Arial" panose="020B0604020202020204" pitchFamily="34" charset="0"/>
                <a:cs typeface="Arial" panose="020B0604020202020204" pitchFamily="34" charset="0"/>
              </a:rPr>
              <a:t>25-02-2020</a:t>
            </a:r>
          </a:p>
        </p:txBody>
      </p:sp>
      <p:graphicFrame>
        <p:nvGraphicFramePr>
          <p:cNvPr id="49" name="Tabla 39"/>
          <p:cNvGraphicFramePr>
            <a:graphicFrameLocks noGrp="1"/>
          </p:cNvGraphicFramePr>
          <p:nvPr>
            <p:extLst>
              <p:ext uri="{D42A27DB-BD31-4B8C-83A1-F6EECF244321}">
                <p14:modId xmlns:p14="http://schemas.microsoft.com/office/powerpoint/2010/main" val="610533424"/>
              </p:ext>
            </p:extLst>
          </p:nvPr>
        </p:nvGraphicFramePr>
        <p:xfrm>
          <a:off x="2241866" y="1898115"/>
          <a:ext cx="5281038" cy="842601"/>
        </p:xfrm>
        <a:graphic>
          <a:graphicData uri="http://schemas.openxmlformats.org/drawingml/2006/table">
            <a:tbl>
              <a:tblPr>
                <a:tableStyleId>{5C22544A-7EE6-4342-B048-85BDC9FD1C3A}</a:tableStyleId>
              </a:tblPr>
              <a:tblGrid>
                <a:gridCol w="4596300"/>
                <a:gridCol w="684738"/>
              </a:tblGrid>
              <a:tr h="252169">
                <a:tc>
                  <a:txBody>
                    <a:bodyPr/>
                    <a:lstStyle/>
                    <a:p>
                      <a:pPr algn="ctr" fontAlgn="b"/>
                      <a:r>
                        <a:rPr lang="es-CO" sz="1000" b="0" i="0" u="none" strike="noStrike" dirty="0" smtClean="0">
                          <a:solidFill>
                            <a:schemeClr val="dk1"/>
                          </a:solidFill>
                          <a:effectLst/>
                          <a:latin typeface="Arial" panose="020B0604020202020204" pitchFamily="34" charset="0"/>
                          <a:cs typeface="Arial" panose="020B0604020202020204" pitchFamily="34" charset="0"/>
                        </a:rPr>
                        <a:t>FAMILIAS</a:t>
                      </a:r>
                      <a:r>
                        <a:rPr lang="es-CO" sz="1000" b="0" i="0" u="none" strike="noStrike" baseline="0" dirty="0" smtClean="0">
                          <a:solidFill>
                            <a:schemeClr val="dk1"/>
                          </a:solidFill>
                          <a:effectLst/>
                          <a:latin typeface="Arial" panose="020B0604020202020204" pitchFamily="34" charset="0"/>
                          <a:cs typeface="Arial" panose="020B0604020202020204" pitchFamily="34" charset="0"/>
                        </a:rPr>
                        <a:t> BENEFICIADAS CON AYUDA PECUNARIA</a:t>
                      </a:r>
                      <a:endParaRPr lang="es-CO" sz="10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CO" sz="1300" b="1" i="0" u="none" strike="noStrike" dirty="0" smtClean="0">
                          <a:solidFill>
                            <a:srgbClr val="000000"/>
                          </a:solidFill>
                          <a:effectLst/>
                          <a:latin typeface="Arial" panose="020B0604020202020204" pitchFamily="34" charset="0"/>
                          <a:cs typeface="Arial" panose="020B0604020202020204" pitchFamily="34" charset="0"/>
                        </a:rPr>
                        <a:t>57</a:t>
                      </a:r>
                      <a:endParaRPr lang="es-CO" sz="13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252169">
                <a:tc>
                  <a:txBody>
                    <a:bodyPr/>
                    <a:lstStyle/>
                    <a:p>
                      <a:pPr algn="ctr" fontAlgn="b"/>
                      <a:r>
                        <a:rPr lang="es-CO" sz="1000" b="0" u="none" strike="noStrike" dirty="0" smtClean="0">
                          <a:effectLst/>
                          <a:latin typeface="Arial" panose="020B0604020202020204" pitchFamily="34" charset="0"/>
                          <a:cs typeface="Arial" panose="020B0604020202020204" pitchFamily="34" charset="0"/>
                        </a:rPr>
                        <a:t>FAMILIAS BENEFICIADAS CON AYUDA HUMANITARIA + AYUDA PECUNARIA</a:t>
                      </a:r>
                      <a:endParaRPr lang="es-CO" sz="10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CO" sz="1300" b="1" i="0" u="none" strike="noStrike" dirty="0" smtClean="0">
                          <a:solidFill>
                            <a:srgbClr val="000000"/>
                          </a:solidFill>
                          <a:effectLst/>
                          <a:latin typeface="Arial" panose="020B0604020202020204" pitchFamily="34" charset="0"/>
                          <a:cs typeface="Arial" panose="020B0604020202020204" pitchFamily="34" charset="0"/>
                        </a:rPr>
                        <a:t>30</a:t>
                      </a:r>
                      <a:endParaRPr lang="es-CO" sz="13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r h="276650">
                <a:tc>
                  <a:txBody>
                    <a:bodyPr/>
                    <a:lstStyle/>
                    <a:p>
                      <a:pPr algn="ctr" fontAlgn="b"/>
                      <a:r>
                        <a:rPr lang="es-CO" sz="1000" b="0" i="0" u="none" strike="noStrike" dirty="0" smtClean="0">
                          <a:solidFill>
                            <a:srgbClr val="000000"/>
                          </a:solidFill>
                          <a:effectLst/>
                          <a:latin typeface="Arial" panose="020B0604020202020204" pitchFamily="34" charset="0"/>
                          <a:cs typeface="Arial" panose="020B0604020202020204" pitchFamily="34" charset="0"/>
                        </a:rPr>
                        <a:t>PREDIOS QUE HAN RECIBIDO INSUMOS PARA REPARACIÓN</a:t>
                      </a:r>
                      <a:endParaRPr lang="es-CO" sz="1000" b="0"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fontAlgn="b"/>
                      <a:r>
                        <a:rPr lang="es-CO" sz="1300" b="1" i="0" u="none" strike="noStrike" dirty="0" smtClean="0">
                          <a:solidFill>
                            <a:srgbClr val="000000"/>
                          </a:solidFill>
                          <a:effectLst/>
                          <a:latin typeface="Arial" panose="020B0604020202020204" pitchFamily="34" charset="0"/>
                          <a:cs typeface="Arial" panose="020B0604020202020204" pitchFamily="34" charset="0"/>
                        </a:rPr>
                        <a:t>69</a:t>
                      </a:r>
                      <a:endParaRPr lang="es-CO" sz="1300" b="1" i="0" u="none" strike="noStrike" dirty="0">
                        <a:solidFill>
                          <a:srgbClr val="000000"/>
                        </a:solidFill>
                        <a:effectLst/>
                        <a:latin typeface="Arial" panose="020B0604020202020204" pitchFamily="34" charset="0"/>
                        <a:cs typeface="Arial" panose="020B0604020202020204" pitchFamily="34" charset="0"/>
                      </a:endParaRPr>
                    </a:p>
                  </a:txBody>
                  <a:tcPr marL="8982" marR="8982" marT="8982" marB="0" anchor="ctr">
                    <a:lnL w="12700" cap="flat" cmpd="sng" algn="ctr">
                      <a:solidFill>
                        <a:schemeClr val="accent6">
                          <a:lumMod val="60000"/>
                          <a:lumOff val="40000"/>
                        </a:schemeClr>
                      </a:solidFill>
                      <a:prstDash val="solid"/>
                      <a:round/>
                      <a:headEnd type="none" w="med" len="med"/>
                      <a:tailEnd type="none" w="med" len="med"/>
                    </a:lnL>
                    <a:lnR w="12700" cap="flat" cmpd="sng" algn="ctr">
                      <a:solidFill>
                        <a:schemeClr val="accent6">
                          <a:lumMod val="60000"/>
                          <a:lumOff val="40000"/>
                        </a:schemeClr>
                      </a:solidFill>
                      <a:prstDash val="solid"/>
                      <a:round/>
                      <a:headEnd type="none" w="med" len="med"/>
                      <a:tailEnd type="none" w="med" len="med"/>
                    </a:lnR>
                    <a:lnT w="12700" cap="flat" cmpd="sng" algn="ctr">
                      <a:solidFill>
                        <a:schemeClr val="accent6">
                          <a:lumMod val="60000"/>
                          <a:lumOff val="40000"/>
                        </a:schemeClr>
                      </a:solidFill>
                      <a:prstDash val="solid"/>
                      <a:round/>
                      <a:headEnd type="none" w="med" len="med"/>
                      <a:tailEnd type="none" w="med" len="med"/>
                    </a:lnT>
                    <a:lnB w="12700" cap="flat" cmpd="sng" algn="ctr">
                      <a:solidFill>
                        <a:schemeClr val="accent6">
                          <a:lumMod val="60000"/>
                          <a:lumOff val="40000"/>
                        </a:schemeClr>
                      </a:solidFill>
                      <a:prstDash val="solid"/>
                      <a:round/>
                      <a:headEnd type="none" w="med" len="med"/>
                      <a:tailEnd type="none" w="med" len="med"/>
                    </a:lnB>
                    <a:lnTlToBr w="12700" cmpd="sng">
                      <a:noFill/>
                      <a:prstDash val="solid"/>
                    </a:lnTlToBr>
                    <a:lnBlToTr w="12700" cmpd="sng">
                      <a:noFill/>
                      <a:prstDash val="solid"/>
                    </a:lnBlToTr>
                    <a:solidFill>
                      <a:schemeClr val="accent3">
                        <a:lumMod val="20000"/>
                        <a:lumOff val="80000"/>
                      </a:schemeClr>
                    </a:solidFill>
                  </a:tcPr>
                </a:tc>
              </a:tr>
            </a:tbl>
          </a:graphicData>
        </a:graphic>
      </p:graphicFrame>
      <p:sp>
        <p:nvSpPr>
          <p:cNvPr id="50" name="Rectángulo 47"/>
          <p:cNvSpPr/>
          <p:nvPr/>
        </p:nvSpPr>
        <p:spPr>
          <a:xfrm rot="16200000">
            <a:off x="1513294" y="2030269"/>
            <a:ext cx="810883" cy="509593"/>
          </a:xfrm>
          <a:prstGeom prst="rect">
            <a:avLst/>
          </a:prstGeom>
          <a:solidFill>
            <a:srgbClr val="69A12B"/>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ctr"/>
            <a:endParaRPr lang="es-CO" sz="758" dirty="0">
              <a:solidFill>
                <a:schemeClr val="tx1"/>
              </a:solidFill>
              <a:latin typeface="Arial" panose="020B0604020202020204" pitchFamily="34" charset="0"/>
              <a:cs typeface="Arial" panose="020B0604020202020204" pitchFamily="34" charset="0"/>
            </a:endParaRPr>
          </a:p>
        </p:txBody>
      </p:sp>
      <p:sp>
        <p:nvSpPr>
          <p:cNvPr id="51" name="CuadroTexto 60"/>
          <p:cNvSpPr txBox="1"/>
          <p:nvPr/>
        </p:nvSpPr>
        <p:spPr>
          <a:xfrm rot="16200000">
            <a:off x="1559796" y="2186009"/>
            <a:ext cx="700833" cy="238207"/>
          </a:xfrm>
          <a:prstGeom prst="rect">
            <a:avLst/>
          </a:prstGeom>
          <a:noFill/>
        </p:spPr>
        <p:txBody>
          <a:bodyPr wrap="none" rtlCol="0">
            <a:spAutoFit/>
          </a:bodyPr>
          <a:lstStyle/>
          <a:p>
            <a:r>
              <a:rPr lang="es-CO" sz="948" b="1" dirty="0">
                <a:latin typeface="Arial" panose="020B0604020202020204" pitchFamily="34" charset="0"/>
                <a:cs typeface="Arial" panose="020B0604020202020204" pitchFamily="34" charset="0"/>
              </a:rPr>
              <a:t>AYUDAS</a:t>
            </a:r>
            <a:endParaRPr lang="es-CO" sz="1706"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24434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12"/>
          <p:cNvSpPr>
            <a:spLocks noChangeArrowheads="1"/>
          </p:cNvSpPr>
          <p:nvPr/>
        </p:nvSpPr>
        <p:spPr bwMode="auto">
          <a:xfrm>
            <a:off x="0" y="439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7" name="Rectangle 13"/>
          <p:cNvSpPr>
            <a:spLocks noChangeArrowheads="1"/>
          </p:cNvSpPr>
          <p:nvPr/>
        </p:nvSpPr>
        <p:spPr bwMode="auto">
          <a:xfrm>
            <a:off x="0" y="272534"/>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s-ES">
              <a:latin typeface="Arial Narrow" panose="020B0606020202030204" pitchFamily="34" charset="0"/>
            </a:endParaRPr>
          </a:p>
        </p:txBody>
      </p:sp>
      <p:sp>
        <p:nvSpPr>
          <p:cNvPr id="61" name="Título 1"/>
          <p:cNvSpPr txBox="1">
            <a:spLocks/>
          </p:cNvSpPr>
          <p:nvPr/>
        </p:nvSpPr>
        <p:spPr bwMode="auto">
          <a:xfrm>
            <a:off x="827584" y="116632"/>
            <a:ext cx="7449951" cy="462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 sz="3200" b="1" dirty="0">
                <a:solidFill>
                  <a:schemeClr val="accent3">
                    <a:lumMod val="75000"/>
                  </a:schemeClr>
                </a:solidFill>
                <a:latin typeface="Arial Narrow" panose="020B0606020202030204" pitchFamily="34" charset="0"/>
                <a:cs typeface="Arial" panose="020B0604020202020204" pitchFamily="34" charset="0"/>
              </a:rPr>
              <a:t>Pronostico 10 al 16 de marzo</a:t>
            </a:r>
          </a:p>
        </p:txBody>
      </p:sp>
      <p:sp>
        <p:nvSpPr>
          <p:cNvPr id="54" name="53 Rectángulo"/>
          <p:cNvSpPr/>
          <p:nvPr/>
        </p:nvSpPr>
        <p:spPr>
          <a:xfrm>
            <a:off x="3294728" y="6217575"/>
            <a:ext cx="2552686" cy="307777"/>
          </a:xfrm>
          <a:prstGeom prst="rect">
            <a:avLst/>
          </a:prstGeom>
        </p:spPr>
        <p:txBody>
          <a:bodyPr wrap="none">
            <a:spAutoFit/>
          </a:bodyPr>
          <a:lstStyle/>
          <a:p>
            <a:pPr algn="ctr"/>
            <a:r>
              <a:rPr lang="es-ES" sz="1400" dirty="0">
                <a:latin typeface="Arial Narrow" panose="020B0606020202030204" pitchFamily="34" charset="0"/>
              </a:rPr>
              <a:t>Link: </a:t>
            </a:r>
            <a:r>
              <a:rPr lang="es-ES" sz="1400" dirty="0">
                <a:solidFill>
                  <a:srgbClr val="0000E1"/>
                </a:solidFill>
                <a:latin typeface="Arial Narrow" panose="020B0606020202030204" pitchFamily="34" charset="0"/>
              </a:rPr>
              <a:t>http://www.sire.gov.co/web/sab</a:t>
            </a:r>
          </a:p>
        </p:txBody>
      </p:sp>
      <p:sp>
        <p:nvSpPr>
          <p:cNvPr id="2" name="AutoShape 2" descr="blob:https://web.whatsapp.com/09a074f9-eb92-4cfa-bef0-0747a5c4c35d"/>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sp>
        <p:nvSpPr>
          <p:cNvPr id="4" name="AutoShape 4" descr="blob:https://web.whatsapp.com/09a074f9-eb92-4cfa-bef0-0747a5c4c35d"/>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5" name="4 Imagen"/>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1528" y="891224"/>
            <a:ext cx="8807570" cy="4954258"/>
          </a:xfrm>
          <a:prstGeom prst="rect">
            <a:avLst/>
          </a:prstGeom>
        </p:spPr>
      </p:pic>
    </p:spTree>
    <p:extLst>
      <p:ext uri="{BB962C8B-B14F-4D97-AF65-F5344CB8AC3E}">
        <p14:creationId xmlns:p14="http://schemas.microsoft.com/office/powerpoint/2010/main" val="35968657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ítulo 1"/>
          <p:cNvSpPr txBox="1">
            <a:spLocks/>
          </p:cNvSpPr>
          <p:nvPr/>
        </p:nvSpPr>
        <p:spPr bwMode="auto">
          <a:xfrm>
            <a:off x="388189" y="220144"/>
            <a:ext cx="8384875" cy="48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4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Distribución de brigadas y cuadrillas de atención 26 de febrero</a:t>
            </a:r>
          </a:p>
        </p:txBody>
      </p:sp>
      <p:graphicFrame>
        <p:nvGraphicFramePr>
          <p:cNvPr id="5" name="4 Tabla"/>
          <p:cNvGraphicFramePr>
            <a:graphicFrameLocks noGrp="1"/>
          </p:cNvGraphicFramePr>
          <p:nvPr>
            <p:extLst>
              <p:ext uri="{D42A27DB-BD31-4B8C-83A1-F6EECF244321}">
                <p14:modId xmlns:p14="http://schemas.microsoft.com/office/powerpoint/2010/main" val="2945594283"/>
              </p:ext>
            </p:extLst>
          </p:nvPr>
        </p:nvGraphicFramePr>
        <p:xfrm>
          <a:off x="969436" y="824971"/>
          <a:ext cx="7170623" cy="5409754"/>
        </p:xfrm>
        <a:graphic>
          <a:graphicData uri="http://schemas.openxmlformats.org/drawingml/2006/table">
            <a:tbl>
              <a:tblPr/>
              <a:tblGrid>
                <a:gridCol w="571416">
                  <a:extLst>
                    <a:ext uri="{9D8B030D-6E8A-4147-A177-3AD203B41FA5}">
                      <a16:colId xmlns:a16="http://schemas.microsoft.com/office/drawing/2014/main" xmlns="" val="20000"/>
                    </a:ext>
                  </a:extLst>
                </a:gridCol>
                <a:gridCol w="2087593">
                  <a:extLst>
                    <a:ext uri="{9D8B030D-6E8A-4147-A177-3AD203B41FA5}">
                      <a16:colId xmlns:a16="http://schemas.microsoft.com/office/drawing/2014/main" xmlns="" val="20001"/>
                    </a:ext>
                  </a:extLst>
                </a:gridCol>
                <a:gridCol w="2199735">
                  <a:extLst>
                    <a:ext uri="{9D8B030D-6E8A-4147-A177-3AD203B41FA5}">
                      <a16:colId xmlns:a16="http://schemas.microsoft.com/office/drawing/2014/main" xmlns="" val="20002"/>
                    </a:ext>
                  </a:extLst>
                </a:gridCol>
                <a:gridCol w="2311879">
                  <a:extLst>
                    <a:ext uri="{9D8B030D-6E8A-4147-A177-3AD203B41FA5}">
                      <a16:colId xmlns:a16="http://schemas.microsoft.com/office/drawing/2014/main" xmlns="" val="20003"/>
                    </a:ext>
                  </a:extLst>
                </a:gridCol>
              </a:tblGrid>
              <a:tr h="199276">
                <a:tc gridSpan="4">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ES" sz="1200" b="1" i="0" u="none" strike="noStrike" dirty="0">
                          <a:solidFill>
                            <a:schemeClr val="tx1"/>
                          </a:solidFill>
                          <a:effectLst/>
                          <a:latin typeface="Arial Narrow" panose="020B0606020202030204" pitchFamily="34" charset="0"/>
                        </a:rPr>
                        <a:t>PUNTOS PARA RESPUESTA-TEMPORADA DE LLUVIAS 2020</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hMerge="1">
                  <a:txBody>
                    <a:bodyPr/>
                    <a:lstStyle/>
                    <a:p>
                      <a:endParaRPr lang="es-CO"/>
                    </a:p>
                  </a:txBody>
                  <a:tcPr/>
                </a:tc>
                <a:tc hMerge="1">
                  <a:txBody>
                    <a:bodyPr/>
                    <a:lstStyle/>
                    <a:p>
                      <a:endParaRPr lang="es-CO"/>
                    </a:p>
                  </a:txBody>
                  <a:tcPr/>
                </a:tc>
                <a:tc hMerge="1">
                  <a:txBody>
                    <a:bodyPr/>
                    <a:lstStyle/>
                    <a:p>
                      <a:endParaRPr lang="es-CO"/>
                    </a:p>
                  </a:txBody>
                  <a:tcPr/>
                </a:tc>
                <a:extLst>
                  <a:ext uri="{0D108BD9-81ED-4DB2-BD59-A6C34878D82A}">
                    <a16:rowId xmlns:a16="http://schemas.microsoft.com/office/drawing/2014/main" xmlns="" val="10000"/>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1" i="0" u="none" strike="noStrike" dirty="0">
                          <a:solidFill>
                            <a:schemeClr val="tx1"/>
                          </a:solidFill>
                          <a:effectLst/>
                          <a:latin typeface="Arial Narrow" panose="020B0606020202030204" pitchFamily="34" charset="0"/>
                        </a:rPr>
                        <a:t>ID</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1" i="0" u="none" strike="noStrike">
                          <a:solidFill>
                            <a:schemeClr val="tx1"/>
                          </a:solidFill>
                          <a:effectLst/>
                          <a:latin typeface="Arial Narrow" panose="020B0606020202030204" pitchFamily="34" charset="0"/>
                        </a:rPr>
                        <a:t>UBICACIÓN</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1" i="0" u="none" strike="noStrike">
                          <a:solidFill>
                            <a:schemeClr val="tx1"/>
                          </a:solidFill>
                          <a:effectLst/>
                          <a:latin typeface="Arial Narrow" panose="020B0606020202030204" pitchFamily="34" charset="0"/>
                        </a:rPr>
                        <a:t>ENTIDAD</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1" i="0" u="none" strike="noStrike" dirty="0">
                          <a:solidFill>
                            <a:schemeClr val="tx1"/>
                          </a:solidFill>
                          <a:effectLst/>
                          <a:latin typeface="Arial Narrow" panose="020B0606020202030204" pitchFamily="34" charset="0"/>
                        </a:rPr>
                        <a:t>EQUIPAMENTO</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extLst>
                  <a:ext uri="{0D108BD9-81ED-4DB2-BD59-A6C34878D82A}">
                    <a16:rowId xmlns:a16="http://schemas.microsoft.com/office/drawing/2014/main" xmlns="" val="10001"/>
                  </a:ext>
                </a:extLst>
              </a:tr>
              <a:tr h="142340">
                <a:tc rowSpan="3">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3">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Calle 185 - Canal Torca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2"/>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Brigada UAECOB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3"/>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ponalsar</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4"/>
                  </a:ext>
                </a:extLst>
              </a:tr>
              <a:tr h="142340">
                <a:tc rowSpan="4">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2</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4">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Calle 100 x Cra 7</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5"/>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6"/>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Brigada UAECOB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7"/>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JBB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8"/>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a:solidFill>
                            <a:srgbClr val="006100"/>
                          </a:solidFill>
                          <a:effectLst/>
                          <a:latin typeface="Arial Narrow" panose="020B0606020202030204" pitchFamily="34" charset="0"/>
                        </a:rPr>
                        <a:t>3</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Intercambiador calle 94</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09"/>
                  </a:ext>
                </a:extLst>
              </a:tr>
              <a:tr h="142340">
                <a:tc rowSpan="5">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4</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5">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Calera - San Luis</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0"/>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1"/>
                  </a:ext>
                </a:extLst>
              </a:tr>
              <a:tr h="132376">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Brigada UAECOB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2"/>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ponalsar</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3"/>
                  </a:ext>
                </a:extLst>
              </a:tr>
              <a:tr h="257636">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UAESP</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Recolección y limpieza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4"/>
                  </a:ext>
                </a:extLst>
              </a:tr>
              <a:tr h="142340">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5</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Calle 61 x Av. Circunvalar</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JBB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5"/>
                  </a:ext>
                </a:extLst>
              </a:tr>
              <a:tr h="257636">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UAESP</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Recolección y limpieza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6"/>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6</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La Peña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7"/>
                  </a:ext>
                </a:extLst>
              </a:tr>
              <a:tr h="257636">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7</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San Cristobal - Av 1o Mayo x Cra 1</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8"/>
                  </a:ext>
                </a:extLst>
              </a:tr>
              <a:tr h="142340">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8</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Portal Usme</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19"/>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Brigada UAECOB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20"/>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9</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Portal Suba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Brigada UAECOB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21"/>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10</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Heroes</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Brigada DCC</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22"/>
                  </a:ext>
                </a:extLst>
              </a:tr>
              <a:tr h="257636">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11</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Parque Nacional - Carabineros</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UAESP</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Recolección y limpieza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23"/>
                  </a:ext>
                </a:extLst>
              </a:tr>
              <a:tr h="142340">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12</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rowSpan="2">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Calle 75 x Cra 30</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Brigada UAECOB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24"/>
                  </a:ext>
                </a:extLst>
              </a:tr>
              <a:tr h="142340">
                <a:tc vMerge="1">
                  <a:txBody>
                    <a:bodyPr/>
                    <a:lstStyle/>
                    <a:p>
                      <a:endParaRPr lang="es-CO"/>
                    </a:p>
                  </a:txBody>
                  <a:tcPr/>
                </a:tc>
                <a:tc vMerge="1">
                  <a:txBody>
                    <a:bodyPr/>
                    <a:lstStyle/>
                    <a:p>
                      <a:endParaRPr lang="es-CO"/>
                    </a:p>
                  </a:txBody>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Cuadrilla EAB </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25"/>
                  </a:ext>
                </a:extLst>
              </a:tr>
              <a:tr h="142340">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ctr" fontAlgn="ctr"/>
                      <a:r>
                        <a:rPr lang="es-CO" sz="1200" b="0" i="0" u="none" strike="noStrike" dirty="0">
                          <a:solidFill>
                            <a:srgbClr val="006100"/>
                          </a:solidFill>
                          <a:effectLst/>
                          <a:latin typeface="Arial Narrow" panose="020B0606020202030204" pitchFamily="34" charset="0"/>
                        </a:rPr>
                        <a:t>13</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chemeClr val="accent3">
                        <a:lumMod val="60000"/>
                        <a:lumOff val="40000"/>
                      </a:schemeClr>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ES" sz="1200" b="0" i="0" u="none" strike="noStrike">
                          <a:solidFill>
                            <a:srgbClr val="000000"/>
                          </a:solidFill>
                          <a:effectLst/>
                          <a:latin typeface="Arial Narrow" panose="020B0606020202030204" pitchFamily="34" charset="0"/>
                        </a:rPr>
                        <a:t>Calle 170 x Cra 7</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Brigada UAECOB</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457200" rtl="0" eaLnBrk="1" latinLnBrk="0" hangingPunct="1">
                        <a:defRPr sz="1800" kern="1200">
                          <a:solidFill>
                            <a:schemeClr val="tx1"/>
                          </a:solidFill>
                          <a:latin typeface="Calibri" panose="020F0502020204030204"/>
                        </a:defRPr>
                      </a:lvl1pPr>
                      <a:lvl2pPr marL="457200" algn="l" defTabSz="457200" rtl="0" eaLnBrk="1" latinLnBrk="0" hangingPunct="1">
                        <a:defRPr sz="1800" kern="1200">
                          <a:solidFill>
                            <a:schemeClr val="tx1"/>
                          </a:solidFill>
                          <a:latin typeface="Calibri" panose="020F0502020204030204"/>
                        </a:defRPr>
                      </a:lvl2pPr>
                      <a:lvl3pPr marL="914400" algn="l" defTabSz="457200" rtl="0" eaLnBrk="1" latinLnBrk="0" hangingPunct="1">
                        <a:defRPr sz="1800" kern="1200">
                          <a:solidFill>
                            <a:schemeClr val="tx1"/>
                          </a:solidFill>
                          <a:latin typeface="Calibri" panose="020F0502020204030204"/>
                        </a:defRPr>
                      </a:lvl3pPr>
                      <a:lvl4pPr marL="1371600" algn="l" defTabSz="457200" rtl="0" eaLnBrk="1" latinLnBrk="0" hangingPunct="1">
                        <a:defRPr sz="1800" kern="1200">
                          <a:solidFill>
                            <a:schemeClr val="tx1"/>
                          </a:solidFill>
                          <a:latin typeface="Calibri" panose="020F0502020204030204"/>
                        </a:defRPr>
                      </a:lvl4pPr>
                      <a:lvl5pPr marL="1828800" algn="l" defTabSz="457200" rtl="0" eaLnBrk="1" latinLnBrk="0" hangingPunct="1">
                        <a:defRPr sz="1800" kern="1200">
                          <a:solidFill>
                            <a:schemeClr val="tx1"/>
                          </a:solidFill>
                          <a:latin typeface="Calibri" panose="020F0502020204030204"/>
                        </a:defRPr>
                      </a:lvl5pPr>
                      <a:lvl6pPr marL="2286000" algn="l" defTabSz="457200" rtl="0" eaLnBrk="1" latinLnBrk="0" hangingPunct="1">
                        <a:defRPr sz="1800" kern="1200">
                          <a:solidFill>
                            <a:schemeClr val="tx1"/>
                          </a:solidFill>
                          <a:latin typeface="Calibri" panose="020F0502020204030204"/>
                        </a:defRPr>
                      </a:lvl6pPr>
                      <a:lvl7pPr marL="2743200" algn="l" defTabSz="457200" rtl="0" eaLnBrk="1" latinLnBrk="0" hangingPunct="1">
                        <a:defRPr sz="1800" kern="1200">
                          <a:solidFill>
                            <a:schemeClr val="tx1"/>
                          </a:solidFill>
                          <a:latin typeface="Calibri" panose="020F0502020204030204"/>
                        </a:defRPr>
                      </a:lvl7pPr>
                      <a:lvl8pPr marL="3200400" algn="l" defTabSz="457200" rtl="0" eaLnBrk="1" latinLnBrk="0" hangingPunct="1">
                        <a:defRPr sz="1800" kern="1200">
                          <a:solidFill>
                            <a:schemeClr val="tx1"/>
                          </a:solidFill>
                          <a:latin typeface="Calibri" panose="020F0502020204030204"/>
                        </a:defRPr>
                      </a:lvl8pPr>
                      <a:lvl9pPr marL="3657600" algn="l" defTabSz="457200" rtl="0" eaLnBrk="1" latinLnBrk="0" hangingPunct="1">
                        <a:defRPr sz="1800" kern="1200">
                          <a:solidFill>
                            <a:schemeClr val="tx1"/>
                          </a:solidFill>
                          <a:latin typeface="Calibri" panose="020F0502020204030204"/>
                        </a:defRPr>
                      </a:lvl9pPr>
                    </a:lstStyle>
                    <a:p>
                      <a:pPr algn="l" fontAlgn="ctr"/>
                      <a:r>
                        <a:rPr lang="es-CO" sz="1200" b="0" i="0" u="none" strike="noStrike" dirty="0">
                          <a:solidFill>
                            <a:srgbClr val="000000"/>
                          </a:solidFill>
                          <a:effectLst/>
                          <a:latin typeface="Arial Narrow" panose="020B0606020202030204" pitchFamily="34" charset="0"/>
                        </a:rPr>
                        <a:t>Bombeo - Poda</a:t>
                      </a:r>
                    </a:p>
                  </a:txBody>
                  <a:tcPr marL="7117" marR="7117" marT="7117"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xmlns="" val="10026"/>
                  </a:ext>
                </a:extLst>
              </a:tr>
            </a:tbl>
          </a:graphicData>
        </a:graphic>
      </p:graphicFrame>
    </p:spTree>
    <p:extLst>
      <p:ext uri="{BB962C8B-B14F-4D97-AF65-F5344CB8AC3E}">
        <p14:creationId xmlns:p14="http://schemas.microsoft.com/office/powerpoint/2010/main" val="32182961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Título 1"/>
          <p:cNvSpPr txBox="1">
            <a:spLocks/>
          </p:cNvSpPr>
          <p:nvPr/>
        </p:nvSpPr>
        <p:spPr bwMode="auto">
          <a:xfrm>
            <a:off x="388189" y="220144"/>
            <a:ext cx="8384875" cy="489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s-ES_tradnl" altLang="es-ES_tradnl" sz="2400" b="1" dirty="0">
                <a:solidFill>
                  <a:schemeClr val="accent3">
                    <a:lumMod val="75000"/>
                  </a:schemeClr>
                </a:solidFill>
                <a:latin typeface="Arial Narrow" panose="020B0606020202030204" pitchFamily="34" charset="0"/>
                <a:ea typeface="Arial Rounded MT Bold" panose="020F0704030504030204" pitchFamily="34" charset="0"/>
                <a:cs typeface="Arial" panose="020B0604020202020204" pitchFamily="34" charset="0"/>
              </a:rPr>
              <a:t>Conclusiones mesa 2 de marzo</a:t>
            </a:r>
          </a:p>
        </p:txBody>
      </p:sp>
      <p:sp>
        <p:nvSpPr>
          <p:cNvPr id="2" name="1 CuadroTexto"/>
          <p:cNvSpPr txBox="1"/>
          <p:nvPr/>
        </p:nvSpPr>
        <p:spPr>
          <a:xfrm>
            <a:off x="280358" y="897148"/>
            <a:ext cx="8583283" cy="5601533"/>
          </a:xfrm>
          <a:prstGeom prst="rect">
            <a:avLst/>
          </a:prstGeom>
          <a:noFill/>
        </p:spPr>
        <p:txBody>
          <a:bodyPr wrap="square" rtlCol="0">
            <a:spAutoFit/>
          </a:bodyPr>
          <a:lstStyle/>
          <a:p>
            <a:pPr marL="285750" indent="-285750" algn="just">
              <a:spcAft>
                <a:spcPts val="1200"/>
              </a:spcAft>
              <a:buFont typeface="Arial" panose="020B0604020202020204" pitchFamily="34" charset="0"/>
              <a:buChar char="•"/>
            </a:pPr>
            <a:r>
              <a:rPr lang="es-CO" dirty="0">
                <a:latin typeface="Arial Narrow" panose="020B0606020202030204" pitchFamily="34" charset="0"/>
              </a:rPr>
              <a:t>Jardín botánico: indicó que no pre posicionará cuadrillas, sin embargo, dispondrán recursos cerca a los puntos críticos identificados, los cuales se movilizarán en caso de emergencia. Cuando hay acta de emergencia (SDA) se programa para intervención en las siguientes 24 horas, sin embargo los residuos resultantes no se están recogiendo de inmediato. UAESP indica que puede tardar 5 días la gestión. </a:t>
            </a:r>
          </a:p>
          <a:p>
            <a:pPr marL="285750" indent="-285750" algn="just">
              <a:spcAft>
                <a:spcPts val="1200"/>
              </a:spcAft>
              <a:buFont typeface="Arial" panose="020B0604020202020204" pitchFamily="34" charset="0"/>
              <a:buChar char="•"/>
            </a:pPr>
            <a:r>
              <a:rPr lang="es-CO" dirty="0">
                <a:latin typeface="Arial Narrow" panose="020B0606020202030204" pitchFamily="34" charset="0"/>
              </a:rPr>
              <a:t>UAECOB: Se dará respuesta desde las estaciones. Se pre posicionará una máquina en el sector del CAI de Patios. Continuaran apoyo coordinado con el CBVB.</a:t>
            </a:r>
          </a:p>
          <a:p>
            <a:pPr marL="285750" indent="-285750" algn="just">
              <a:spcAft>
                <a:spcPts val="1200"/>
              </a:spcAft>
              <a:buFont typeface="Arial" panose="020B0604020202020204" pitchFamily="34" charset="0"/>
              <a:buChar char="•"/>
            </a:pPr>
            <a:r>
              <a:rPr lang="es-CO" dirty="0">
                <a:latin typeface="Arial Narrow" panose="020B0606020202030204" pitchFamily="34" charset="0"/>
              </a:rPr>
              <a:t>UAESP: No es posible pre posicionar equipos, no obstante, previa solicitud, en puntos críticos se coordina con los operadores de aseo para la recolección de escombros producto de movimientos en masa. Se apoya recolección con UAERMV.</a:t>
            </a:r>
          </a:p>
          <a:p>
            <a:pPr marL="285750" indent="-285750" algn="just">
              <a:spcAft>
                <a:spcPts val="1200"/>
              </a:spcAft>
              <a:buFont typeface="Arial" panose="020B0604020202020204" pitchFamily="34" charset="0"/>
              <a:buChar char="•"/>
            </a:pPr>
            <a:r>
              <a:rPr lang="es-CO" dirty="0">
                <a:latin typeface="Arial Narrow" panose="020B0606020202030204" pitchFamily="34" charset="0"/>
              </a:rPr>
              <a:t>Demás entidades indican dificultad para pre posicionar recursos, estarían disponibles para emergencias una vez sean requeridos.</a:t>
            </a:r>
          </a:p>
          <a:p>
            <a:pPr marL="285750" indent="-285750" algn="just">
              <a:spcAft>
                <a:spcPts val="1200"/>
              </a:spcAft>
              <a:buFont typeface="Arial" panose="020B0604020202020204" pitchFamily="34" charset="0"/>
              <a:buChar char="•"/>
            </a:pPr>
            <a:r>
              <a:rPr lang="es-CO" dirty="0">
                <a:latin typeface="Arial Narrow" panose="020B0606020202030204" pitchFamily="34" charset="0"/>
              </a:rPr>
              <a:t>Recursos disponibles para </a:t>
            </a:r>
            <a:r>
              <a:rPr lang="es-CO" dirty="0" err="1">
                <a:latin typeface="Arial Narrow" panose="020B0606020202030204" pitchFamily="34" charset="0"/>
              </a:rPr>
              <a:t>preposicionar</a:t>
            </a:r>
            <a:r>
              <a:rPr lang="es-CO" dirty="0">
                <a:latin typeface="Arial Narrow" panose="020B0606020202030204" pitchFamily="34" charset="0"/>
              </a:rPr>
              <a:t>: </a:t>
            </a:r>
          </a:p>
          <a:p>
            <a:pPr marL="1079500" indent="-285750" algn="just">
              <a:spcAft>
                <a:spcPts val="1200"/>
              </a:spcAft>
              <a:buFont typeface="Wingdings" panose="05000000000000000000" pitchFamily="2" charset="2"/>
              <a:buChar char="ü"/>
            </a:pPr>
            <a:r>
              <a:rPr lang="es-CO" dirty="0">
                <a:latin typeface="Arial Narrow" panose="020B0606020202030204" pitchFamily="34" charset="0"/>
              </a:rPr>
              <a:t>5 brigadas de DCC </a:t>
            </a:r>
          </a:p>
          <a:p>
            <a:pPr marL="1079500" indent="-285750" algn="just">
              <a:spcAft>
                <a:spcPts val="1200"/>
              </a:spcAft>
              <a:buFont typeface="Wingdings" panose="05000000000000000000" pitchFamily="2" charset="2"/>
              <a:buChar char="ü"/>
            </a:pPr>
            <a:r>
              <a:rPr lang="es-CO" dirty="0">
                <a:latin typeface="Arial Narrow" panose="020B0606020202030204" pitchFamily="34" charset="0"/>
              </a:rPr>
              <a:t>1 unidad de respuesta de Cruz Roja</a:t>
            </a:r>
          </a:p>
          <a:p>
            <a:pPr marL="1079500" indent="-285750" algn="just">
              <a:spcAft>
                <a:spcPts val="1200"/>
              </a:spcAft>
              <a:buFont typeface="Wingdings" panose="05000000000000000000" pitchFamily="2" charset="2"/>
              <a:buChar char="ü"/>
            </a:pPr>
            <a:r>
              <a:rPr lang="es-CO" dirty="0">
                <a:latin typeface="Arial Narrow" panose="020B0606020202030204" pitchFamily="34" charset="0"/>
              </a:rPr>
              <a:t>CBVB (pendiente definir recurso)</a:t>
            </a:r>
          </a:p>
        </p:txBody>
      </p:sp>
    </p:spTree>
    <p:extLst>
      <p:ext uri="{BB962C8B-B14F-4D97-AF65-F5344CB8AC3E}">
        <p14:creationId xmlns:p14="http://schemas.microsoft.com/office/powerpoint/2010/main" val="2123834361"/>
      </p:ext>
    </p:extLst>
  </p:cSld>
  <p:clrMapOvr>
    <a:masterClrMapping/>
  </p:clrMapOvr>
</p:sld>
</file>

<file path=ppt/theme/theme1.xml><?xml version="1.0" encoding="utf-8"?>
<a:theme xmlns:a="http://schemas.openxmlformats.org/drawingml/2006/main" name="Tema predeterminado">
  <a:themeElements>
    <a:clrScheme name="Crepúsculo">
      <a:dk1>
        <a:sysClr val="windowText" lastClr="000000"/>
      </a:dk1>
      <a:lt1>
        <a:sysClr val="window" lastClr="FFFFFF"/>
      </a:lt1>
      <a:dk2>
        <a:srgbClr val="24213E"/>
      </a:dk2>
      <a:lt2>
        <a:srgbClr val="E9EAF0"/>
      </a:lt2>
      <a:accent1>
        <a:srgbClr val="E8BC4A"/>
      </a:accent1>
      <a:accent2>
        <a:srgbClr val="83C1C6"/>
      </a:accent2>
      <a:accent3>
        <a:srgbClr val="E78D35"/>
      </a:accent3>
      <a:accent4>
        <a:srgbClr val="909CE1"/>
      </a:accent4>
      <a:accent5>
        <a:srgbClr val="839C41"/>
      </a:accent5>
      <a:accent6>
        <a:srgbClr val="CC5439"/>
      </a:accent6>
      <a:hlink>
        <a:srgbClr val="1C6CF1"/>
      </a:hlink>
      <a:folHlink>
        <a:srgbClr val="C649E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repúscul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fov="600000">
              <a:rot lat="0" lon="0" rev="0"/>
            </a:camera>
            <a:lightRig rig="threePt" dir="t">
              <a:rot lat="0" lon="0" rev="1200000"/>
            </a:lightRig>
          </a:scene3d>
          <a:sp3d>
            <a:bevelT w="63500" h="25400"/>
          </a:sp3d>
        </a:effectStyle>
      </a:effectStyleLst>
      <a:bgFillStyleLst>
        <a:solidFill>
          <a:schemeClr val="phClr"/>
        </a:solidFill>
        <a:gradFill rotWithShape="1">
          <a:gsLst>
            <a:gs pos="0">
              <a:schemeClr val="bg1">
                <a:shade val="100000"/>
                <a:satMod val="300000"/>
              </a:schemeClr>
            </a:gs>
            <a:gs pos="31000">
              <a:schemeClr val="bg1">
                <a:tint val="100000"/>
                <a:satMod val="300000"/>
              </a:schemeClr>
            </a:gs>
            <a:gs pos="62000">
              <a:schemeClr val="phClr">
                <a:tint val="100000"/>
                <a:shade val="100000"/>
                <a:satMod val="100000"/>
              </a:schemeClr>
            </a:gs>
            <a:gs pos="100000">
              <a:schemeClr val="phClr">
                <a:shade val="100000"/>
                <a:hueMod val="93000"/>
                <a:satMod val="50000"/>
                <a:lumMod val="200000"/>
              </a:schemeClr>
            </a:gs>
          </a:gsLst>
          <a:lin ang="5400000" scaled="0"/>
        </a:gradFill>
        <a:gradFill rotWithShape="1">
          <a:gsLst>
            <a:gs pos="0">
              <a:schemeClr val="phClr">
                <a:tint val="100000"/>
                <a:satMod val="100000"/>
              </a:schemeClr>
            </a:gs>
            <a:gs pos="100000">
              <a:schemeClr val="phClr">
                <a:tint val="100000"/>
                <a:shade val="100000"/>
                <a:alpha val="100000"/>
                <a:hueMod val="100000"/>
                <a:satMod val="150000"/>
                <a:lumMod val="5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Tema predeterminado.thmx</Template>
  <TotalTime>992</TotalTime>
  <Words>1685</Words>
  <Application>Microsoft Office PowerPoint</Application>
  <PresentationFormat>Presentación en pantalla (4:3)</PresentationFormat>
  <Paragraphs>848</Paragraphs>
  <Slides>16</Slides>
  <Notes>0</Notes>
  <HiddenSlides>0</HiddenSlides>
  <MMClips>0</MMClips>
  <ScaleCrop>false</ScaleCrop>
  <HeadingPairs>
    <vt:vector size="4" baseType="variant">
      <vt:variant>
        <vt:lpstr>Tema</vt:lpstr>
      </vt:variant>
      <vt:variant>
        <vt:i4>4</vt:i4>
      </vt:variant>
      <vt:variant>
        <vt:lpstr>Títulos de diapositiva</vt:lpstr>
      </vt:variant>
      <vt:variant>
        <vt:i4>16</vt:i4>
      </vt:variant>
    </vt:vector>
  </HeadingPairs>
  <TitlesOfParts>
    <vt:vector size="20" baseType="lpstr">
      <vt:lpstr>Tema predeterminado</vt:lpstr>
      <vt:lpstr>1_Diseño personalizado</vt:lpstr>
      <vt:lpstr>2_Diseño personalizado</vt:lpstr>
      <vt:lpstr>Diseño personalizado</vt:lpstr>
      <vt:lpstr>Presentación de PowerPoint</vt:lpstr>
      <vt:lpstr>Orden del día</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alcaldia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Comunicaciones Ac</dc:creator>
  <cp:lastModifiedBy>Ing. Sandra Martinez</cp:lastModifiedBy>
  <cp:revision>60</cp:revision>
  <cp:lastPrinted>2020-03-01T21:47:19Z</cp:lastPrinted>
  <dcterms:created xsi:type="dcterms:W3CDTF">2020-01-10T18:21:22Z</dcterms:created>
  <dcterms:modified xsi:type="dcterms:W3CDTF">2020-03-10T12:32:42Z</dcterms:modified>
</cp:coreProperties>
</file>